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Twentieth Century Tribalism</a:t>
            </a:r>
            <a:endParaRPr lang="en-US" dirty="0"/>
          </a:p>
        </p:txBody>
      </p:sp>
      <p:sp>
        <p:nvSpPr>
          <p:cNvPr id="3" name="Subtitle 2"/>
          <p:cNvSpPr>
            <a:spLocks noGrp="1"/>
          </p:cNvSpPr>
          <p:nvPr>
            <p:ph type="subTitle" idx="1"/>
          </p:nvPr>
        </p:nvSpPr>
        <p:spPr/>
        <p:txBody>
          <a:bodyPr/>
          <a:lstStyle/>
          <a:p>
            <a:r>
              <a:rPr lang="en-US" dirty="0" smtClean="0"/>
              <a:t>Part 2—Transcendence</a:t>
            </a:r>
            <a:endParaRPr lang="en-US" dirty="0"/>
          </a:p>
        </p:txBody>
      </p:sp>
    </p:spTree>
    <p:extLst>
      <p:ext uri="{BB962C8B-B14F-4D97-AF65-F5344CB8AC3E}">
        <p14:creationId xmlns:p14="http://schemas.microsoft.com/office/powerpoint/2010/main" val="96214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If there is a religious side to fascism and national socialism and bolshevism (and there is), there is also a much more obvious, mundane and less contentious side to these movements. </a:t>
            </a:r>
            <a:endParaRPr lang="en-US" dirty="0" smtClean="0"/>
          </a:p>
          <a:p>
            <a:r>
              <a:rPr lang="en-US" dirty="0" smtClean="0"/>
              <a:t>The </a:t>
            </a:r>
            <a:r>
              <a:rPr lang="en-US" dirty="0"/>
              <a:t>second of Gentile’s four-point </a:t>
            </a:r>
            <a:r>
              <a:rPr lang="en-US" dirty="0" err="1"/>
              <a:t>characterisation</a:t>
            </a:r>
            <a:r>
              <a:rPr lang="en-US" dirty="0"/>
              <a:t> of fascism was its rejection of the autonomy of the individual with respect to the collective. </a:t>
            </a:r>
            <a:endParaRPr lang="en-US" dirty="0"/>
          </a:p>
        </p:txBody>
      </p:sp>
    </p:spTree>
    <p:extLst>
      <p:ext uri="{BB962C8B-B14F-4D97-AF65-F5344CB8AC3E}">
        <p14:creationId xmlns:p14="http://schemas.microsoft.com/office/powerpoint/2010/main" val="3724828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This point is, I believe, the most politically significant of all and the one most relevant to the effect such movements have on our freedom. Fascism, national socialism and bolshevism, in their different ways, are all forms of collectivism for whom the </a:t>
            </a:r>
            <a:r>
              <a:rPr lang="en-GB" dirty="0"/>
              <a:t>individual is nothing and the collectivity everything, a claim encapsulated in the Fascist saying ‘everything for the state; nothing against the state; nothing outside the state.’ </a:t>
            </a:r>
            <a:endParaRPr lang="en-US" dirty="0"/>
          </a:p>
        </p:txBody>
      </p:sp>
    </p:spTree>
    <p:extLst>
      <p:ext uri="{BB962C8B-B14F-4D97-AF65-F5344CB8AC3E}">
        <p14:creationId xmlns:p14="http://schemas.microsoft.com/office/powerpoint/2010/main" val="884198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Fascism and national socialism and bolshevism are ultimately not something new but a return to one of the oldest form of social organization, the tribe, but this time, the tribe on a very grand scale. </a:t>
            </a:r>
            <a:endParaRPr lang="en-US" dirty="0" smtClean="0"/>
          </a:p>
          <a:p>
            <a:r>
              <a:rPr lang="en-GB" dirty="0" smtClean="0"/>
              <a:t>In </a:t>
            </a:r>
            <a:r>
              <a:rPr lang="en-GB" dirty="0"/>
              <a:t>‘The Roots of War’, Ayn Rand wrote that ‘the ideological root of statism (or collectivism) is the </a:t>
            </a:r>
            <a:r>
              <a:rPr lang="en-GB" i="1" dirty="0"/>
              <a:t>tribal premise</a:t>
            </a:r>
            <a:r>
              <a:rPr lang="en-GB" dirty="0"/>
              <a:t> of primordial savages who, unable to conceive of individual rights, believed that the tribe is a supreme, omnipotent ruler, that it owns the lives of its members and may sacrifice them whenever it pleases to whatever it deems to be its own “good”. [Rand 1967b, 31] </a:t>
            </a:r>
            <a:endParaRPr lang="en-US" dirty="0"/>
          </a:p>
        </p:txBody>
      </p:sp>
    </p:spTree>
    <p:extLst>
      <p:ext uri="{BB962C8B-B14F-4D97-AF65-F5344CB8AC3E}">
        <p14:creationId xmlns:p14="http://schemas.microsoft.com/office/powerpoint/2010/main" val="1877665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Fascism can be comprehended only if it is seen to be an attempt to overcome what are taken to be the limitations of individualism, selfishness and materialism in the interests of a higher end, to achieve a kind of transcendence through political means. </a:t>
            </a:r>
            <a:endParaRPr lang="en-US" dirty="0"/>
          </a:p>
        </p:txBody>
      </p:sp>
    </p:spTree>
    <p:extLst>
      <p:ext uri="{BB962C8B-B14F-4D97-AF65-F5344CB8AC3E}">
        <p14:creationId xmlns:p14="http://schemas.microsoft.com/office/powerpoint/2010/main" val="249094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The widespread social, political, religious and personal dislocation and disorientation produced by the First World War and the economic devastation following on from the Great Depression provided the perfect conditions for those proposing to the bewildered masses a way of understanding the current chaos and also, more importantly, a way out of that chaos towards a new and better order. </a:t>
            </a:r>
            <a:endParaRPr lang="en-GB" dirty="0" smtClean="0"/>
          </a:p>
          <a:p>
            <a:r>
              <a:rPr lang="en-GB" dirty="0" smtClean="0"/>
              <a:t>Communism </a:t>
            </a:r>
            <a:r>
              <a:rPr lang="en-GB" dirty="0"/>
              <a:t>and socialism offered their forms of transcendence. </a:t>
            </a:r>
            <a:endParaRPr lang="en-GB" dirty="0" smtClean="0"/>
          </a:p>
          <a:p>
            <a:r>
              <a:rPr lang="en-GB" dirty="0" smtClean="0"/>
              <a:t>Fascism </a:t>
            </a:r>
            <a:r>
              <a:rPr lang="en-GB" dirty="0"/>
              <a:t>also offered a form of </a:t>
            </a:r>
            <a:r>
              <a:rPr lang="en-GB" dirty="0" smtClean="0"/>
              <a:t>transcendence. </a:t>
            </a:r>
            <a:endParaRPr lang="en-US" dirty="0"/>
          </a:p>
        </p:txBody>
      </p:sp>
    </p:spTree>
    <p:extLst>
      <p:ext uri="{BB962C8B-B14F-4D97-AF65-F5344CB8AC3E}">
        <p14:creationId xmlns:p14="http://schemas.microsoft.com/office/powerpoint/2010/main" val="113576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the home of the brave and the land of the free seems to have been afflicted with doubts about the value of liberal democracy to cope with the post-war problems. </a:t>
            </a:r>
            <a:endParaRPr lang="en-GB" dirty="0" smtClean="0"/>
          </a:p>
          <a:p>
            <a:r>
              <a:rPr lang="en-GB" dirty="0" smtClean="0"/>
              <a:t>President Roosevelt said that </a:t>
            </a:r>
            <a:r>
              <a:rPr lang="en-GB" dirty="0"/>
              <a:t>while he hoped that the normal balance of executive and legislate authority would be adequate to meet the crisis he wasn’t ruling out a temporary departure from that balance should that, </a:t>
            </a:r>
            <a:r>
              <a:rPr lang="en-GB" i="1" dirty="0"/>
              <a:t>in his judgement</a:t>
            </a:r>
            <a:r>
              <a:rPr lang="en-GB" dirty="0"/>
              <a:t>, become necessary. </a:t>
            </a:r>
            <a:r>
              <a:rPr lang="en-GB" dirty="0" smtClean="0"/>
              <a:t>[emphasis added]</a:t>
            </a:r>
            <a:endParaRPr lang="en-US" dirty="0"/>
          </a:p>
        </p:txBody>
      </p:sp>
    </p:spTree>
    <p:extLst>
      <p:ext uri="{BB962C8B-B14F-4D97-AF65-F5344CB8AC3E}">
        <p14:creationId xmlns:p14="http://schemas.microsoft.com/office/powerpoint/2010/main" val="3890209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to be found in fascism and its allied movements, then, a kind of immanent transcendence in which individuals are encouraged to go beyond the limitations of their petty existence to find fulfilment in advancing the destiny of the nation, the race or the working class. </a:t>
            </a:r>
            <a:endParaRPr lang="en-GB" dirty="0" smtClean="0"/>
          </a:p>
          <a:p>
            <a:r>
              <a:rPr lang="en-GB" dirty="0" smtClean="0"/>
              <a:t>Fascism </a:t>
            </a:r>
            <a:r>
              <a:rPr lang="en-GB" dirty="0"/>
              <a:t>and national socialism and bolshevism make use of the religious language of sacrifice and redemption and spirit which has led some thinkers to classify them as forms of religion. </a:t>
            </a:r>
            <a:endParaRPr lang="en-US" dirty="0"/>
          </a:p>
        </p:txBody>
      </p:sp>
    </p:spTree>
    <p:extLst>
      <p:ext uri="{BB962C8B-B14F-4D97-AF65-F5344CB8AC3E}">
        <p14:creationId xmlns:p14="http://schemas.microsoft.com/office/powerpoint/2010/main" val="1467643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Fascism and national socialism and bolshevism had in common what they rejected—a consumerist materialism, a selfish and unpatriotic classical liberalism and an ineffective and decadent democracy. They castigated the desire for liberty and equality and happiness as small-minded and bourgeois when compared to the challenge of service, devotion and discipline required of the patriotic citizen. </a:t>
            </a:r>
            <a:endParaRPr lang="en-US" dirty="0"/>
          </a:p>
        </p:txBody>
      </p:sp>
    </p:spTree>
    <p:extLst>
      <p:ext uri="{BB962C8B-B14F-4D97-AF65-F5344CB8AC3E}">
        <p14:creationId xmlns:p14="http://schemas.microsoft.com/office/powerpoint/2010/main" val="87255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appeal of Fascism and National Socialism was, in the end, grounded in a kind of transcendence, a call to go beyond the narrow and petty limits of one’s individual needs and desires to further the cause of something greater than oneself, whether that cause was the Volk or the State or the Nation or the Race. </a:t>
            </a:r>
            <a:endParaRPr lang="en-GB" dirty="0" smtClean="0"/>
          </a:p>
        </p:txBody>
      </p:sp>
    </p:spTree>
    <p:extLst>
      <p:ext uri="{BB962C8B-B14F-4D97-AF65-F5344CB8AC3E}">
        <p14:creationId xmlns:p14="http://schemas.microsoft.com/office/powerpoint/2010/main" val="2725701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attraction of this challenge to rise above oneself is perfectly understandable. Many people live lives of outstanding ordinariness from which they try to escape in different ways. Standard operating practice here is, of course, the consumption of large amounts of alcohol with drug-taking as an increasingly popular option as well. </a:t>
            </a:r>
            <a:endParaRPr lang="en-GB" dirty="0" smtClean="0"/>
          </a:p>
          <a:p>
            <a:r>
              <a:rPr lang="en-GB" dirty="0" smtClean="0"/>
              <a:t>Some </a:t>
            </a:r>
            <a:r>
              <a:rPr lang="en-GB" dirty="0"/>
              <a:t>people live for Saturday afternoon football when they can lose their identity and become part of their team, experiencing joy or despair in a way not otherwise possible for them. </a:t>
            </a:r>
            <a:endParaRPr lang="en-GB" dirty="0" smtClean="0"/>
          </a:p>
        </p:txBody>
      </p:sp>
    </p:spTree>
    <p:extLst>
      <p:ext uri="{BB962C8B-B14F-4D97-AF65-F5344CB8AC3E}">
        <p14:creationId xmlns:p14="http://schemas.microsoft.com/office/powerpoint/2010/main" val="3292531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people seek escape from the tedium of daily life in the vain search for the perfect sexual experience or the even vainer search for the perfect sexual partner, others in the never-ending pursuit of wealth and fame or yet more wealth or yet more fame. History and literature testify to the fact that many people experience their own selves as fleeting and insubstantial and their lives as basically meaningless. </a:t>
            </a:r>
            <a:endParaRPr lang="en-US" dirty="0"/>
          </a:p>
        </p:txBody>
      </p:sp>
    </p:spTree>
    <p:extLst>
      <p:ext uri="{BB962C8B-B14F-4D97-AF65-F5344CB8AC3E}">
        <p14:creationId xmlns:p14="http://schemas.microsoft.com/office/powerpoint/2010/main" val="28779549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9</TotalTime>
  <Words>851</Words>
  <Application>Microsoft Macintosh PowerPoint</Application>
  <PresentationFormat>On-screen Show (4:3)</PresentationFormat>
  <Paragraphs>20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Breeze</vt:lpstr>
      <vt:lpstr>Twentieth Century Tribalism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Twentieth Century Tribalism</dc:title>
  <dc:creator>Gerard Casey</dc:creator>
  <cp:lastModifiedBy>Gerard Casey</cp:lastModifiedBy>
  <cp:revision>4</cp:revision>
  <dcterms:created xsi:type="dcterms:W3CDTF">2014-08-11T16:51:01Z</dcterms:created>
  <dcterms:modified xsi:type="dcterms:W3CDTF">2014-08-11T17:00:52Z</dcterms:modified>
</cp:coreProperties>
</file>