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16/08/2014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16/08/2014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16/08/2014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16/08/2014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16/08/2014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16/08/2014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16/08/2014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Twentieth Century Tribalism</a:t>
            </a:r>
            <a:endParaRPr lang="en-US" dirty="0"/>
          </a:p>
        </p:txBody>
      </p:sp>
      <p:sp>
        <p:nvSpPr>
          <p:cNvPr id="3" name="Subtitle 2"/>
          <p:cNvSpPr>
            <a:spLocks noGrp="1"/>
          </p:cNvSpPr>
          <p:nvPr>
            <p:ph type="subTitle" idx="1"/>
          </p:nvPr>
        </p:nvSpPr>
        <p:spPr/>
        <p:txBody>
          <a:bodyPr/>
          <a:lstStyle/>
          <a:p>
            <a:r>
              <a:rPr lang="en-US" dirty="0" smtClean="0"/>
              <a:t>Part 1—Collectivism and Irrationality</a:t>
            </a:r>
            <a:endParaRPr lang="en-US" dirty="0"/>
          </a:p>
        </p:txBody>
      </p:sp>
    </p:spTree>
    <p:extLst>
      <p:ext uri="{BB962C8B-B14F-4D97-AF65-F5344CB8AC3E}">
        <p14:creationId xmlns:p14="http://schemas.microsoft.com/office/powerpoint/2010/main" val="3264027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Fascism and National Socialism and, as I shall argue, Leninism/Stalinism (Bolshevism, for short) were </a:t>
            </a:r>
            <a:r>
              <a:rPr lang="en-GB" i="1" dirty="0"/>
              <a:t>not</a:t>
            </a:r>
            <a:r>
              <a:rPr lang="en-GB" dirty="0"/>
              <a:t> political singularities but were rather particular forms of a broader set of phenomena whose roots reach back into the nineteenth century, to Bergson, to Sorel, to Nietzsche, to the Romantic movement and still further back to the French Revolution and Rousseau. </a:t>
            </a:r>
            <a:endParaRPr lang="en-US" dirty="0"/>
          </a:p>
        </p:txBody>
      </p:sp>
    </p:spTree>
    <p:extLst>
      <p:ext uri="{BB962C8B-B14F-4D97-AF65-F5344CB8AC3E}">
        <p14:creationId xmlns:p14="http://schemas.microsoft.com/office/powerpoint/2010/main" val="3494062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Fascism and Nazism (and Bolshevism) are forms of fascism, broadly understood, which developed in more or less relative isolation from each other. They were both products of similar but nationally modified sets of circumstances. </a:t>
            </a:r>
            <a:endParaRPr lang="en-US" dirty="0"/>
          </a:p>
        </p:txBody>
      </p:sp>
    </p:spTree>
    <p:extLst>
      <p:ext uri="{BB962C8B-B14F-4D97-AF65-F5344CB8AC3E}">
        <p14:creationId xmlns:p14="http://schemas.microsoft.com/office/powerpoint/2010/main" val="3045089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It doesn’t seem to me to be possible to make sense of this apparently heterogeneous collection of characteristics (about which more later) without taking an interpretative stand that cannot be other than controversial. </a:t>
            </a:r>
            <a:endParaRPr lang="en-GB" dirty="0" smtClean="0"/>
          </a:p>
          <a:p>
            <a:r>
              <a:rPr lang="en-GB" dirty="0" smtClean="0"/>
              <a:t>I </a:t>
            </a:r>
            <a:r>
              <a:rPr lang="en-GB" dirty="0"/>
              <a:t>believe that the outstanding and dominant characteristic that fascism, national socialism and bolshevism together exhibit is </a:t>
            </a:r>
            <a:r>
              <a:rPr lang="en-GB" i="1" dirty="0"/>
              <a:t>collectivism</a:t>
            </a:r>
            <a:r>
              <a:rPr lang="en-GB" dirty="0"/>
              <a:t>, the exaltation of the group over the individual, whether that group is a nation or a race or a class or a tribe. </a:t>
            </a:r>
            <a:endParaRPr lang="en-US" dirty="0"/>
          </a:p>
        </p:txBody>
      </p:sp>
    </p:spTree>
    <p:extLst>
      <p:ext uri="{BB962C8B-B14F-4D97-AF65-F5344CB8AC3E}">
        <p14:creationId xmlns:p14="http://schemas.microsoft.com/office/powerpoint/2010/main" val="4142529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Collectivism is a venerable characteristic of human societies, its earliest and most persistent characteristic being the tendency to prioritise the welfare of the tribe over that of its individual members. </a:t>
            </a:r>
            <a:endParaRPr lang="en-GB" dirty="0" smtClean="0"/>
          </a:p>
          <a:p>
            <a:r>
              <a:rPr lang="en-GB" dirty="0" smtClean="0"/>
              <a:t>I </a:t>
            </a:r>
            <a:r>
              <a:rPr lang="en-GB" dirty="0"/>
              <a:t>am going to treat fascism, national socialism and bolshevism as modern forms of tribalism. </a:t>
            </a:r>
            <a:endParaRPr lang="en-US" dirty="0"/>
          </a:p>
        </p:txBody>
      </p:sp>
    </p:spTree>
    <p:extLst>
      <p:ext uri="{BB962C8B-B14F-4D97-AF65-F5344CB8AC3E}">
        <p14:creationId xmlns:p14="http://schemas.microsoft.com/office/powerpoint/2010/main" val="409102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Most commentators agree in characterising fascism as anti-rational, valorising belief and will and action over reflection. </a:t>
            </a:r>
            <a:endParaRPr lang="en-US" dirty="0"/>
          </a:p>
        </p:txBody>
      </p:sp>
    </p:spTree>
    <p:extLst>
      <p:ext uri="{BB962C8B-B14F-4D97-AF65-F5344CB8AC3E}">
        <p14:creationId xmlns:p14="http://schemas.microsoft.com/office/powerpoint/2010/main" val="2584054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 common motif of fascism is the opposition between reason and will. </a:t>
            </a:r>
            <a:endParaRPr lang="en-GB" dirty="0" smtClean="0"/>
          </a:p>
          <a:p>
            <a:r>
              <a:rPr lang="en-GB" dirty="0" smtClean="0"/>
              <a:t>Fascist </a:t>
            </a:r>
            <a:r>
              <a:rPr lang="en-GB" dirty="0"/>
              <a:t>thinkers oppose the living body of action and will to the frozen corpse of reason and calculation. </a:t>
            </a:r>
            <a:endParaRPr lang="en-GB" dirty="0" smtClean="0"/>
          </a:p>
          <a:p>
            <a:r>
              <a:rPr lang="en-GB" dirty="0" smtClean="0"/>
              <a:t>Ethically</a:t>
            </a:r>
            <a:r>
              <a:rPr lang="en-GB" dirty="0"/>
              <a:t>, the desire for happiness or well-being is unfavourably contrasted with heroism and duty, and self-sacrifice and discipline and duty are favourably contrasted with the liberal attachment to freedom and equality</a:t>
            </a:r>
            <a:r>
              <a:rPr lang="en-GB" dirty="0" smtClean="0"/>
              <a:t>.</a:t>
            </a:r>
            <a:endParaRPr lang="en-IE" dirty="0"/>
          </a:p>
        </p:txBody>
      </p:sp>
    </p:spTree>
    <p:extLst>
      <p:ext uri="{BB962C8B-B14F-4D97-AF65-F5344CB8AC3E}">
        <p14:creationId xmlns:p14="http://schemas.microsoft.com/office/powerpoint/2010/main" val="1328541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The nineteenth </a:t>
            </a:r>
            <a:r>
              <a:rPr lang="en-GB" dirty="0"/>
              <a:t>century progenitors of </a:t>
            </a:r>
            <a:r>
              <a:rPr lang="en-GB" dirty="0" smtClean="0"/>
              <a:t>irrationalism</a:t>
            </a:r>
            <a:r>
              <a:rPr lang="en-GB" dirty="0"/>
              <a:t> </a:t>
            </a:r>
            <a:r>
              <a:rPr lang="en-GB" dirty="0" smtClean="0"/>
              <a:t>were, among </a:t>
            </a:r>
            <a:r>
              <a:rPr lang="en-GB" dirty="0"/>
              <a:t>others, Henri Bergson, Georges Sorel, Friedrich Nietzsche and Jules Soury. </a:t>
            </a:r>
            <a:endParaRPr lang="en-GB" dirty="0" smtClean="0"/>
          </a:p>
          <a:p>
            <a:r>
              <a:rPr lang="en-GB" dirty="0" smtClean="0"/>
              <a:t>All </a:t>
            </a:r>
            <a:r>
              <a:rPr lang="en-GB" dirty="0"/>
              <a:t>these thinkers in one way or another were critics of rationalism, mistrusting reason or accepting it as having at best an instrumental value. </a:t>
            </a:r>
            <a:endParaRPr lang="en-GB" dirty="0" smtClean="0"/>
          </a:p>
          <a:p>
            <a:r>
              <a:rPr lang="en-GB" dirty="0" smtClean="0"/>
              <a:t>All </a:t>
            </a:r>
            <a:r>
              <a:rPr lang="en-GB" dirty="0"/>
              <a:t>of them tended to elevate something other than reason—</a:t>
            </a:r>
            <a:r>
              <a:rPr lang="en-GB" i="1" dirty="0"/>
              <a:t>élan vital</a:t>
            </a:r>
            <a:r>
              <a:rPr lang="en-GB" dirty="0"/>
              <a:t>, violence, will, action—to the primary position. </a:t>
            </a:r>
            <a:endParaRPr lang="en-US" dirty="0"/>
          </a:p>
        </p:txBody>
      </p:sp>
    </p:spTree>
    <p:extLst>
      <p:ext uri="{BB962C8B-B14F-4D97-AF65-F5344CB8AC3E}">
        <p14:creationId xmlns:p14="http://schemas.microsoft.com/office/powerpoint/2010/main" val="818512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Georges Sorel in his 1908 work, </a:t>
            </a:r>
            <a:r>
              <a:rPr lang="en-GB" i="1" dirty="0"/>
              <a:t>Reflections on Violence</a:t>
            </a:r>
            <a:r>
              <a:rPr lang="en-GB" dirty="0"/>
              <a:t>, </a:t>
            </a:r>
            <a:r>
              <a:rPr lang="en-GB" dirty="0" smtClean="0"/>
              <a:t>contributed </a:t>
            </a:r>
            <a:r>
              <a:rPr lang="en-GB" dirty="0"/>
              <a:t>three ideas that were to become important to fascism—</a:t>
            </a:r>
            <a:r>
              <a:rPr lang="en-GB" i="1" dirty="0"/>
              <a:t>syndicalism</a:t>
            </a:r>
            <a:r>
              <a:rPr lang="en-GB" dirty="0"/>
              <a:t>, the notion of the </a:t>
            </a:r>
            <a:r>
              <a:rPr lang="en-GB" i="1" dirty="0"/>
              <a:t>myth</a:t>
            </a:r>
            <a:r>
              <a:rPr lang="en-GB" dirty="0"/>
              <a:t>, and the importance of </a:t>
            </a:r>
            <a:r>
              <a:rPr lang="en-GB" i="1" dirty="0"/>
              <a:t>violence</a:t>
            </a:r>
            <a:r>
              <a:rPr lang="en-GB" dirty="0"/>
              <a:t> or direct action. </a:t>
            </a:r>
            <a:endParaRPr lang="en-US" dirty="0"/>
          </a:p>
        </p:txBody>
      </p:sp>
    </p:spTree>
    <p:extLst>
      <p:ext uri="{BB962C8B-B14F-4D97-AF65-F5344CB8AC3E}">
        <p14:creationId xmlns:p14="http://schemas.microsoft.com/office/powerpoint/2010/main" val="20699069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7</TotalTime>
  <Words>450</Words>
  <Application>Microsoft Macintosh PowerPoint</Application>
  <PresentationFormat>On-screen Show (4:3)</PresentationFormat>
  <Paragraphs>16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Breeze</vt:lpstr>
      <vt:lpstr>Twentieth Century Tribalism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Twentieth Century Tribalism</dc:title>
  <dc:creator>Gerard Casey</dc:creator>
  <cp:lastModifiedBy>Gerard Casey</cp:lastModifiedBy>
  <cp:revision>3</cp:revision>
  <dcterms:created xsi:type="dcterms:W3CDTF">2014-08-11T16:42:34Z</dcterms:created>
  <dcterms:modified xsi:type="dcterms:W3CDTF">2014-08-16T13:02:50Z</dcterms:modified>
</cp:coreProperties>
</file>