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64" r:id="rId5"/>
    <p:sldId id="259" r:id="rId6"/>
    <p:sldId id="260" r:id="rId7"/>
    <p:sldId id="265"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A96F73-ACA9-8F40-8A7F-C8750A5F074A}" type="datetimeFigureOut">
              <a:rPr lang="en-US" smtClean="0"/>
              <a:t>25/08/2014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E01894-2056-1A4C-9D91-9BE20433B557}" type="slidenum">
              <a:rPr lang="en-US" smtClean="0"/>
              <a:t>‹#›</a:t>
            </a:fld>
            <a:endParaRPr lang="en-US"/>
          </a:p>
        </p:txBody>
      </p:sp>
    </p:spTree>
    <p:extLst>
      <p:ext uri="{BB962C8B-B14F-4D97-AF65-F5344CB8AC3E}">
        <p14:creationId xmlns:p14="http://schemas.microsoft.com/office/powerpoint/2010/main" val="32204736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1</a:t>
            </a:fld>
            <a:endParaRPr lang="en-US"/>
          </a:p>
        </p:txBody>
      </p:sp>
    </p:spTree>
    <p:extLst>
      <p:ext uri="{BB962C8B-B14F-4D97-AF65-F5344CB8AC3E}">
        <p14:creationId xmlns:p14="http://schemas.microsoft.com/office/powerpoint/2010/main" val="3652915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10</a:t>
            </a:fld>
            <a:endParaRPr lang="en-US"/>
          </a:p>
        </p:txBody>
      </p:sp>
    </p:spTree>
    <p:extLst>
      <p:ext uri="{BB962C8B-B14F-4D97-AF65-F5344CB8AC3E}">
        <p14:creationId xmlns:p14="http://schemas.microsoft.com/office/powerpoint/2010/main" val="1157057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2</a:t>
            </a:fld>
            <a:endParaRPr lang="en-US"/>
          </a:p>
        </p:txBody>
      </p:sp>
    </p:spTree>
    <p:extLst>
      <p:ext uri="{BB962C8B-B14F-4D97-AF65-F5344CB8AC3E}">
        <p14:creationId xmlns:p14="http://schemas.microsoft.com/office/powerpoint/2010/main" val="71813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3</a:t>
            </a:fld>
            <a:endParaRPr lang="en-US"/>
          </a:p>
        </p:txBody>
      </p:sp>
    </p:spTree>
    <p:extLst>
      <p:ext uri="{BB962C8B-B14F-4D97-AF65-F5344CB8AC3E}">
        <p14:creationId xmlns:p14="http://schemas.microsoft.com/office/powerpoint/2010/main" val="1477311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4</a:t>
            </a:fld>
            <a:endParaRPr lang="en-US"/>
          </a:p>
        </p:txBody>
      </p:sp>
    </p:spTree>
    <p:extLst>
      <p:ext uri="{BB962C8B-B14F-4D97-AF65-F5344CB8AC3E}">
        <p14:creationId xmlns:p14="http://schemas.microsoft.com/office/powerpoint/2010/main" val="1499481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5</a:t>
            </a:fld>
            <a:endParaRPr lang="en-US"/>
          </a:p>
        </p:txBody>
      </p:sp>
    </p:spTree>
    <p:extLst>
      <p:ext uri="{BB962C8B-B14F-4D97-AF65-F5344CB8AC3E}">
        <p14:creationId xmlns:p14="http://schemas.microsoft.com/office/powerpoint/2010/main" val="336778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6</a:t>
            </a:fld>
            <a:endParaRPr lang="en-US"/>
          </a:p>
        </p:txBody>
      </p:sp>
    </p:spTree>
    <p:extLst>
      <p:ext uri="{BB962C8B-B14F-4D97-AF65-F5344CB8AC3E}">
        <p14:creationId xmlns:p14="http://schemas.microsoft.com/office/powerpoint/2010/main" val="2577170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7</a:t>
            </a:fld>
            <a:endParaRPr lang="en-US"/>
          </a:p>
        </p:txBody>
      </p:sp>
    </p:spTree>
    <p:extLst>
      <p:ext uri="{BB962C8B-B14F-4D97-AF65-F5344CB8AC3E}">
        <p14:creationId xmlns:p14="http://schemas.microsoft.com/office/powerpoint/2010/main" val="2814985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8</a:t>
            </a:fld>
            <a:endParaRPr lang="en-US"/>
          </a:p>
        </p:txBody>
      </p:sp>
    </p:spTree>
    <p:extLst>
      <p:ext uri="{BB962C8B-B14F-4D97-AF65-F5344CB8AC3E}">
        <p14:creationId xmlns:p14="http://schemas.microsoft.com/office/powerpoint/2010/main" val="1053870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E01894-2056-1A4C-9D91-9BE20433B557}" type="slidenum">
              <a:rPr lang="en-US" smtClean="0"/>
              <a:t>9</a:t>
            </a:fld>
            <a:endParaRPr lang="en-US"/>
          </a:p>
        </p:txBody>
      </p:sp>
    </p:spTree>
    <p:extLst>
      <p:ext uri="{BB962C8B-B14F-4D97-AF65-F5344CB8AC3E}">
        <p14:creationId xmlns:p14="http://schemas.microsoft.com/office/powerpoint/2010/main" val="1270938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Anglophone Anarchists</a:t>
            </a:r>
            <a:endParaRPr lang="en-US" dirty="0"/>
          </a:p>
        </p:txBody>
      </p:sp>
      <p:sp>
        <p:nvSpPr>
          <p:cNvPr id="3" name="Subtitle 2"/>
          <p:cNvSpPr>
            <a:spLocks noGrp="1"/>
          </p:cNvSpPr>
          <p:nvPr>
            <p:ph type="subTitle" idx="1"/>
          </p:nvPr>
        </p:nvSpPr>
        <p:spPr/>
        <p:txBody>
          <a:bodyPr/>
          <a:lstStyle/>
          <a:p>
            <a:r>
              <a:rPr lang="en-US" dirty="0" smtClean="0"/>
              <a:t>Part 2—Lysander Spooner</a:t>
            </a:r>
            <a:endParaRPr lang="en-US" dirty="0"/>
          </a:p>
        </p:txBody>
      </p:sp>
    </p:spTree>
    <p:extLst>
      <p:ext uri="{BB962C8B-B14F-4D97-AF65-F5344CB8AC3E}">
        <p14:creationId xmlns:p14="http://schemas.microsoft.com/office/powerpoint/2010/main" val="3212154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Spooner’s distinction between the realms of </a:t>
            </a:r>
            <a:r>
              <a:rPr lang="en-GB" i="1" dirty="0"/>
              <a:t>law</a:t>
            </a:r>
            <a:r>
              <a:rPr lang="en-GB" dirty="0"/>
              <a:t>, which deals with crime, and </a:t>
            </a:r>
            <a:r>
              <a:rPr lang="en-GB" i="1" dirty="0"/>
              <a:t>morality</a:t>
            </a:r>
            <a:r>
              <a:rPr lang="en-GB" dirty="0"/>
              <a:t>, which concerns itself with virtues and vices is the subject of a treatise, entitled, not surprisingly, ‘Vices are not Crimes’</a:t>
            </a:r>
            <a:r>
              <a:rPr lang="en-GB" dirty="0" smtClean="0"/>
              <a:t>.</a:t>
            </a:r>
          </a:p>
          <a:p>
            <a:r>
              <a:rPr lang="en-GB" dirty="0" smtClean="0"/>
              <a:t>‘</a:t>
            </a:r>
            <a:r>
              <a:rPr lang="en-GB" i="1" dirty="0"/>
              <a:t>Vices</a:t>
            </a:r>
            <a:r>
              <a:rPr lang="en-GB" dirty="0"/>
              <a:t>,’ Spooner says, ‘are those acts by which a man harms himself or his property. </a:t>
            </a:r>
            <a:r>
              <a:rPr lang="en-GB" i="1" dirty="0"/>
              <a:t>Crimes</a:t>
            </a:r>
            <a:r>
              <a:rPr lang="en-GB" dirty="0"/>
              <a:t> are those acts by which one man harms the person or property of another.</a:t>
            </a:r>
            <a:r>
              <a:rPr lang="en-GB" dirty="0" smtClean="0"/>
              <a:t>’</a:t>
            </a:r>
            <a:endParaRPr lang="en-US" dirty="0"/>
          </a:p>
        </p:txBody>
      </p:sp>
    </p:spTree>
    <p:extLst>
      <p:ext uri="{BB962C8B-B14F-4D97-AF65-F5344CB8AC3E}">
        <p14:creationId xmlns:p14="http://schemas.microsoft.com/office/powerpoint/2010/main" val="27109028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Lysander </a:t>
            </a:r>
            <a:r>
              <a:rPr lang="en-GB" dirty="0"/>
              <a:t>Spooner </a:t>
            </a:r>
            <a:r>
              <a:rPr lang="en-GB" i="1" dirty="0"/>
              <a:t>(1808-1887</a:t>
            </a:r>
            <a:r>
              <a:rPr lang="en-GB" i="1" dirty="0" smtClean="0"/>
              <a:t>)</a:t>
            </a:r>
            <a:r>
              <a:rPr lang="en-IE" dirty="0" smtClean="0"/>
              <a:t> </a:t>
            </a:r>
            <a:r>
              <a:rPr lang="en-GB" dirty="0" smtClean="0"/>
              <a:t>was </a:t>
            </a:r>
            <a:r>
              <a:rPr lang="en-GB" dirty="0"/>
              <a:t>a thinker who rivalled Josiah Warren in originality but who excelled him in logical acumen and clarity of expression. </a:t>
            </a:r>
            <a:endParaRPr lang="en-GB" dirty="0" smtClean="0"/>
          </a:p>
          <a:p>
            <a:r>
              <a:rPr lang="en-GB" dirty="0" smtClean="0"/>
              <a:t>A </a:t>
            </a:r>
            <a:r>
              <a:rPr lang="en-GB" dirty="0"/>
              <a:t>lawyer by training and by instinct, he was a master not only of logic but also of rhetoric. </a:t>
            </a:r>
            <a:endParaRPr lang="en-GB" dirty="0" smtClean="0"/>
          </a:p>
          <a:p>
            <a:r>
              <a:rPr lang="en-GB" dirty="0" smtClean="0"/>
              <a:t>This </a:t>
            </a:r>
            <a:r>
              <a:rPr lang="en-GB" dirty="0"/>
              <a:t>combination of logical rigour with rhetorical invective is truly stimulating, even today, some hundred and fifty years after he wrote.</a:t>
            </a:r>
            <a:endParaRPr lang="en-IE" dirty="0"/>
          </a:p>
          <a:p>
            <a:endParaRPr lang="en-US" dirty="0"/>
          </a:p>
        </p:txBody>
      </p:sp>
    </p:spTree>
    <p:extLst>
      <p:ext uri="{BB962C8B-B14F-4D97-AF65-F5344CB8AC3E}">
        <p14:creationId xmlns:p14="http://schemas.microsoft.com/office/powerpoint/2010/main" val="5139221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Spooner has a simple theory of justice. It is essentially a version of the classic conception of justice as rendering to others what is their due. What, then, are the elements of justice for Spooner? </a:t>
            </a:r>
            <a:endParaRPr lang="en-US" dirty="0"/>
          </a:p>
        </p:txBody>
      </p:sp>
    </p:spTree>
    <p:extLst>
      <p:ext uri="{BB962C8B-B14F-4D97-AF65-F5344CB8AC3E}">
        <p14:creationId xmlns:p14="http://schemas.microsoft.com/office/powerpoint/2010/main" val="63801206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Negatively, as one might expect, justice enjoins us not to steal from another or to rob another or otherwise to interfere with another’s property. </a:t>
            </a:r>
            <a:endParaRPr lang="en-GB" dirty="0" smtClean="0"/>
          </a:p>
          <a:p>
            <a:r>
              <a:rPr lang="en-GB" dirty="0" smtClean="0"/>
              <a:t>Likewise</a:t>
            </a:r>
            <a:r>
              <a:rPr lang="en-GB" dirty="0"/>
              <a:t>, one may not, in justice, assault or kill another. </a:t>
            </a:r>
            <a:endParaRPr lang="en-GB" dirty="0" smtClean="0"/>
          </a:p>
          <a:p>
            <a:r>
              <a:rPr lang="en-GB" dirty="0" smtClean="0"/>
              <a:t>Are </a:t>
            </a:r>
            <a:r>
              <a:rPr lang="en-GB" dirty="0"/>
              <a:t>these the sum total of our just obligations? </a:t>
            </a:r>
            <a:endParaRPr lang="en-GB" dirty="0" smtClean="0"/>
          </a:p>
          <a:p>
            <a:r>
              <a:rPr lang="en-GB" dirty="0" smtClean="0"/>
              <a:t>No</a:t>
            </a:r>
            <a:r>
              <a:rPr lang="en-GB" dirty="0"/>
              <a:t>. There may be some positive ones, but these, as will be seen, all depend on prior commitments. We cannot acquire them without doing something. </a:t>
            </a:r>
            <a:endParaRPr lang="en-US" dirty="0"/>
          </a:p>
          <a:p>
            <a:endParaRPr lang="en-US" dirty="0"/>
          </a:p>
        </p:txBody>
      </p:sp>
    </p:spTree>
    <p:extLst>
      <p:ext uri="{BB962C8B-B14F-4D97-AF65-F5344CB8AC3E}">
        <p14:creationId xmlns:p14="http://schemas.microsoft.com/office/powerpoint/2010/main" val="127069482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basic principles of natural law and natural justice, are, Spooner thinks, easily known, so easily known that children acquire them without difficulty. </a:t>
            </a:r>
            <a:endParaRPr lang="en-GB" dirty="0" smtClean="0"/>
          </a:p>
          <a:p>
            <a:r>
              <a:rPr lang="en-GB" dirty="0" smtClean="0"/>
              <a:t>Human </a:t>
            </a:r>
            <a:r>
              <a:rPr lang="en-GB" dirty="0"/>
              <a:t>beings come to know this natural law ‘long before they have learned the meanings of the words by which we describe it.’ </a:t>
            </a:r>
            <a:endParaRPr lang="en-GB" dirty="0" smtClean="0"/>
          </a:p>
          <a:p>
            <a:r>
              <a:rPr lang="en-GB" dirty="0" smtClean="0"/>
              <a:t>Natural </a:t>
            </a:r>
            <a:r>
              <a:rPr lang="en-GB" dirty="0"/>
              <a:t>law is implicit in human practice before ever it is reflectively appropriated in thought</a:t>
            </a:r>
            <a:r>
              <a:rPr lang="en-GB" dirty="0" smtClean="0"/>
              <a:t>.</a:t>
            </a:r>
            <a:endParaRPr lang="en-IE" dirty="0"/>
          </a:p>
        </p:txBody>
      </p:sp>
    </p:spTree>
    <p:extLst>
      <p:ext uri="{BB962C8B-B14F-4D97-AF65-F5344CB8AC3E}">
        <p14:creationId xmlns:p14="http://schemas.microsoft.com/office/powerpoint/2010/main" val="39007734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Unless there be such a thing as natural justice and unless it exists by nature and not merely by convention, there can be no crime. Absent natural justice and what appear to be crimes are merely a particular set of natural events in the world like the falling of the rain or the sighing of the breeze. </a:t>
            </a:r>
            <a:endParaRPr lang="en-IE" dirty="0"/>
          </a:p>
        </p:txBody>
      </p:sp>
    </p:spTree>
    <p:extLst>
      <p:ext uri="{BB962C8B-B14F-4D97-AF65-F5344CB8AC3E}">
        <p14:creationId xmlns:p14="http://schemas.microsoft.com/office/powerpoint/2010/main" val="245650158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Conversely, if we recognise some actions as criminal, then this way of understanding them is either purely conventional and subject to arbitrary, sometimes radical, alteration, or these actions are always and everywhere a violation of some natural principle of justice</a:t>
            </a:r>
            <a:r>
              <a:rPr lang="en-GB" dirty="0" smtClean="0"/>
              <a:t>.</a:t>
            </a:r>
            <a:endParaRPr lang="en-IE" dirty="0"/>
          </a:p>
        </p:txBody>
      </p:sp>
    </p:spTree>
    <p:extLst>
      <p:ext uri="{BB962C8B-B14F-4D97-AF65-F5344CB8AC3E}">
        <p14:creationId xmlns:p14="http://schemas.microsoft.com/office/powerpoint/2010/main" val="248985405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If natural justice is easily known, universal, and the rights associated with it inalienable and imprescriptible, why need have we of legislation? </a:t>
            </a:r>
            <a:endParaRPr lang="en-GB" dirty="0" smtClean="0"/>
          </a:p>
          <a:p>
            <a:r>
              <a:rPr lang="en-GB" dirty="0" smtClean="0"/>
              <a:t>The </a:t>
            </a:r>
            <a:r>
              <a:rPr lang="en-GB" dirty="0"/>
              <a:t>short answer </a:t>
            </a:r>
            <a:r>
              <a:rPr lang="en-GB" dirty="0" smtClean="0"/>
              <a:t>is—none</a:t>
            </a:r>
            <a:r>
              <a:rPr lang="en-GB" dirty="0"/>
              <a:t>. </a:t>
            </a:r>
            <a:endParaRPr lang="en-GB" dirty="0" smtClean="0"/>
          </a:p>
          <a:p>
            <a:r>
              <a:rPr lang="en-GB" dirty="0" smtClean="0"/>
              <a:t>Nevertheless</a:t>
            </a:r>
            <a:r>
              <a:rPr lang="en-GB" dirty="0"/>
              <a:t>, legislation we have, and in abundance. </a:t>
            </a:r>
            <a:endParaRPr lang="en-GB" dirty="0" smtClean="0"/>
          </a:p>
          <a:p>
            <a:r>
              <a:rPr lang="en-GB" dirty="0" smtClean="0"/>
              <a:t>Why</a:t>
            </a:r>
            <a:r>
              <a:rPr lang="en-GB" dirty="0"/>
              <a:t>? </a:t>
            </a:r>
            <a:endParaRPr lang="en-US" dirty="0"/>
          </a:p>
        </p:txBody>
      </p:sp>
    </p:spTree>
    <p:extLst>
      <p:ext uri="{BB962C8B-B14F-4D97-AF65-F5344CB8AC3E}">
        <p14:creationId xmlns:p14="http://schemas.microsoft.com/office/powerpoint/2010/main" val="145524791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Spooner’s answer is simple and stark. </a:t>
            </a:r>
            <a:endParaRPr lang="en-GB" dirty="0" smtClean="0"/>
          </a:p>
          <a:p>
            <a:r>
              <a:rPr lang="en-GB" dirty="0" smtClean="0"/>
              <a:t>Whenever </a:t>
            </a:r>
            <a:r>
              <a:rPr lang="en-GB" dirty="0"/>
              <a:t>society has advanced so that it produces more than the mere means of subsistence, some group of people ‘have associated and organized themselves as robbers, to plunder and enslave all others, who had either accumulated any property that could be seized, or had shown by their labor, that they could be made to contribute to the support or pleasure of those who should enslave them.’ </a:t>
            </a:r>
            <a:endParaRPr lang="en-US" dirty="0"/>
          </a:p>
        </p:txBody>
      </p:sp>
    </p:spTree>
    <p:extLst>
      <p:ext uri="{BB962C8B-B14F-4D97-AF65-F5344CB8AC3E}">
        <p14:creationId xmlns:p14="http://schemas.microsoft.com/office/powerpoint/2010/main" val="61670537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20</TotalTime>
  <Words>595</Words>
  <Application>Microsoft Macintosh PowerPoint</Application>
  <PresentationFormat>On-screen Show (4:3)</PresentationFormat>
  <Paragraphs>33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Breeze</vt:lpstr>
      <vt:lpstr>The Anglophone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Anglophone Anarchists</dc:title>
  <dc:creator>Gerard Casey</dc:creator>
  <cp:lastModifiedBy>Gerard Casey</cp:lastModifiedBy>
  <cp:revision>5</cp:revision>
  <dcterms:created xsi:type="dcterms:W3CDTF">2014-08-11T19:06:36Z</dcterms:created>
  <dcterms:modified xsi:type="dcterms:W3CDTF">2014-08-25T15:51:56Z</dcterms:modified>
</cp:coreProperties>
</file>