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2AF62D-8F0D-404E-A2B0-8BE168AAA3E2}" type="datetimeFigureOut">
              <a:rPr lang="en-US" smtClean="0"/>
              <a:t>23/08/2014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413988-71EA-1547-996D-49AC06501357}" type="slidenum">
              <a:rPr lang="en-US" smtClean="0"/>
              <a:t>‹#›</a:t>
            </a:fld>
            <a:endParaRPr lang="en-US"/>
          </a:p>
        </p:txBody>
      </p:sp>
    </p:spTree>
    <p:extLst>
      <p:ext uri="{BB962C8B-B14F-4D97-AF65-F5344CB8AC3E}">
        <p14:creationId xmlns:p14="http://schemas.microsoft.com/office/powerpoint/2010/main" val="28902387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3988-71EA-1547-996D-49AC06501357}" type="slidenum">
              <a:rPr lang="en-US" smtClean="0"/>
              <a:t>1</a:t>
            </a:fld>
            <a:endParaRPr lang="en-US"/>
          </a:p>
        </p:txBody>
      </p:sp>
    </p:spTree>
    <p:extLst>
      <p:ext uri="{BB962C8B-B14F-4D97-AF65-F5344CB8AC3E}">
        <p14:creationId xmlns:p14="http://schemas.microsoft.com/office/powerpoint/2010/main" val="278066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3988-71EA-1547-996D-49AC06501357}" type="slidenum">
              <a:rPr lang="en-US" smtClean="0"/>
              <a:t>2</a:t>
            </a:fld>
            <a:endParaRPr lang="en-US"/>
          </a:p>
        </p:txBody>
      </p:sp>
    </p:spTree>
    <p:extLst>
      <p:ext uri="{BB962C8B-B14F-4D97-AF65-F5344CB8AC3E}">
        <p14:creationId xmlns:p14="http://schemas.microsoft.com/office/powerpoint/2010/main" val="2442369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3988-71EA-1547-996D-49AC06501357}" type="slidenum">
              <a:rPr lang="en-US" smtClean="0"/>
              <a:t>3</a:t>
            </a:fld>
            <a:endParaRPr lang="en-US"/>
          </a:p>
        </p:txBody>
      </p:sp>
    </p:spTree>
    <p:extLst>
      <p:ext uri="{BB962C8B-B14F-4D97-AF65-F5344CB8AC3E}">
        <p14:creationId xmlns:p14="http://schemas.microsoft.com/office/powerpoint/2010/main" val="639447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3988-71EA-1547-996D-49AC06501357}" type="slidenum">
              <a:rPr lang="en-US" smtClean="0"/>
              <a:t>4</a:t>
            </a:fld>
            <a:endParaRPr lang="en-US"/>
          </a:p>
        </p:txBody>
      </p:sp>
    </p:spTree>
    <p:extLst>
      <p:ext uri="{BB962C8B-B14F-4D97-AF65-F5344CB8AC3E}">
        <p14:creationId xmlns:p14="http://schemas.microsoft.com/office/powerpoint/2010/main" val="4018800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3988-71EA-1547-996D-49AC06501357}" type="slidenum">
              <a:rPr lang="en-US" smtClean="0"/>
              <a:t>5</a:t>
            </a:fld>
            <a:endParaRPr lang="en-US"/>
          </a:p>
        </p:txBody>
      </p:sp>
    </p:spTree>
    <p:extLst>
      <p:ext uri="{BB962C8B-B14F-4D97-AF65-F5344CB8AC3E}">
        <p14:creationId xmlns:p14="http://schemas.microsoft.com/office/powerpoint/2010/main" val="758873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3988-71EA-1547-996D-49AC06501357}" type="slidenum">
              <a:rPr lang="en-US" smtClean="0"/>
              <a:t>6</a:t>
            </a:fld>
            <a:endParaRPr lang="en-US"/>
          </a:p>
        </p:txBody>
      </p:sp>
    </p:spTree>
    <p:extLst>
      <p:ext uri="{BB962C8B-B14F-4D97-AF65-F5344CB8AC3E}">
        <p14:creationId xmlns:p14="http://schemas.microsoft.com/office/powerpoint/2010/main" val="1060505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3988-71EA-1547-996D-49AC06501357}" type="slidenum">
              <a:rPr lang="en-US" smtClean="0"/>
              <a:t>7</a:t>
            </a:fld>
            <a:endParaRPr lang="en-US"/>
          </a:p>
        </p:txBody>
      </p:sp>
    </p:spTree>
    <p:extLst>
      <p:ext uri="{BB962C8B-B14F-4D97-AF65-F5344CB8AC3E}">
        <p14:creationId xmlns:p14="http://schemas.microsoft.com/office/powerpoint/2010/main" val="6059610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3988-71EA-1547-996D-49AC06501357}" type="slidenum">
              <a:rPr lang="en-US" smtClean="0"/>
              <a:t>8</a:t>
            </a:fld>
            <a:endParaRPr lang="en-US"/>
          </a:p>
        </p:txBody>
      </p:sp>
    </p:spTree>
    <p:extLst>
      <p:ext uri="{BB962C8B-B14F-4D97-AF65-F5344CB8AC3E}">
        <p14:creationId xmlns:p14="http://schemas.microsoft.com/office/powerpoint/2010/main" val="2200613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23/08/2014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23/08/2014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23/08/2014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23/08/2014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23/08/2014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23/08/2014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23/08/2014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Classical Anarchists</a:t>
            </a:r>
            <a:endParaRPr lang="en-US" dirty="0"/>
          </a:p>
        </p:txBody>
      </p:sp>
      <p:sp>
        <p:nvSpPr>
          <p:cNvPr id="3" name="Subtitle 2"/>
          <p:cNvSpPr>
            <a:spLocks noGrp="1"/>
          </p:cNvSpPr>
          <p:nvPr>
            <p:ph type="subTitle" idx="1"/>
          </p:nvPr>
        </p:nvSpPr>
        <p:spPr/>
        <p:txBody>
          <a:bodyPr/>
          <a:lstStyle/>
          <a:p>
            <a:r>
              <a:rPr lang="en-US" dirty="0" smtClean="0"/>
              <a:t>Part 3—Peter Kropotkin (State and Society)</a:t>
            </a:r>
            <a:endParaRPr lang="en-US" dirty="0"/>
          </a:p>
        </p:txBody>
      </p:sp>
    </p:spTree>
    <p:extLst>
      <p:ext uri="{BB962C8B-B14F-4D97-AF65-F5344CB8AC3E}">
        <p14:creationId xmlns:p14="http://schemas.microsoft.com/office/powerpoint/2010/main" val="282083300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Kropotkin, on the other hand, born into the mid-nineteenth century was a non-apocalyptic evolutionary. </a:t>
            </a:r>
            <a:endParaRPr lang="en-GB" dirty="0" smtClean="0"/>
          </a:p>
          <a:p>
            <a:r>
              <a:rPr lang="en-GB" dirty="0" smtClean="0"/>
              <a:t>Bakunin </a:t>
            </a:r>
            <a:r>
              <a:rPr lang="en-GB" dirty="0"/>
              <a:t>has the street-fighter’s appreciation for the concrete and the practical; Kropotkin inspired more visionary and optimistic, if less practical, schemes.</a:t>
            </a:r>
            <a:endParaRPr lang="en-IE" dirty="0"/>
          </a:p>
        </p:txBody>
      </p:sp>
    </p:spTree>
    <p:extLst>
      <p:ext uri="{BB962C8B-B14F-4D97-AF65-F5344CB8AC3E}">
        <p14:creationId xmlns:p14="http://schemas.microsoft.com/office/powerpoint/2010/main" val="218451573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Among the most significant of his publications was the production of the anarchist newspaper, </a:t>
            </a:r>
            <a:r>
              <a:rPr lang="en-GB" i="1" dirty="0"/>
              <a:t>Le Révolté</a:t>
            </a:r>
            <a:r>
              <a:rPr lang="en-GB" dirty="0"/>
              <a:t>, for which at the start he did most of the writing. </a:t>
            </a:r>
            <a:endParaRPr lang="en-GB" dirty="0" smtClean="0"/>
          </a:p>
          <a:p>
            <a:r>
              <a:rPr lang="en-GB" dirty="0" smtClean="0"/>
              <a:t>Some </a:t>
            </a:r>
            <a:r>
              <a:rPr lang="en-GB" dirty="0"/>
              <a:t>of Kropotkin’s books, including </a:t>
            </a:r>
            <a:r>
              <a:rPr lang="en-GB" i="1" dirty="0"/>
              <a:t>The Conquest of Bread</a:t>
            </a:r>
            <a:r>
              <a:rPr lang="en-GB" dirty="0"/>
              <a:t>, were make up in large part of articles written for </a:t>
            </a:r>
            <a:r>
              <a:rPr lang="en-GB" i="1" dirty="0"/>
              <a:t>Le Révolté</a:t>
            </a:r>
            <a:r>
              <a:rPr lang="en-GB" dirty="0"/>
              <a:t> and Kropotkin’s later Parisian publication, </a:t>
            </a:r>
            <a:r>
              <a:rPr lang="en-GB" i="1" dirty="0"/>
              <a:t>La Révolte</a:t>
            </a:r>
            <a:r>
              <a:rPr lang="en-GB" dirty="0"/>
              <a:t>. </a:t>
            </a:r>
            <a:endParaRPr lang="en-GB" dirty="0" smtClean="0"/>
          </a:p>
          <a:p>
            <a:r>
              <a:rPr lang="en-GB" dirty="0" smtClean="0"/>
              <a:t>His </a:t>
            </a:r>
            <a:r>
              <a:rPr lang="en-GB" dirty="0"/>
              <a:t>extensive writings in French and English in the 1880s were to be seminal for all his thought and his later writings are, in effect, expansions and buttressing of his ideas of this period. </a:t>
            </a:r>
            <a:endParaRPr lang="en-US" dirty="0"/>
          </a:p>
        </p:txBody>
      </p:sp>
    </p:spTree>
    <p:extLst>
      <p:ext uri="{BB962C8B-B14F-4D97-AF65-F5344CB8AC3E}">
        <p14:creationId xmlns:p14="http://schemas.microsoft.com/office/powerpoint/2010/main" val="68526438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major works of this later period of Kropotkin’s life were </a:t>
            </a:r>
            <a:r>
              <a:rPr lang="en-GB" i="1" dirty="0"/>
              <a:t>The State</a:t>
            </a:r>
            <a:r>
              <a:rPr lang="en-GB" dirty="0"/>
              <a:t> (1897) and </a:t>
            </a:r>
            <a:r>
              <a:rPr lang="en-GB" i="1" dirty="0"/>
              <a:t>Mutual Aid</a:t>
            </a:r>
            <a:r>
              <a:rPr lang="en-GB" dirty="0"/>
              <a:t> (1902). </a:t>
            </a:r>
            <a:endParaRPr lang="en-GB" dirty="0" smtClean="0"/>
          </a:p>
          <a:p>
            <a:r>
              <a:rPr lang="en-GB" dirty="0" smtClean="0"/>
              <a:t>The </a:t>
            </a:r>
            <a:r>
              <a:rPr lang="en-GB" dirty="0"/>
              <a:t>latter work was perhaps influenced by his discovery of Godwin. It is certainly the case that Kropotkin elaborates on the Godwinian theme of universal benevolence but these ideas had been present in any event, even if embryonically, in </a:t>
            </a:r>
            <a:r>
              <a:rPr lang="en-GB" i="1" dirty="0"/>
              <a:t>The Conquest of Bread</a:t>
            </a:r>
            <a:r>
              <a:rPr lang="en-GB" dirty="0"/>
              <a:t>. </a:t>
            </a:r>
            <a:endParaRPr lang="en-US" dirty="0"/>
          </a:p>
        </p:txBody>
      </p:sp>
    </p:spTree>
    <p:extLst>
      <p:ext uri="{BB962C8B-B14F-4D97-AF65-F5344CB8AC3E}">
        <p14:creationId xmlns:p14="http://schemas.microsoft.com/office/powerpoint/2010/main" val="25478256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with all forms of anarchism, anarcho-communism rejects the state, arguing that it is in no way coincident with society. </a:t>
            </a:r>
            <a:endParaRPr lang="en-GB" dirty="0" smtClean="0"/>
          </a:p>
          <a:p>
            <a:r>
              <a:rPr lang="en-GB" dirty="0" smtClean="0"/>
              <a:t>Kropotkin </a:t>
            </a:r>
            <a:r>
              <a:rPr lang="en-GB" dirty="0"/>
              <a:t>remarks,  ‘Men lived thousands of years before the first States were constituted...for us modern Europeans the centralized States date but from the sixteenth century.’ [Kropotkin 1896, in Graham 2005, 142] </a:t>
            </a:r>
            <a:endParaRPr lang="en-US" dirty="0"/>
          </a:p>
        </p:txBody>
      </p:sp>
    </p:spTree>
    <p:extLst>
      <p:ext uri="{BB962C8B-B14F-4D97-AF65-F5344CB8AC3E}">
        <p14:creationId xmlns:p14="http://schemas.microsoft.com/office/powerpoint/2010/main" val="270246924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Nor must the state be confused with society. ‘Man lived in Societies for thousands of years before the State had been heard of…so far as Europe is concerned the State is of recent origin—it barely goes back to the sixteenth century…’ [Kropotkin 1897, 10] </a:t>
            </a:r>
            <a:endParaRPr lang="en-US" dirty="0"/>
          </a:p>
        </p:txBody>
      </p:sp>
    </p:spTree>
    <p:extLst>
      <p:ext uri="{BB962C8B-B14F-4D97-AF65-F5344CB8AC3E}">
        <p14:creationId xmlns:p14="http://schemas.microsoft.com/office/powerpoint/2010/main" val="373458130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Anarcho-communism not only rejects the state, it also rejects private property and capitalism. Even more strikingly, it also rejects money and markets. </a:t>
            </a:r>
            <a:endParaRPr lang="en-GB" dirty="0" smtClean="0"/>
          </a:p>
          <a:p>
            <a:r>
              <a:rPr lang="en-GB" dirty="0" smtClean="0"/>
              <a:t>As </a:t>
            </a:r>
            <a:r>
              <a:rPr lang="en-GB" dirty="0"/>
              <a:t>a form of communism, it favours the common ownership of the means of production but, again, as distinct from other forms of anarchism, it also favours common ownership of the products of labour as well. </a:t>
            </a:r>
            <a:endParaRPr lang="en-US" dirty="0"/>
          </a:p>
        </p:txBody>
      </p:sp>
    </p:spTree>
    <p:extLst>
      <p:ext uri="{BB962C8B-B14F-4D97-AF65-F5344CB8AC3E}">
        <p14:creationId xmlns:p14="http://schemas.microsoft.com/office/powerpoint/2010/main" val="340371692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not violence, then what? </a:t>
            </a:r>
            <a:endParaRPr lang="en-GB" dirty="0" smtClean="0"/>
          </a:p>
          <a:p>
            <a:r>
              <a:rPr lang="en-GB" dirty="0" smtClean="0"/>
              <a:t>Cooperation</a:t>
            </a:r>
            <a:r>
              <a:rPr lang="en-GB" dirty="0"/>
              <a:t>, voluntary cooperation. </a:t>
            </a:r>
            <a:endParaRPr lang="en-GB" dirty="0" smtClean="0"/>
          </a:p>
          <a:p>
            <a:r>
              <a:rPr lang="en-GB" dirty="0" smtClean="0"/>
              <a:t>At </a:t>
            </a:r>
            <a:r>
              <a:rPr lang="en-GB" dirty="0"/>
              <a:t>this point, the idea of the commune comes to the fore. Communes, associations of people with common interests will arise voluntarily, and the association of such associations will produce a form of overall cooperation that will replace the state. Communes will be responsible for the expropriation and collectivisation of the means of production. </a:t>
            </a:r>
            <a:endParaRPr lang="en-US" dirty="0"/>
          </a:p>
        </p:txBody>
      </p:sp>
    </p:spTree>
    <p:extLst>
      <p:ext uri="{BB962C8B-B14F-4D97-AF65-F5344CB8AC3E}">
        <p14:creationId xmlns:p14="http://schemas.microsoft.com/office/powerpoint/2010/main" val="159565799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50</TotalTime>
  <Words>502</Words>
  <Application>Microsoft Macintosh PowerPoint</Application>
  <PresentationFormat>On-screen Show (4:3)</PresentationFormat>
  <Paragraphs>25</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Breeze</vt:lpstr>
      <vt:lpstr>The Classical Anarchists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Classical Anarchists</dc:title>
  <dc:creator>Gerard Casey</dc:creator>
  <cp:lastModifiedBy>Gerard Casey</cp:lastModifiedBy>
  <cp:revision>8</cp:revision>
  <dcterms:created xsi:type="dcterms:W3CDTF">2014-08-12T07:28:34Z</dcterms:created>
  <dcterms:modified xsi:type="dcterms:W3CDTF">2014-08-23T16:40:07Z</dcterms:modified>
</cp:coreProperties>
</file>