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Classical Anarchists</a:t>
            </a:r>
            <a:endParaRPr lang="en-US" dirty="0"/>
          </a:p>
        </p:txBody>
      </p:sp>
      <p:sp>
        <p:nvSpPr>
          <p:cNvPr id="3" name="Subtitle 2"/>
          <p:cNvSpPr>
            <a:spLocks noGrp="1"/>
          </p:cNvSpPr>
          <p:nvPr>
            <p:ph type="subTitle" idx="1"/>
          </p:nvPr>
        </p:nvSpPr>
        <p:spPr/>
        <p:txBody>
          <a:bodyPr/>
          <a:lstStyle/>
          <a:p>
            <a:r>
              <a:rPr lang="en-US" dirty="0" smtClean="0"/>
              <a:t>Part 2—Mikhail Bakunin</a:t>
            </a:r>
            <a:endParaRPr lang="en-US" dirty="0"/>
          </a:p>
        </p:txBody>
      </p:sp>
    </p:spTree>
    <p:extLst>
      <p:ext uri="{BB962C8B-B14F-4D97-AF65-F5344CB8AC3E}">
        <p14:creationId xmlns:p14="http://schemas.microsoft.com/office/powerpoint/2010/main" val="3716123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Perhaps what Bakunin is best known for in the history of political though is his being the locus of the only serious rival to Marxism in the internecine struggles that took place in socialist circles in the mid-nineteenth century. </a:t>
            </a:r>
            <a:endParaRPr lang="en-GB" dirty="0" smtClean="0"/>
          </a:p>
          <a:p>
            <a:r>
              <a:rPr lang="en-GB" dirty="0" smtClean="0"/>
              <a:t>Despite </a:t>
            </a:r>
            <a:r>
              <a:rPr lang="en-GB" dirty="0"/>
              <a:t>all his shortcomings, personal and authorial, he saw clearly the authoritarian implications of Marxist socialism. </a:t>
            </a:r>
            <a:endParaRPr lang="en-US" dirty="0"/>
          </a:p>
        </p:txBody>
      </p:sp>
    </p:spTree>
    <p:extLst>
      <p:ext uri="{BB962C8B-B14F-4D97-AF65-F5344CB8AC3E}">
        <p14:creationId xmlns:p14="http://schemas.microsoft.com/office/powerpoint/2010/main" val="1784476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i="1" dirty="0"/>
              <a:t>State and Anarchism</a:t>
            </a:r>
            <a:r>
              <a:rPr lang="en-GB" dirty="0"/>
              <a:t> is perhaps most well known for its direct attack on Marx. While granting that Marx is intelligent and well-read and conceding the soundness of much of his criticism of Proudhon, Bakunin also remarks that he Marx is ‘ambitious and vain, quarrelsome, intolerant, and absolute….There is no lie or calumny that he would not invent and disseminate against anyone who had the misfortune to arouse his jealousy—or his hatred, which amounts to the same thing. And there is no intrigue so sordid that he would hesitate to engage in it if in his opinion…it might serve to strengthen his position and his influence or extend his power.’ [Bakunin 1873, 141</a:t>
            </a:r>
            <a:r>
              <a:rPr lang="en-GB" dirty="0" smtClean="0"/>
              <a:t>]</a:t>
            </a:r>
            <a:endParaRPr lang="en-US" dirty="0"/>
          </a:p>
        </p:txBody>
      </p:sp>
    </p:spTree>
    <p:extLst>
      <p:ext uri="{BB962C8B-B14F-4D97-AF65-F5344CB8AC3E}">
        <p14:creationId xmlns:p14="http://schemas.microsoft.com/office/powerpoint/2010/main" val="318039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Bakunin raises an excellent point in respect of the communist theory of the people’s state in which the proletariat will be raised to the level of the ruling class. He asks, ‘If the proletariat is to be the ruling class…whom will it rule? </a:t>
            </a:r>
            <a:r>
              <a:rPr lang="en-GB"/>
              <a:t>There must be yet another proletariat which will be subject to this new rule, this new state.” [Bakunin 1873, 177] If it is the case that the entire nation will rule but no one will be ruled then ‘there will be no government, there will be no state…’ [Bakunin 1873, 178] </a:t>
            </a:r>
            <a:endParaRPr lang="en-US" dirty="0"/>
          </a:p>
        </p:txBody>
      </p:sp>
    </p:spTree>
    <p:extLst>
      <p:ext uri="{BB962C8B-B14F-4D97-AF65-F5344CB8AC3E}">
        <p14:creationId xmlns:p14="http://schemas.microsoft.com/office/powerpoint/2010/main" val="4249652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Mikhail Bakunin is the pre-eminent figure in Anarcho-Collectivism. Needless to say, whatever differences he and other collectivists may have with anarcho-communists on other matters, in their rejection of the state they are entirely in accord with them. </a:t>
            </a:r>
            <a:endParaRPr lang="en-IE" dirty="0"/>
          </a:p>
          <a:p>
            <a:pPr lvl="0"/>
            <a:r>
              <a:rPr lang="en-GB" dirty="0"/>
              <a:t>Anarcho-collectivism proposes the common ownership of the means of production and a distribution according to deed. This requires a wage system of some kind and therefore some sort of money</a:t>
            </a:r>
            <a:r>
              <a:rPr lang="en-GB" dirty="0" smtClean="0"/>
              <a:t>.</a:t>
            </a:r>
            <a:endParaRPr lang="en-IE" dirty="0"/>
          </a:p>
        </p:txBody>
      </p:sp>
    </p:spTree>
    <p:extLst>
      <p:ext uri="{BB962C8B-B14F-4D97-AF65-F5344CB8AC3E}">
        <p14:creationId xmlns:p14="http://schemas.microsoft.com/office/powerpoint/2010/main" val="1992911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Bakunin was a man of action, a conspirator, a revolutionary enthusiast but was incapable of sustained literary reflection. Even his greatest admirer could scarcely describe Bakunin as a systematic thinker. His writings are fragmentary and incomplete. </a:t>
            </a:r>
            <a:endParaRPr lang="en-IE" dirty="0"/>
          </a:p>
          <a:p>
            <a:pPr lvl="0"/>
            <a:r>
              <a:rPr lang="en-GB" dirty="0"/>
              <a:t>Bakunin was an early adherent of pan-</a:t>
            </a:r>
            <a:r>
              <a:rPr lang="en-GB" dirty="0" smtClean="0"/>
              <a:t>Slavism</a:t>
            </a:r>
            <a:endParaRPr lang="en-IE" dirty="0"/>
          </a:p>
        </p:txBody>
      </p:sp>
    </p:spTree>
    <p:extLst>
      <p:ext uri="{BB962C8B-B14F-4D97-AF65-F5344CB8AC3E}">
        <p14:creationId xmlns:p14="http://schemas.microsoft.com/office/powerpoint/2010/main" val="148307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He founded a shadowy organisation called the International Brotherhood in 1866 whose  </a:t>
            </a:r>
            <a:r>
              <a:rPr lang="en-GB" i="1" dirty="0"/>
              <a:t>Revolutionary Catechism</a:t>
            </a:r>
            <a:r>
              <a:rPr lang="en-GB" dirty="0"/>
              <a:t> demonstrated a definite move towards anarchism in its opposition to authority, to the state and to religion while its internal organisation moved in quite an opposite un-libertarian direction. </a:t>
            </a:r>
            <a:endParaRPr lang="en-IE" dirty="0"/>
          </a:p>
        </p:txBody>
      </p:sp>
    </p:spTree>
    <p:extLst>
      <p:ext uri="{BB962C8B-B14F-4D97-AF65-F5344CB8AC3E}">
        <p14:creationId xmlns:p14="http://schemas.microsoft.com/office/powerpoint/2010/main" val="3122216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Bakunin went beyond Proudhon in accepting the necessity for association as a central principle for economic organisation. For Bakunin, groups of workers, not individuals, will become the unit of social organisation</a:t>
            </a:r>
            <a:endParaRPr lang="en-IE" dirty="0"/>
          </a:p>
          <a:p>
            <a:r>
              <a:rPr lang="en-GB" dirty="0"/>
              <a:t>The International Brotherhood was succeeded by the International Alliance of Social Democracy whose programme emphasised the principle of federalism. </a:t>
            </a:r>
            <a:endParaRPr lang="en-US" dirty="0"/>
          </a:p>
        </p:txBody>
      </p:sp>
    </p:spTree>
    <p:extLst>
      <p:ext uri="{BB962C8B-B14F-4D97-AF65-F5344CB8AC3E}">
        <p14:creationId xmlns:p14="http://schemas.microsoft.com/office/powerpoint/2010/main" val="1700367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Bakunin had joined the International in 1864 and having struggled against its Marxist wing, he was eventually expelled from it in 1872. This was the occasion for his </a:t>
            </a:r>
            <a:r>
              <a:rPr lang="en-GB" i="1" dirty="0"/>
              <a:t>Statism and Anarchy</a:t>
            </a:r>
            <a:r>
              <a:rPr lang="en-GB" dirty="0"/>
              <a:t>, subtitled ‘The Struggle of the Two Parties in the International Working Men’s Association’  in which he predicted that the Marxist dictatorship of (meaning ‘by’) the proletariat would turn into the dictatorship of (meaning ‘over’) the proletariat. </a:t>
            </a:r>
            <a:endParaRPr lang="en-IE" dirty="0"/>
          </a:p>
          <a:p>
            <a:pPr lvl="0"/>
            <a:r>
              <a:rPr lang="en-GB" dirty="0"/>
              <a:t>There are echoes of a Stirner-like egoism in some of Bakunin’s writings. </a:t>
            </a:r>
            <a:endParaRPr lang="en-IE" dirty="0"/>
          </a:p>
        </p:txBody>
      </p:sp>
    </p:spTree>
    <p:extLst>
      <p:ext uri="{BB962C8B-B14F-4D97-AF65-F5344CB8AC3E}">
        <p14:creationId xmlns:p14="http://schemas.microsoft.com/office/powerpoint/2010/main" val="771102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state, according to Bakunin, ‘</a:t>
            </a:r>
            <a:r>
              <a:rPr lang="en-GB" i="1" dirty="0"/>
              <a:t>is the most flagrant, the most cynical, and the most complete negation of humanity</a:t>
            </a:r>
            <a:r>
              <a:rPr lang="en-GB" dirty="0"/>
              <a:t>. </a:t>
            </a:r>
            <a:endParaRPr lang="en-IE" dirty="0"/>
          </a:p>
          <a:p>
            <a:pPr lvl="0"/>
            <a:r>
              <a:rPr lang="en-GB" dirty="0"/>
              <a:t>Bakunin is scathing about the alleged representative nature of the representative system in politics writing, ‘the whole deception of the representative system lies in the fiction that government and a legislature emerging out of a popular election must or even an represent the real will of the people.’ </a:t>
            </a:r>
            <a:endParaRPr lang="en-IE" dirty="0"/>
          </a:p>
        </p:txBody>
      </p:sp>
    </p:spTree>
    <p:extLst>
      <p:ext uri="{BB962C8B-B14F-4D97-AF65-F5344CB8AC3E}">
        <p14:creationId xmlns:p14="http://schemas.microsoft.com/office/powerpoint/2010/main" val="2064874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What Bakunin is perhaps best known for in the history of political though is his being the locus of the only serious rival to Marxism in the internecine struggles that took place in socialist circles in the mid-nineteenth century. Despite all his shortcomings, personal and authorial, he saw clearly the authoritarian implications of Marxist </a:t>
            </a:r>
            <a:r>
              <a:rPr lang="en-GB" dirty="0" smtClean="0"/>
              <a:t>socialism.</a:t>
            </a:r>
            <a:endParaRPr lang="en-IE" dirty="0"/>
          </a:p>
          <a:p>
            <a:endParaRPr lang="en-US" dirty="0"/>
          </a:p>
        </p:txBody>
      </p:sp>
    </p:spTree>
    <p:extLst>
      <p:ext uri="{BB962C8B-B14F-4D97-AF65-F5344CB8AC3E}">
        <p14:creationId xmlns:p14="http://schemas.microsoft.com/office/powerpoint/2010/main" val="3404222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both anarcho-communism and anarcho-collectivism both propose the common ownership of the means of production, they differ significantly on the allocation of the results of that production. Where anarcho-communism believes in a non-market, moneyless distribution according to need, anarcho-collectivism holds to a distribution according to deed. </a:t>
            </a:r>
            <a:endParaRPr lang="en-US" dirty="0"/>
          </a:p>
        </p:txBody>
      </p:sp>
    </p:spTree>
    <p:extLst>
      <p:ext uri="{BB962C8B-B14F-4D97-AF65-F5344CB8AC3E}">
        <p14:creationId xmlns:p14="http://schemas.microsoft.com/office/powerpoint/2010/main" val="549856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Within the International, the contest between Bakunin and Marx grew ever more intense. </a:t>
            </a:r>
            <a:endParaRPr lang="en-IE" dirty="0"/>
          </a:p>
          <a:p>
            <a:r>
              <a:rPr lang="en-GB" i="1"/>
              <a:t>State and Anarchism</a:t>
            </a:r>
            <a:r>
              <a:rPr lang="en-GB"/>
              <a:t> is perhaps most well known for its direct attack on Marx. </a:t>
            </a:r>
            <a:endParaRPr lang="en-US" dirty="0"/>
          </a:p>
        </p:txBody>
      </p:sp>
    </p:spTree>
    <p:extLst>
      <p:ext uri="{BB962C8B-B14F-4D97-AF65-F5344CB8AC3E}">
        <p14:creationId xmlns:p14="http://schemas.microsoft.com/office/powerpoint/2010/main" val="1289148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Bakunin is, perhaps, the least original but certainly not the least inspiring of our classical anarchists. His life and times seems like a script for a Hollywood movie! </a:t>
            </a:r>
            <a:endParaRPr lang="en-GB" dirty="0" smtClean="0"/>
          </a:p>
          <a:p>
            <a:r>
              <a:rPr lang="en-GB" dirty="0" smtClean="0"/>
              <a:t>A </a:t>
            </a:r>
            <a:r>
              <a:rPr lang="en-GB" dirty="0"/>
              <a:t>man of action, albeit largely ineffective action, a conspirator, a revolutionary enthusiast, he was incapable of sustained literary reflection. Even his greatest admirer could scarcely describe Bakunin as a systematic thinker. </a:t>
            </a:r>
            <a:endParaRPr lang="en-US" dirty="0"/>
          </a:p>
        </p:txBody>
      </p:sp>
    </p:spTree>
    <p:extLst>
      <p:ext uri="{BB962C8B-B14F-4D97-AF65-F5344CB8AC3E}">
        <p14:creationId xmlns:p14="http://schemas.microsoft.com/office/powerpoint/2010/main" val="1320535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textual history of </a:t>
            </a:r>
            <a:r>
              <a:rPr lang="en-GB" i="1" dirty="0"/>
              <a:t>God and the State</a:t>
            </a:r>
            <a:r>
              <a:rPr lang="en-GB" dirty="0"/>
              <a:t> is illustrates the confused and confusing state of most of Bakunin’s output. It first appeared in print in 1882 after Bakunin’s death, published by some colleagues of his who did not realise that it was simply part of a larger project with the wildly improbably title of </a:t>
            </a:r>
            <a:r>
              <a:rPr lang="en-GB" i="1" dirty="0"/>
              <a:t>The Knouto-Germanic Empire and the Secret Revolution</a:t>
            </a:r>
            <a:r>
              <a:rPr lang="en-GB" dirty="0"/>
              <a:t> which Bakunin worked on between 1870 and 1872. </a:t>
            </a:r>
            <a:endParaRPr lang="en-US" dirty="0"/>
          </a:p>
        </p:txBody>
      </p:sp>
    </p:spTree>
    <p:extLst>
      <p:ext uri="{BB962C8B-B14F-4D97-AF65-F5344CB8AC3E}">
        <p14:creationId xmlns:p14="http://schemas.microsoft.com/office/powerpoint/2010/main" val="983610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He founded a shadowy organisation called the International Brotherhood in 1866 whose  </a:t>
            </a:r>
            <a:r>
              <a:rPr lang="en-GB" i="1" dirty="0"/>
              <a:t>Revolutionary Catechism</a:t>
            </a:r>
            <a:r>
              <a:rPr lang="en-GB" dirty="0"/>
              <a:t> demonstrated a definite move towards anarchism in its opposition to authority, to the state and to religion while its internal organisation moved in quite an opposite un-libertarian direction. </a:t>
            </a:r>
            <a:endParaRPr lang="en-GB" dirty="0" smtClean="0"/>
          </a:p>
          <a:p>
            <a:r>
              <a:rPr lang="en-GB" dirty="0"/>
              <a:t>T</a:t>
            </a:r>
            <a:r>
              <a:rPr lang="en-GB" dirty="0" smtClean="0"/>
              <a:t>he </a:t>
            </a:r>
            <a:r>
              <a:rPr lang="en-GB" dirty="0"/>
              <a:t>International Brotherhood did finally force Bakunin to clarify his thinking on political matters and moved him inexorably in the direction of anarchism where his thinking was, and continued to be, heavily influenced by Proudhon.</a:t>
            </a:r>
            <a:endParaRPr lang="en-IE" dirty="0"/>
          </a:p>
          <a:p>
            <a:endParaRPr lang="en-US" dirty="0"/>
          </a:p>
        </p:txBody>
      </p:sp>
    </p:spTree>
    <p:extLst>
      <p:ext uri="{BB962C8B-B14F-4D97-AF65-F5344CB8AC3E}">
        <p14:creationId xmlns:p14="http://schemas.microsoft.com/office/powerpoint/2010/main" val="3145832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late 1860s, Bakunin came under the influence of a young student from Moscow, Sergei Nechayev, an association that was to cause Bakunin and Bakuninists some embarrassment. </a:t>
            </a:r>
            <a:endParaRPr lang="en-GB" dirty="0" smtClean="0"/>
          </a:p>
          <a:p>
            <a:r>
              <a:rPr lang="en-GB" dirty="0" smtClean="0"/>
              <a:t>From </a:t>
            </a:r>
            <a:r>
              <a:rPr lang="en-GB" dirty="0"/>
              <a:t>this period of Bakunin’s life, we have the </a:t>
            </a:r>
            <a:r>
              <a:rPr lang="en-GB" i="1" dirty="0"/>
              <a:t>Revolutionary Catechism</a:t>
            </a:r>
            <a:r>
              <a:rPr lang="en-GB" dirty="0"/>
              <a:t> (another one) and the </a:t>
            </a:r>
            <a:r>
              <a:rPr lang="en-GB" i="1" dirty="0"/>
              <a:t>Principles of Revolution</a:t>
            </a:r>
            <a:r>
              <a:rPr lang="en-GB" dirty="0"/>
              <a:t> and other publications which preach indiscriminate destruction in the name of revolution and the doctrine that the end justifies the means, any means. </a:t>
            </a:r>
            <a:endParaRPr lang="en-US" dirty="0"/>
          </a:p>
        </p:txBody>
      </p:sp>
    </p:spTree>
    <p:extLst>
      <p:ext uri="{BB962C8B-B14F-4D97-AF65-F5344CB8AC3E}">
        <p14:creationId xmlns:p14="http://schemas.microsoft.com/office/powerpoint/2010/main" val="3137832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Bakunin </a:t>
            </a:r>
            <a:r>
              <a:rPr lang="en-GB" dirty="0"/>
              <a:t>is perfectly happy to accept what we might call the authority of expertise from those who are genuinely expert in their areas of expertise, whether in boot-making or architecture. He is not willing to have it imposed on him but he is willing, sometimes having taken a second opinion, to accept it</a:t>
            </a:r>
            <a:r>
              <a:rPr lang="en-GB" dirty="0" smtClean="0"/>
              <a:t>.</a:t>
            </a:r>
            <a:endParaRPr lang="en-IE" dirty="0"/>
          </a:p>
        </p:txBody>
      </p:sp>
    </p:spTree>
    <p:extLst>
      <p:ext uri="{BB962C8B-B14F-4D97-AF65-F5344CB8AC3E}">
        <p14:creationId xmlns:p14="http://schemas.microsoft.com/office/powerpoint/2010/main" val="3623240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‘There </a:t>
            </a:r>
            <a:r>
              <a:rPr lang="en-GB" dirty="0"/>
              <a:t>is no horror, no cruelty, sacrilege, or perjury, no imposture, no infamous transaction, no cynical robbery, no bold plunder of shabby betrayal that has not been or is not daily being perpetrated by the representatives of the states, under no other pretext than those elastic worlds, so convenient and yet so terrible: “</a:t>
            </a:r>
            <a:r>
              <a:rPr lang="en-GB" i="1" dirty="0"/>
              <a:t>for reason of state</a:t>
            </a:r>
            <a:r>
              <a:rPr lang="en-GB" dirty="0"/>
              <a:t>.”’ </a:t>
            </a:r>
            <a:endParaRPr lang="en-IE" dirty="0"/>
          </a:p>
        </p:txBody>
      </p:sp>
    </p:spTree>
    <p:extLst>
      <p:ext uri="{BB962C8B-B14F-4D97-AF65-F5344CB8AC3E}">
        <p14:creationId xmlns:p14="http://schemas.microsoft.com/office/powerpoint/2010/main" val="1447697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interests of rulers and ruled are not only not coincident, they are in fact opposed. ‘However democratic may be their feelings and their intentions, once [rulers] achieve the elevation of office they can only view society in the same was as a schoolmaster views his pupils, and between pupils and masters equality cannot exist. On one side there is the feeling of a superiority that is inevitably provoked by a position of superiority; on the other side, there is a sense of inferiority which follows from the superiority of the teacher….</a:t>
            </a:r>
            <a:r>
              <a:rPr lang="en-GB" dirty="0" smtClean="0"/>
              <a:t>’</a:t>
            </a:r>
            <a:endParaRPr lang="en-IE" dirty="0"/>
          </a:p>
          <a:p>
            <a:endParaRPr lang="en-US" dirty="0"/>
          </a:p>
        </p:txBody>
      </p:sp>
    </p:spTree>
    <p:extLst>
      <p:ext uri="{BB962C8B-B14F-4D97-AF65-F5344CB8AC3E}">
        <p14:creationId xmlns:p14="http://schemas.microsoft.com/office/powerpoint/2010/main" val="33754551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15</TotalTime>
  <Words>1417</Words>
  <Application>Microsoft Macintosh PowerPoint</Application>
  <PresentationFormat>On-screen Show (4:3)</PresentationFormat>
  <Paragraphs>31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The Classical Anarchists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Classical Anarchists</dc:title>
  <dc:creator>Gerard Casey</dc:creator>
  <cp:lastModifiedBy>Gerard Casey</cp:lastModifiedBy>
  <cp:revision>2</cp:revision>
  <dcterms:created xsi:type="dcterms:W3CDTF">2014-08-12T07:18:38Z</dcterms:created>
  <dcterms:modified xsi:type="dcterms:W3CDTF">2014-08-21T21:49:10Z</dcterms:modified>
</cp:coreProperties>
</file>