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vml" ContentType="application/vnd.openxmlformats-officedocument.vmlDrawing"/>
  <Default Extension="docx" ContentType="application/vnd.openxmlformats-officedocument.wordprocessingml.document"/>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57" r:id="rId3"/>
    <p:sldId id="259" r:id="rId4"/>
    <p:sldId id="260" r:id="rId5"/>
    <p:sldId id="266" r:id="rId6"/>
    <p:sldId id="262" r:id="rId7"/>
    <p:sldId id="263" r:id="rId8"/>
    <p:sldId id="264" r:id="rId9"/>
    <p:sldId id="276" r:id="rId10"/>
    <p:sldId id="265" r:id="rId11"/>
    <p:sldId id="267" r:id="rId12"/>
    <p:sldId id="268" r:id="rId13"/>
    <p:sldId id="271" r:id="rId14"/>
    <p:sldId id="277" r:id="rId15"/>
    <p:sldId id="269" r:id="rId16"/>
    <p:sldId id="272" r:id="rId17"/>
    <p:sldId id="273" r:id="rId18"/>
    <p:sldId id="274" r:id="rId19"/>
    <p:sldId id="275" r:id="rId20"/>
    <p:sldId id="278"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23" d="100"/>
          <a:sy n="123" d="100"/>
        </p:scale>
        <p:origin x="-25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interSettings" Target="printerSettings/printerSettings1.bin"/><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B521043-9CB9-A44B-9835-0209933F5A1F}" type="datetimeFigureOut">
              <a:rPr lang="en-US" smtClean="0"/>
              <a:t>22/08/2014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FA2CC7-B11C-C940-B09C-F4657F4C6E26}" type="slidenum">
              <a:rPr lang="en-US" smtClean="0"/>
              <a:t>‹#›</a:t>
            </a:fld>
            <a:endParaRPr lang="en-US"/>
          </a:p>
        </p:txBody>
      </p:sp>
    </p:spTree>
    <p:extLst>
      <p:ext uri="{BB962C8B-B14F-4D97-AF65-F5344CB8AC3E}">
        <p14:creationId xmlns:p14="http://schemas.microsoft.com/office/powerpoint/2010/main" val="5493972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FA2CC7-B11C-C940-B09C-F4657F4C6E26}" type="slidenum">
              <a:rPr lang="en-US" smtClean="0"/>
              <a:t>1</a:t>
            </a:fld>
            <a:endParaRPr lang="en-US"/>
          </a:p>
        </p:txBody>
      </p:sp>
    </p:spTree>
    <p:extLst>
      <p:ext uri="{BB962C8B-B14F-4D97-AF65-F5344CB8AC3E}">
        <p14:creationId xmlns:p14="http://schemas.microsoft.com/office/powerpoint/2010/main" val="2543392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FA2CC7-B11C-C940-B09C-F4657F4C6E26}" type="slidenum">
              <a:rPr lang="en-US" smtClean="0"/>
              <a:t>10</a:t>
            </a:fld>
            <a:endParaRPr lang="en-US"/>
          </a:p>
        </p:txBody>
      </p:sp>
    </p:spTree>
    <p:extLst>
      <p:ext uri="{BB962C8B-B14F-4D97-AF65-F5344CB8AC3E}">
        <p14:creationId xmlns:p14="http://schemas.microsoft.com/office/powerpoint/2010/main" val="7859143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FA2CC7-B11C-C940-B09C-F4657F4C6E26}" type="slidenum">
              <a:rPr lang="en-US" smtClean="0"/>
              <a:t>11</a:t>
            </a:fld>
            <a:endParaRPr lang="en-US"/>
          </a:p>
        </p:txBody>
      </p:sp>
    </p:spTree>
    <p:extLst>
      <p:ext uri="{BB962C8B-B14F-4D97-AF65-F5344CB8AC3E}">
        <p14:creationId xmlns:p14="http://schemas.microsoft.com/office/powerpoint/2010/main" val="1163628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FA2CC7-B11C-C940-B09C-F4657F4C6E26}" type="slidenum">
              <a:rPr lang="en-US" smtClean="0"/>
              <a:t>12</a:t>
            </a:fld>
            <a:endParaRPr lang="en-US"/>
          </a:p>
        </p:txBody>
      </p:sp>
    </p:spTree>
    <p:extLst>
      <p:ext uri="{BB962C8B-B14F-4D97-AF65-F5344CB8AC3E}">
        <p14:creationId xmlns:p14="http://schemas.microsoft.com/office/powerpoint/2010/main" val="20149129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FA2CC7-B11C-C940-B09C-F4657F4C6E26}" type="slidenum">
              <a:rPr lang="en-US" smtClean="0"/>
              <a:t>13</a:t>
            </a:fld>
            <a:endParaRPr lang="en-US"/>
          </a:p>
        </p:txBody>
      </p:sp>
    </p:spTree>
    <p:extLst>
      <p:ext uri="{BB962C8B-B14F-4D97-AF65-F5344CB8AC3E}">
        <p14:creationId xmlns:p14="http://schemas.microsoft.com/office/powerpoint/2010/main" val="1334214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FA2CC7-B11C-C940-B09C-F4657F4C6E26}" type="slidenum">
              <a:rPr lang="en-US" smtClean="0"/>
              <a:t>14</a:t>
            </a:fld>
            <a:endParaRPr lang="en-US"/>
          </a:p>
        </p:txBody>
      </p:sp>
    </p:spTree>
    <p:extLst>
      <p:ext uri="{BB962C8B-B14F-4D97-AF65-F5344CB8AC3E}">
        <p14:creationId xmlns:p14="http://schemas.microsoft.com/office/powerpoint/2010/main" val="38489564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FA2CC7-B11C-C940-B09C-F4657F4C6E26}" type="slidenum">
              <a:rPr lang="en-US" smtClean="0"/>
              <a:t>15</a:t>
            </a:fld>
            <a:endParaRPr lang="en-US"/>
          </a:p>
        </p:txBody>
      </p:sp>
    </p:spTree>
    <p:extLst>
      <p:ext uri="{BB962C8B-B14F-4D97-AF65-F5344CB8AC3E}">
        <p14:creationId xmlns:p14="http://schemas.microsoft.com/office/powerpoint/2010/main" val="34864080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FA2CC7-B11C-C940-B09C-F4657F4C6E26}" type="slidenum">
              <a:rPr lang="en-US" smtClean="0"/>
              <a:t>16</a:t>
            </a:fld>
            <a:endParaRPr lang="en-US"/>
          </a:p>
        </p:txBody>
      </p:sp>
    </p:spTree>
    <p:extLst>
      <p:ext uri="{BB962C8B-B14F-4D97-AF65-F5344CB8AC3E}">
        <p14:creationId xmlns:p14="http://schemas.microsoft.com/office/powerpoint/2010/main" val="261733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FA2CC7-B11C-C940-B09C-F4657F4C6E26}" type="slidenum">
              <a:rPr lang="en-US" smtClean="0"/>
              <a:t>17</a:t>
            </a:fld>
            <a:endParaRPr lang="en-US"/>
          </a:p>
        </p:txBody>
      </p:sp>
    </p:spTree>
    <p:extLst>
      <p:ext uri="{BB962C8B-B14F-4D97-AF65-F5344CB8AC3E}">
        <p14:creationId xmlns:p14="http://schemas.microsoft.com/office/powerpoint/2010/main" val="122800469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FA2CC7-B11C-C940-B09C-F4657F4C6E26}" type="slidenum">
              <a:rPr lang="en-US" smtClean="0"/>
              <a:t>18</a:t>
            </a:fld>
            <a:endParaRPr lang="en-US"/>
          </a:p>
        </p:txBody>
      </p:sp>
    </p:spTree>
    <p:extLst>
      <p:ext uri="{BB962C8B-B14F-4D97-AF65-F5344CB8AC3E}">
        <p14:creationId xmlns:p14="http://schemas.microsoft.com/office/powerpoint/2010/main" val="119187933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FA2CC7-B11C-C940-B09C-F4657F4C6E26}" type="slidenum">
              <a:rPr lang="en-US" smtClean="0"/>
              <a:t>19</a:t>
            </a:fld>
            <a:endParaRPr lang="en-US"/>
          </a:p>
        </p:txBody>
      </p:sp>
    </p:spTree>
    <p:extLst>
      <p:ext uri="{BB962C8B-B14F-4D97-AF65-F5344CB8AC3E}">
        <p14:creationId xmlns:p14="http://schemas.microsoft.com/office/powerpoint/2010/main" val="32436185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FA2CC7-B11C-C940-B09C-F4657F4C6E26}" type="slidenum">
              <a:rPr lang="en-US" smtClean="0"/>
              <a:t>2</a:t>
            </a:fld>
            <a:endParaRPr lang="en-US"/>
          </a:p>
        </p:txBody>
      </p:sp>
    </p:spTree>
    <p:extLst>
      <p:ext uri="{BB962C8B-B14F-4D97-AF65-F5344CB8AC3E}">
        <p14:creationId xmlns:p14="http://schemas.microsoft.com/office/powerpoint/2010/main" val="286347812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FA2CC7-B11C-C940-B09C-F4657F4C6E26}" type="slidenum">
              <a:rPr lang="en-US" smtClean="0"/>
              <a:t>20</a:t>
            </a:fld>
            <a:endParaRPr lang="en-US"/>
          </a:p>
        </p:txBody>
      </p:sp>
    </p:spTree>
    <p:extLst>
      <p:ext uri="{BB962C8B-B14F-4D97-AF65-F5344CB8AC3E}">
        <p14:creationId xmlns:p14="http://schemas.microsoft.com/office/powerpoint/2010/main" val="23501943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FA2CC7-B11C-C940-B09C-F4657F4C6E26}" type="slidenum">
              <a:rPr lang="en-US" smtClean="0"/>
              <a:t>3</a:t>
            </a:fld>
            <a:endParaRPr lang="en-US"/>
          </a:p>
        </p:txBody>
      </p:sp>
    </p:spTree>
    <p:extLst>
      <p:ext uri="{BB962C8B-B14F-4D97-AF65-F5344CB8AC3E}">
        <p14:creationId xmlns:p14="http://schemas.microsoft.com/office/powerpoint/2010/main" val="2916934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FA2CC7-B11C-C940-B09C-F4657F4C6E26}" type="slidenum">
              <a:rPr lang="en-US" smtClean="0"/>
              <a:t>4</a:t>
            </a:fld>
            <a:endParaRPr lang="en-US"/>
          </a:p>
        </p:txBody>
      </p:sp>
    </p:spTree>
    <p:extLst>
      <p:ext uri="{BB962C8B-B14F-4D97-AF65-F5344CB8AC3E}">
        <p14:creationId xmlns:p14="http://schemas.microsoft.com/office/powerpoint/2010/main" val="11721771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FA2CC7-B11C-C940-B09C-F4657F4C6E26}" type="slidenum">
              <a:rPr lang="en-US" smtClean="0"/>
              <a:t>5</a:t>
            </a:fld>
            <a:endParaRPr lang="en-US"/>
          </a:p>
        </p:txBody>
      </p:sp>
    </p:spTree>
    <p:extLst>
      <p:ext uri="{BB962C8B-B14F-4D97-AF65-F5344CB8AC3E}">
        <p14:creationId xmlns:p14="http://schemas.microsoft.com/office/powerpoint/2010/main" val="42443036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FA2CC7-B11C-C940-B09C-F4657F4C6E26}" type="slidenum">
              <a:rPr lang="en-US" smtClean="0"/>
              <a:t>6</a:t>
            </a:fld>
            <a:endParaRPr lang="en-US"/>
          </a:p>
        </p:txBody>
      </p:sp>
    </p:spTree>
    <p:extLst>
      <p:ext uri="{BB962C8B-B14F-4D97-AF65-F5344CB8AC3E}">
        <p14:creationId xmlns:p14="http://schemas.microsoft.com/office/powerpoint/2010/main" val="12746285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FA2CC7-B11C-C940-B09C-F4657F4C6E26}" type="slidenum">
              <a:rPr lang="en-US" smtClean="0"/>
              <a:t>7</a:t>
            </a:fld>
            <a:endParaRPr lang="en-US"/>
          </a:p>
        </p:txBody>
      </p:sp>
    </p:spTree>
    <p:extLst>
      <p:ext uri="{BB962C8B-B14F-4D97-AF65-F5344CB8AC3E}">
        <p14:creationId xmlns:p14="http://schemas.microsoft.com/office/powerpoint/2010/main" val="40037639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FA2CC7-B11C-C940-B09C-F4657F4C6E26}" type="slidenum">
              <a:rPr lang="en-US" smtClean="0"/>
              <a:t>8</a:t>
            </a:fld>
            <a:endParaRPr lang="en-US"/>
          </a:p>
        </p:txBody>
      </p:sp>
    </p:spTree>
    <p:extLst>
      <p:ext uri="{BB962C8B-B14F-4D97-AF65-F5344CB8AC3E}">
        <p14:creationId xmlns:p14="http://schemas.microsoft.com/office/powerpoint/2010/main" val="24353867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FA2CC7-B11C-C940-B09C-F4657F4C6E26}" type="slidenum">
              <a:rPr lang="en-US" smtClean="0"/>
              <a:t>9</a:t>
            </a:fld>
            <a:endParaRPr lang="en-US"/>
          </a:p>
        </p:txBody>
      </p:sp>
    </p:spTree>
    <p:extLst>
      <p:ext uri="{BB962C8B-B14F-4D97-AF65-F5344CB8AC3E}">
        <p14:creationId xmlns:p14="http://schemas.microsoft.com/office/powerpoint/2010/main" val="16229291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22/08/2014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22/08/2014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22/08/2014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22/08/2014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22/08/2014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22/08/2014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22/08/2014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22/08/2014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22/08/2014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22/08/2014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22/08/2014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22/08/2014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22/08/2014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4" Type="http://schemas.openxmlformats.org/officeDocument/2006/relationships/package" Target="../embeddings/Microsoft_Word_Document1.docx"/><Relationship Id="rId5" Type="http://schemas.openxmlformats.org/officeDocument/2006/relationships/image" Target="../media/image2.png"/><Relationship Id="rId1" Type="http://schemas.openxmlformats.org/officeDocument/2006/relationships/vmlDrawing" Target="../drawings/vmlDrawing1.vml"/><Relationship Id="rId2"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Classical Anarchists</a:t>
            </a:r>
            <a:endParaRPr lang="en-US" dirty="0"/>
          </a:p>
        </p:txBody>
      </p:sp>
      <p:sp>
        <p:nvSpPr>
          <p:cNvPr id="3" name="Subtitle 2"/>
          <p:cNvSpPr>
            <a:spLocks noGrp="1"/>
          </p:cNvSpPr>
          <p:nvPr>
            <p:ph type="subTitle" idx="1"/>
          </p:nvPr>
        </p:nvSpPr>
        <p:spPr/>
        <p:txBody>
          <a:bodyPr/>
          <a:lstStyle/>
          <a:p>
            <a:r>
              <a:rPr lang="en-US" dirty="0" smtClean="0"/>
              <a:t>Part 1—Pierre-Joseph Proudhon</a:t>
            </a:r>
            <a:endParaRPr lang="en-US" dirty="0"/>
          </a:p>
        </p:txBody>
      </p:sp>
    </p:spTree>
    <p:extLst>
      <p:ext uri="{BB962C8B-B14F-4D97-AF65-F5344CB8AC3E}">
        <p14:creationId xmlns:p14="http://schemas.microsoft.com/office/powerpoint/2010/main" val="1986267542"/>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Although anarchy—society without government—has been the predominant mode of social organisation for most of human history, its very predominance meant that it was theoretically invisible so that it had rarely if ever been reflectively appropriated and rationally expressed. </a:t>
            </a:r>
            <a:endParaRPr lang="en-GB" dirty="0" smtClean="0"/>
          </a:p>
          <a:p>
            <a:r>
              <a:rPr lang="en-GB" dirty="0" smtClean="0"/>
              <a:t>Proudhon </a:t>
            </a:r>
            <a:r>
              <a:rPr lang="en-GB" dirty="0"/>
              <a:t>was the first person to coin the term and to describe himself as an </a:t>
            </a:r>
            <a:r>
              <a:rPr lang="en-GB" dirty="0" smtClean="0"/>
              <a:t>anarchist. </a:t>
            </a:r>
            <a:endParaRPr lang="en-US" dirty="0"/>
          </a:p>
        </p:txBody>
      </p:sp>
    </p:spTree>
    <p:extLst>
      <p:ext uri="{BB962C8B-B14F-4D97-AF65-F5344CB8AC3E}">
        <p14:creationId xmlns:p14="http://schemas.microsoft.com/office/powerpoint/2010/main" val="2603083302"/>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As we have seen, Proudhon is notorious for his epigram that ‘property is theft’, which would seem to place him in the company of anarcho-communists. </a:t>
            </a:r>
            <a:endParaRPr lang="en-GB" dirty="0" smtClean="0"/>
          </a:p>
          <a:p>
            <a:r>
              <a:rPr lang="en-GB" dirty="0" smtClean="0"/>
              <a:t>However</a:t>
            </a:r>
            <a:r>
              <a:rPr lang="en-GB" dirty="0"/>
              <a:t>, Proudhon also said that ‘Property is liberty’ </a:t>
            </a:r>
            <a:endParaRPr lang="en-GB" dirty="0" smtClean="0"/>
          </a:p>
          <a:p>
            <a:r>
              <a:rPr lang="en-GB" dirty="0" smtClean="0"/>
              <a:t>How </a:t>
            </a:r>
            <a:r>
              <a:rPr lang="en-GB" dirty="0"/>
              <a:t>may these statements be reconciled</a:t>
            </a:r>
            <a:r>
              <a:rPr lang="en-GB" dirty="0" smtClean="0"/>
              <a:t>? </a:t>
            </a:r>
            <a:endParaRPr lang="en-US" dirty="0"/>
          </a:p>
        </p:txBody>
      </p:sp>
    </p:spTree>
    <p:extLst>
      <p:ext uri="{BB962C8B-B14F-4D97-AF65-F5344CB8AC3E}">
        <p14:creationId xmlns:p14="http://schemas.microsoft.com/office/powerpoint/2010/main" val="111057875"/>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Proudhon used the term ‘property’ in one sense to denote (and to deprecate) the idea of ownership by those who had no continuing contact with what it was they allegedly owned, whereas he had no difficulty with the idea that land belonged to those who actually used or possessed it. </a:t>
            </a:r>
            <a:endParaRPr lang="en-US" dirty="0"/>
          </a:p>
          <a:p>
            <a:endParaRPr lang="en-US" dirty="0"/>
          </a:p>
        </p:txBody>
      </p:sp>
    </p:spTree>
    <p:extLst>
      <p:ext uri="{BB962C8B-B14F-4D97-AF65-F5344CB8AC3E}">
        <p14:creationId xmlns:p14="http://schemas.microsoft.com/office/powerpoint/2010/main" val="712336146"/>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Proudhon distinguished sharply between one form of property (let’s call it Property-C) inasmuch as it was the outcome of conquest or exploitation and maintained only by the exercise of state power, and Property-L, inasmuch as it was the outcome of labour and intrinsically independent </a:t>
            </a:r>
            <a:r>
              <a:rPr lang="en-GB" dirty="0" smtClean="0"/>
              <a:t>of state </a:t>
            </a:r>
            <a:r>
              <a:rPr lang="en-GB" dirty="0"/>
              <a:t>power for its maintenance. </a:t>
            </a:r>
            <a:endParaRPr lang="en-GB" dirty="0" smtClean="0"/>
          </a:p>
        </p:txBody>
      </p:sp>
    </p:spTree>
    <p:extLst>
      <p:ext uri="{BB962C8B-B14F-4D97-AF65-F5344CB8AC3E}">
        <p14:creationId xmlns:p14="http://schemas.microsoft.com/office/powerpoint/2010/main" val="1521379892"/>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former kind of property is theft; the latter is freedom. </a:t>
            </a:r>
          </a:p>
          <a:p>
            <a:r>
              <a:rPr lang="en-GB" dirty="0"/>
              <a:t>Proudhon’s Mutualism, unlike the communist and collectivist forms of anarchism, defends private property, property-L, provided that fundamental human equality is not thereby endangered.</a:t>
            </a:r>
            <a:r>
              <a:rPr lang="en-IE" dirty="0"/>
              <a:t> </a:t>
            </a:r>
            <a:endParaRPr lang="en-US" dirty="0"/>
          </a:p>
        </p:txBody>
      </p:sp>
    </p:spTree>
    <p:extLst>
      <p:ext uri="{BB962C8B-B14F-4D97-AF65-F5344CB8AC3E}">
        <p14:creationId xmlns:p14="http://schemas.microsoft.com/office/powerpoint/2010/main" val="3892005200"/>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Mutualism is opposed to what Proudhon regards as the theft of labour but by allowing currently unused land to be re-appropriated, it could be claimed that the labour invested in the land by the owner not currently in possession has been misappropriated. </a:t>
            </a:r>
            <a:endParaRPr lang="en-GB" dirty="0" smtClean="0"/>
          </a:p>
          <a:p>
            <a:r>
              <a:rPr lang="en-GB" dirty="0" smtClean="0"/>
              <a:t>Mutualists</a:t>
            </a:r>
            <a:r>
              <a:rPr lang="en-GB" dirty="0"/>
              <a:t>, in turn, find the libertarian anarchist theory of property acquisition or property justification to be less than convincing and, along with Georgists (ancient and modern) and latter-day left-libertarians, reject the idea that land can ever be property in a full-blooded sense since it is not the product of labour</a:t>
            </a:r>
            <a:r>
              <a:rPr lang="en-GB" dirty="0" smtClean="0"/>
              <a:t>.</a:t>
            </a:r>
            <a:endParaRPr lang="en-IE" dirty="0"/>
          </a:p>
        </p:txBody>
      </p:sp>
    </p:spTree>
    <p:extLst>
      <p:ext uri="{BB962C8B-B14F-4D97-AF65-F5344CB8AC3E}">
        <p14:creationId xmlns:p14="http://schemas.microsoft.com/office/powerpoint/2010/main" val="2753927398"/>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Pierre-Joseph Proudhon is one of the most important social and political thinkers of the nineteenth century. His ideas on anarchy, property, land and labour influenced almost all subsequent thinkers, whether they adopted them, adapted them, or rejected them. </a:t>
            </a:r>
            <a:endParaRPr lang="en-IE" dirty="0"/>
          </a:p>
          <a:p>
            <a:pPr lvl="0"/>
            <a:r>
              <a:rPr lang="en-GB" i="1" dirty="0"/>
              <a:t>What is Property</a:t>
            </a:r>
            <a:r>
              <a:rPr lang="en-GB" dirty="0"/>
              <a:t>? opens with the notorious claim that property is theft. </a:t>
            </a:r>
            <a:endParaRPr lang="en-IE" dirty="0"/>
          </a:p>
        </p:txBody>
      </p:sp>
    </p:spTree>
    <p:extLst>
      <p:ext uri="{BB962C8B-B14F-4D97-AF65-F5344CB8AC3E}">
        <p14:creationId xmlns:p14="http://schemas.microsoft.com/office/powerpoint/2010/main" val="3320150568"/>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This claim is </a:t>
            </a:r>
            <a:r>
              <a:rPr lang="en-GB" i="1" dirty="0"/>
              <a:t>not</a:t>
            </a:r>
            <a:r>
              <a:rPr lang="en-GB" dirty="0"/>
              <a:t> a universal condemnation of all and every form of property. What it condemns is property inasmuch as it is employed by someone to exploit the labour of others without effort on the property owner’s part. </a:t>
            </a:r>
            <a:endParaRPr lang="en-IE" dirty="0"/>
          </a:p>
          <a:p>
            <a:pPr lvl="0"/>
            <a:r>
              <a:rPr lang="en-GB" dirty="0"/>
              <a:t>If Stirner is the </a:t>
            </a:r>
            <a:r>
              <a:rPr lang="en-GB"/>
              <a:t>egoistic </a:t>
            </a:r>
            <a:r>
              <a:rPr lang="en-GB" smtClean="0"/>
              <a:t>individualist, </a:t>
            </a:r>
            <a:r>
              <a:rPr lang="en-GB" dirty="0"/>
              <a:t>Proudhon could be said to be the social individualist. </a:t>
            </a:r>
            <a:endParaRPr lang="en-IE" dirty="0"/>
          </a:p>
        </p:txBody>
      </p:sp>
    </p:spTree>
    <p:extLst>
      <p:ext uri="{BB962C8B-B14F-4D97-AF65-F5344CB8AC3E}">
        <p14:creationId xmlns:p14="http://schemas.microsoft.com/office/powerpoint/2010/main" val="3901431274"/>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In the absence of a coercive government, law and order will be supplied by </a:t>
            </a:r>
            <a:r>
              <a:rPr lang="en-US" dirty="0"/>
              <a:t>each citizen. In place of public force, collective </a:t>
            </a:r>
            <a:r>
              <a:rPr lang="en-US" dirty="0" smtClean="0"/>
              <a:t>force.</a:t>
            </a:r>
          </a:p>
          <a:p>
            <a:pPr lvl="0"/>
            <a:r>
              <a:rPr lang="en-US" dirty="0" smtClean="0"/>
              <a:t>In </a:t>
            </a:r>
            <a:r>
              <a:rPr lang="en-US" dirty="0"/>
              <a:t>place of standing armies, industrial </a:t>
            </a:r>
            <a:r>
              <a:rPr lang="en-US" dirty="0" smtClean="0"/>
              <a:t>associations.</a:t>
            </a:r>
          </a:p>
          <a:p>
            <a:pPr lvl="0"/>
            <a:r>
              <a:rPr lang="en-US" dirty="0" smtClean="0"/>
              <a:t>In </a:t>
            </a:r>
            <a:r>
              <a:rPr lang="en-US" dirty="0"/>
              <a:t>place of police, identity of interests. </a:t>
            </a:r>
            <a:endParaRPr lang="en-US" dirty="0" smtClean="0"/>
          </a:p>
          <a:p>
            <a:pPr lvl="0"/>
            <a:r>
              <a:rPr lang="en-US" dirty="0" smtClean="0"/>
              <a:t>In </a:t>
            </a:r>
            <a:r>
              <a:rPr lang="en-US" dirty="0"/>
              <a:t>place of political centralization, economic centralization. </a:t>
            </a:r>
            <a:endParaRPr lang="en-IE" dirty="0"/>
          </a:p>
        </p:txBody>
      </p:sp>
    </p:spTree>
    <p:extLst>
      <p:ext uri="{BB962C8B-B14F-4D97-AF65-F5344CB8AC3E}">
        <p14:creationId xmlns:p14="http://schemas.microsoft.com/office/powerpoint/2010/main" val="1828500761"/>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lvl="0"/>
            <a:r>
              <a:rPr lang="en-GB" dirty="0"/>
              <a:t>Proudhon’s anarchism wasn’t violent but tended towards the idea of a society’s organising itself on the basis of spontaneous self-governing producers. From here to the notion of federation was a short step.</a:t>
            </a:r>
            <a:endParaRPr lang="en-IE" dirty="0"/>
          </a:p>
          <a:p>
            <a:pPr lvl="0"/>
            <a:r>
              <a:rPr lang="en-GB" dirty="0"/>
              <a:t>In common with other forms of anarchism, Proudhon’s Mutualism rejects the state</a:t>
            </a:r>
            <a:r>
              <a:rPr lang="en-GB" dirty="0" smtClean="0"/>
              <a:t>.</a:t>
            </a:r>
            <a:endParaRPr lang="en-IE" dirty="0"/>
          </a:p>
        </p:txBody>
      </p:sp>
    </p:spTree>
    <p:extLst>
      <p:ext uri="{BB962C8B-B14F-4D97-AF65-F5344CB8AC3E}">
        <p14:creationId xmlns:p14="http://schemas.microsoft.com/office/powerpoint/2010/main" val="2188817228"/>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Proudhon’s background is that of the solidly provincial French peasant, although his father was an artisan rather than a farmer. </a:t>
            </a:r>
            <a:endParaRPr lang="en-GB" dirty="0" smtClean="0"/>
          </a:p>
          <a:p>
            <a:r>
              <a:rPr lang="en-GB" dirty="0" smtClean="0"/>
              <a:t>Proudhon </a:t>
            </a:r>
            <a:r>
              <a:rPr lang="en-GB" dirty="0"/>
              <a:t>had the common anarchist suspicion of industrial society. His rural and provincial upbringing infused him with a vision of the ideal society that was never to leave him, despite his long sojourn in Paris. </a:t>
            </a:r>
            <a:endParaRPr lang="en-GB" dirty="0" smtClean="0"/>
          </a:p>
          <a:p>
            <a:r>
              <a:rPr lang="en-GB" dirty="0" smtClean="0"/>
              <a:t>He </a:t>
            </a:r>
            <a:r>
              <a:rPr lang="en-GB" dirty="0"/>
              <a:t>had some formal education early in life but because of family circumstances he had to choose a practical trade. In his case, he chose printing. </a:t>
            </a:r>
            <a:endParaRPr lang="en-US" dirty="0"/>
          </a:p>
        </p:txBody>
      </p:sp>
    </p:spTree>
    <p:extLst>
      <p:ext uri="{BB962C8B-B14F-4D97-AF65-F5344CB8AC3E}">
        <p14:creationId xmlns:p14="http://schemas.microsoft.com/office/powerpoint/2010/main" val="1282438112"/>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In place of the state, Mutualism allows, at best, a federation of free communes. </a:t>
            </a:r>
            <a:endParaRPr lang="en-IE" dirty="0"/>
          </a:p>
          <a:p>
            <a:pPr lvl="0"/>
            <a:r>
              <a:rPr lang="en-GB" dirty="0"/>
              <a:t>The economic system is to be based upon the free association of individual workers or, when the nature of their work required it, some kind of syndicalist arrangement</a:t>
            </a:r>
            <a:r>
              <a:rPr lang="en-GB" dirty="0" smtClean="0"/>
              <a:t>.</a:t>
            </a:r>
            <a:endParaRPr lang="en-IE" dirty="0"/>
          </a:p>
        </p:txBody>
      </p:sp>
    </p:spTree>
    <p:extLst>
      <p:ext uri="{BB962C8B-B14F-4D97-AF65-F5344CB8AC3E}">
        <p14:creationId xmlns:p14="http://schemas.microsoft.com/office/powerpoint/2010/main" val="198738263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i="1" dirty="0"/>
              <a:t>What is Property</a:t>
            </a:r>
            <a:r>
              <a:rPr lang="en-GB" dirty="0"/>
              <a:t>? opens with the ringing and notorious claim that property is theft. Startling and unambiguous as this phrase may appear to be, it doesn’t actually mean what it is often taken to mean—it is </a:t>
            </a:r>
            <a:r>
              <a:rPr lang="en-GB" i="1" dirty="0"/>
              <a:t>not</a:t>
            </a:r>
            <a:r>
              <a:rPr lang="en-GB" dirty="0"/>
              <a:t> a universal condemnation of all and every form of property. </a:t>
            </a:r>
            <a:endParaRPr lang="en-GB" dirty="0" smtClean="0"/>
          </a:p>
          <a:p>
            <a:r>
              <a:rPr lang="en-GB" dirty="0" smtClean="0"/>
              <a:t>What </a:t>
            </a:r>
            <a:r>
              <a:rPr lang="en-GB" dirty="0"/>
              <a:t>it condemns is property inasmuch as it is employed by someone to exploit the labour of others without effort on the property owner’s part. </a:t>
            </a:r>
            <a:endParaRPr lang="en-US" dirty="0"/>
          </a:p>
        </p:txBody>
      </p:sp>
    </p:spTree>
    <p:extLst>
      <p:ext uri="{BB962C8B-B14F-4D97-AF65-F5344CB8AC3E}">
        <p14:creationId xmlns:p14="http://schemas.microsoft.com/office/powerpoint/2010/main" val="2176519227"/>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An objection somewhat along these lines is raised by those with communist inclinations. Why, they ask, should we arrogate the product to the producer? Why not have means </a:t>
            </a:r>
            <a:r>
              <a:rPr lang="en-GB" i="1" dirty="0"/>
              <a:t>and</a:t>
            </a:r>
            <a:r>
              <a:rPr lang="en-GB" dirty="0"/>
              <a:t> ends both be common? </a:t>
            </a:r>
            <a:endParaRPr lang="en-GB" dirty="0" smtClean="0"/>
          </a:p>
          <a:p>
            <a:r>
              <a:rPr lang="en-GB" dirty="0" smtClean="0"/>
              <a:t>This </a:t>
            </a:r>
            <a:r>
              <a:rPr lang="en-GB" dirty="0"/>
              <a:t>proposal Proudhon rejects. If the commonality of the means of production tends towards equality, the commonality of everything would, he thinks, be destructive of independence, and the importance of independence was a theme that runs throughout his work. </a:t>
            </a:r>
            <a:endParaRPr lang="en-US" dirty="0"/>
          </a:p>
        </p:txBody>
      </p:sp>
    </p:spTree>
    <p:extLst>
      <p:ext uri="{BB962C8B-B14F-4D97-AF65-F5344CB8AC3E}">
        <p14:creationId xmlns:p14="http://schemas.microsoft.com/office/powerpoint/2010/main" val="4258167343"/>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p:cNvGraphicFramePr>
            <a:graphicFrameLocks noChangeAspect="1"/>
          </p:cNvGraphicFramePr>
          <p:nvPr>
            <p:extLst>
              <p:ext uri="{D42A27DB-BD31-4B8C-83A1-F6EECF244321}">
                <p14:modId xmlns:p14="http://schemas.microsoft.com/office/powerpoint/2010/main" val="307898080"/>
              </p:ext>
            </p:extLst>
          </p:nvPr>
        </p:nvGraphicFramePr>
        <p:xfrm>
          <a:off x="603023" y="1842291"/>
          <a:ext cx="7989129" cy="2916961"/>
        </p:xfrm>
        <a:graphic>
          <a:graphicData uri="http://schemas.openxmlformats.org/presentationml/2006/ole">
            <mc:AlternateContent xmlns:mc="http://schemas.openxmlformats.org/markup-compatibility/2006">
              <mc:Choice xmlns:v="urn:schemas-microsoft-com:vml" Requires="v">
                <p:oleObj spid="_x0000_s1032" name="Document" r:id="rId4" imgW="5461000" imgH="1993900" progId="Word.Document.12">
                  <p:embed/>
                </p:oleObj>
              </mc:Choice>
              <mc:Fallback>
                <p:oleObj name="Document" r:id="rId4" imgW="5461000" imgH="1993900" progId="Word.Document.12">
                  <p:embed/>
                  <p:pic>
                    <p:nvPicPr>
                      <p:cNvPr id="0" name=""/>
                      <p:cNvPicPr/>
                      <p:nvPr/>
                    </p:nvPicPr>
                    <p:blipFill>
                      <a:blip r:embed="rId5"/>
                      <a:stretch>
                        <a:fillRect/>
                      </a:stretch>
                    </p:blipFill>
                    <p:spPr>
                      <a:xfrm>
                        <a:off x="603023" y="1842291"/>
                        <a:ext cx="7989129" cy="2916961"/>
                      </a:xfrm>
                      <a:prstGeom prst="rect">
                        <a:avLst/>
                      </a:prstGeom>
                    </p:spPr>
                  </p:pic>
                </p:oleObj>
              </mc:Fallback>
            </mc:AlternateContent>
          </a:graphicData>
        </a:graphic>
      </p:graphicFrame>
    </p:spTree>
    <p:extLst>
      <p:ext uri="{BB962C8B-B14F-4D97-AF65-F5344CB8AC3E}">
        <p14:creationId xmlns:p14="http://schemas.microsoft.com/office/powerpoint/2010/main" val="10618439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Like Stirner, Proudhon valued individual freedom and was chary of associations and movements. </a:t>
            </a:r>
            <a:endParaRPr lang="en-GB" dirty="0" smtClean="0"/>
          </a:p>
          <a:p>
            <a:r>
              <a:rPr lang="en-GB" dirty="0" smtClean="0"/>
              <a:t>Unlike </a:t>
            </a:r>
            <a:r>
              <a:rPr lang="en-GB" dirty="0"/>
              <a:t>Stirner, however, Proudhon was not opposed to society. </a:t>
            </a:r>
            <a:endParaRPr lang="en-GB" dirty="0" smtClean="0"/>
          </a:p>
          <a:p>
            <a:r>
              <a:rPr lang="en-GB" dirty="0" smtClean="0"/>
              <a:t>If </a:t>
            </a:r>
            <a:r>
              <a:rPr lang="en-GB" dirty="0"/>
              <a:t>Stirner is the egoistic individual, Proudhon could be said to be the social individualist. </a:t>
            </a:r>
            <a:endParaRPr lang="en-US" dirty="0"/>
          </a:p>
        </p:txBody>
      </p:sp>
    </p:spTree>
    <p:extLst>
      <p:ext uri="{BB962C8B-B14F-4D97-AF65-F5344CB8AC3E}">
        <p14:creationId xmlns:p14="http://schemas.microsoft.com/office/powerpoint/2010/main" val="4271956538"/>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Proudhon’s 1851 work, </a:t>
            </a:r>
            <a:r>
              <a:rPr lang="en-GB" i="1" dirty="0"/>
              <a:t>The General Idea of the Revolution</a:t>
            </a:r>
            <a:r>
              <a:rPr lang="en-GB" dirty="0"/>
              <a:t>, portrayed the revolution (presumably a revolution with ideas) as a kind of natural and irresistible force resembling the Nemesis of the ancients. </a:t>
            </a:r>
            <a:endParaRPr lang="en-GB" dirty="0" smtClean="0"/>
          </a:p>
          <a:p>
            <a:r>
              <a:rPr lang="en-GB" dirty="0" smtClean="0"/>
              <a:t>This </a:t>
            </a:r>
            <a:r>
              <a:rPr lang="en-GB" dirty="0"/>
              <a:t>idea of a fateful force as an agent of change was to become another standard element in anarchist thought, one echoed later by Kropotkin in a Darwinian mode. </a:t>
            </a:r>
            <a:endParaRPr lang="en-US" dirty="0"/>
          </a:p>
        </p:txBody>
      </p:sp>
    </p:spTree>
    <p:extLst>
      <p:ext uri="{BB962C8B-B14F-4D97-AF65-F5344CB8AC3E}">
        <p14:creationId xmlns:p14="http://schemas.microsoft.com/office/powerpoint/2010/main" val="336593238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‘What </a:t>
            </a:r>
            <a:r>
              <a:rPr lang="en-US" dirty="0"/>
              <a:t>you call unity and centralization is nothing but perpetual chaos, serving as a basis for endless tyranny; it is the advancing of the chaotic condition of social forces as an argument for despotism — a despotism which is really the cause of the chaos. Well, in our turn, let us ask, what need have we of government when we have made an agreement? </a:t>
            </a:r>
          </a:p>
        </p:txBody>
      </p:sp>
    </p:spTree>
    <p:extLst>
      <p:ext uri="{BB962C8B-B14F-4D97-AF65-F5344CB8AC3E}">
        <p14:creationId xmlns:p14="http://schemas.microsoft.com/office/powerpoint/2010/main" val="2456074952"/>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Does not the National Bank, with its various branches, achieve centralization and unity? Does not the agreement among farm laborers for compensation, marketing, and reimbursement for farm properties create unity? From another point of view, do not the industrial associations for carrying on the large-scale industries bring about unity? And the constitution of value, that contract of contracts, as we have called it, is not that the most perfect and indissoluble unity?’ [Proudhon 1851, 245-246</a:t>
            </a:r>
            <a:r>
              <a:rPr lang="en-US" dirty="0" smtClean="0"/>
              <a:t>]</a:t>
            </a:r>
            <a:endParaRPr lang="en-IE" dirty="0"/>
          </a:p>
        </p:txBody>
      </p:sp>
    </p:spTree>
    <p:extLst>
      <p:ext uri="{BB962C8B-B14F-4D97-AF65-F5344CB8AC3E}">
        <p14:creationId xmlns:p14="http://schemas.microsoft.com/office/powerpoint/2010/main" val="554001830"/>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44</TotalTime>
  <Words>1209</Words>
  <Application>Microsoft Macintosh PowerPoint</Application>
  <PresentationFormat>On-screen Show (4:3)</PresentationFormat>
  <Paragraphs>59</Paragraphs>
  <Slides>20</Slides>
  <Notes>20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2" baseType="lpstr">
      <vt:lpstr>Breeze</vt:lpstr>
      <vt:lpstr>Document</vt:lpstr>
      <vt:lpstr>The Classical Anarchists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Classical Anarchists</dc:title>
  <dc:creator>Gerard Casey</dc:creator>
  <cp:lastModifiedBy>Gerard Casey</cp:lastModifiedBy>
  <cp:revision>5</cp:revision>
  <dcterms:created xsi:type="dcterms:W3CDTF">2014-08-12T07:09:35Z</dcterms:created>
  <dcterms:modified xsi:type="dcterms:W3CDTF">2014-08-22T21:04:48Z</dcterms:modified>
</cp:coreProperties>
</file>