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E9548D-E83F-ED42-A670-B6950DA3916E}" type="datetimeFigureOut">
              <a:rPr lang="en-US" smtClean="0"/>
              <a:t>16/08/2014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68200E-8A1C-3B4A-8536-14EF62716CD2}" type="slidenum">
              <a:rPr lang="en-US" smtClean="0"/>
              <a:t>‹#›</a:t>
            </a:fld>
            <a:endParaRPr lang="en-US"/>
          </a:p>
        </p:txBody>
      </p:sp>
    </p:spTree>
    <p:extLst>
      <p:ext uri="{BB962C8B-B14F-4D97-AF65-F5344CB8AC3E}">
        <p14:creationId xmlns:p14="http://schemas.microsoft.com/office/powerpoint/2010/main" val="14413615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1</a:t>
            </a:fld>
            <a:endParaRPr lang="en-US"/>
          </a:p>
        </p:txBody>
      </p:sp>
    </p:spTree>
    <p:extLst>
      <p:ext uri="{BB962C8B-B14F-4D97-AF65-F5344CB8AC3E}">
        <p14:creationId xmlns:p14="http://schemas.microsoft.com/office/powerpoint/2010/main" val="3916145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10</a:t>
            </a:fld>
            <a:endParaRPr lang="en-US"/>
          </a:p>
        </p:txBody>
      </p:sp>
    </p:spTree>
    <p:extLst>
      <p:ext uri="{BB962C8B-B14F-4D97-AF65-F5344CB8AC3E}">
        <p14:creationId xmlns:p14="http://schemas.microsoft.com/office/powerpoint/2010/main" val="3340453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2</a:t>
            </a:fld>
            <a:endParaRPr lang="en-US"/>
          </a:p>
        </p:txBody>
      </p:sp>
    </p:spTree>
    <p:extLst>
      <p:ext uri="{BB962C8B-B14F-4D97-AF65-F5344CB8AC3E}">
        <p14:creationId xmlns:p14="http://schemas.microsoft.com/office/powerpoint/2010/main" val="2374454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3</a:t>
            </a:fld>
            <a:endParaRPr lang="en-US"/>
          </a:p>
        </p:txBody>
      </p:sp>
    </p:spTree>
    <p:extLst>
      <p:ext uri="{BB962C8B-B14F-4D97-AF65-F5344CB8AC3E}">
        <p14:creationId xmlns:p14="http://schemas.microsoft.com/office/powerpoint/2010/main" val="208554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4</a:t>
            </a:fld>
            <a:endParaRPr lang="en-US"/>
          </a:p>
        </p:txBody>
      </p:sp>
    </p:spTree>
    <p:extLst>
      <p:ext uri="{BB962C8B-B14F-4D97-AF65-F5344CB8AC3E}">
        <p14:creationId xmlns:p14="http://schemas.microsoft.com/office/powerpoint/2010/main" val="1188185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5</a:t>
            </a:fld>
            <a:endParaRPr lang="en-US"/>
          </a:p>
        </p:txBody>
      </p:sp>
    </p:spTree>
    <p:extLst>
      <p:ext uri="{BB962C8B-B14F-4D97-AF65-F5344CB8AC3E}">
        <p14:creationId xmlns:p14="http://schemas.microsoft.com/office/powerpoint/2010/main" val="2841122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6</a:t>
            </a:fld>
            <a:endParaRPr lang="en-US"/>
          </a:p>
        </p:txBody>
      </p:sp>
    </p:spTree>
    <p:extLst>
      <p:ext uri="{BB962C8B-B14F-4D97-AF65-F5344CB8AC3E}">
        <p14:creationId xmlns:p14="http://schemas.microsoft.com/office/powerpoint/2010/main" val="1900100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7</a:t>
            </a:fld>
            <a:endParaRPr lang="en-US"/>
          </a:p>
        </p:txBody>
      </p:sp>
    </p:spTree>
    <p:extLst>
      <p:ext uri="{BB962C8B-B14F-4D97-AF65-F5344CB8AC3E}">
        <p14:creationId xmlns:p14="http://schemas.microsoft.com/office/powerpoint/2010/main" val="1069179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8</a:t>
            </a:fld>
            <a:endParaRPr lang="en-US"/>
          </a:p>
        </p:txBody>
      </p:sp>
    </p:spTree>
    <p:extLst>
      <p:ext uri="{BB962C8B-B14F-4D97-AF65-F5344CB8AC3E}">
        <p14:creationId xmlns:p14="http://schemas.microsoft.com/office/powerpoint/2010/main" val="4246692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68200E-8A1C-3B4A-8536-14EF62716CD2}" type="slidenum">
              <a:rPr lang="en-US" smtClean="0"/>
              <a:t>9</a:t>
            </a:fld>
            <a:endParaRPr lang="en-US"/>
          </a:p>
        </p:txBody>
      </p:sp>
    </p:spTree>
    <p:extLst>
      <p:ext uri="{BB962C8B-B14F-4D97-AF65-F5344CB8AC3E}">
        <p14:creationId xmlns:p14="http://schemas.microsoft.com/office/powerpoint/2010/main" val="671755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16/08/2014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16/08/2014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16/08/2014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16/08/2014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Anarchists Prophets</a:t>
            </a:r>
            <a:endParaRPr lang="en-US" dirty="0"/>
          </a:p>
        </p:txBody>
      </p:sp>
      <p:sp>
        <p:nvSpPr>
          <p:cNvPr id="3" name="Subtitle 2"/>
          <p:cNvSpPr>
            <a:spLocks noGrp="1"/>
          </p:cNvSpPr>
          <p:nvPr>
            <p:ph type="subTitle" idx="1"/>
          </p:nvPr>
        </p:nvSpPr>
        <p:spPr/>
        <p:txBody>
          <a:bodyPr/>
          <a:lstStyle/>
          <a:p>
            <a:r>
              <a:rPr lang="en-US" dirty="0" smtClean="0"/>
              <a:t>Part 1—What is anarchism?</a:t>
            </a:r>
            <a:endParaRPr lang="en-US" dirty="0"/>
          </a:p>
        </p:txBody>
      </p:sp>
    </p:spTree>
    <p:extLst>
      <p:ext uri="{BB962C8B-B14F-4D97-AF65-F5344CB8AC3E}">
        <p14:creationId xmlns:p14="http://schemas.microsoft.com/office/powerpoint/2010/main" val="385993743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William </a:t>
            </a:r>
            <a:r>
              <a:rPr lang="en-GB" dirty="0" smtClean="0"/>
              <a:t>Godwin; </a:t>
            </a:r>
          </a:p>
          <a:p>
            <a:r>
              <a:rPr lang="en-GB" dirty="0" smtClean="0"/>
              <a:t>Max </a:t>
            </a:r>
            <a:r>
              <a:rPr lang="en-GB" dirty="0"/>
              <a:t>Stirner, the apostle of egoistic individualism; </a:t>
            </a:r>
            <a:endParaRPr lang="en-GB" dirty="0" smtClean="0"/>
          </a:p>
          <a:p>
            <a:r>
              <a:rPr lang="en-GB" dirty="0" smtClean="0"/>
              <a:t>Pierre</a:t>
            </a:r>
            <a:r>
              <a:rPr lang="en-GB" dirty="0"/>
              <a:t>-Joseph Proudhon and his Mutualism; </a:t>
            </a:r>
            <a:endParaRPr lang="en-GB" dirty="0" smtClean="0"/>
          </a:p>
          <a:p>
            <a:r>
              <a:rPr lang="en-GB" dirty="0" smtClean="0"/>
              <a:t>Bakunin </a:t>
            </a:r>
            <a:r>
              <a:rPr lang="en-GB" dirty="0"/>
              <a:t>and </a:t>
            </a:r>
            <a:r>
              <a:rPr lang="en-GB" dirty="0" smtClean="0"/>
              <a:t> </a:t>
            </a:r>
            <a:r>
              <a:rPr lang="en-GB" dirty="0"/>
              <a:t>anarcho-collectivism </a:t>
            </a:r>
            <a:endParaRPr lang="en-GB" dirty="0" smtClean="0"/>
          </a:p>
          <a:p>
            <a:r>
              <a:rPr lang="en-GB" dirty="0" smtClean="0"/>
              <a:t>Kropotkin and anarcho</a:t>
            </a:r>
            <a:r>
              <a:rPr lang="en-GB" dirty="0"/>
              <a:t>-communism. </a:t>
            </a:r>
            <a:endParaRPr lang="en-GB" dirty="0" smtClean="0"/>
          </a:p>
          <a:p>
            <a:r>
              <a:rPr lang="en-GB" dirty="0" smtClean="0"/>
              <a:t>The </a:t>
            </a:r>
            <a:r>
              <a:rPr lang="en-GB" dirty="0"/>
              <a:t>American Individualists: Josiah Warren, Steve Pearl Andrews, Lysander Spooner and Benjamin Tucker </a:t>
            </a:r>
            <a:r>
              <a:rPr lang="en-GB"/>
              <a:t>and </a:t>
            </a:r>
            <a:r>
              <a:rPr lang="en-GB" smtClean="0"/>
              <a:t>the </a:t>
            </a:r>
            <a:r>
              <a:rPr lang="en-GB" dirty="0"/>
              <a:t>English thinkers, Wordsworth Donisthorpe and Auberon Herbert</a:t>
            </a:r>
            <a:r>
              <a:rPr lang="en-GB" dirty="0" smtClean="0"/>
              <a:t>.</a:t>
            </a:r>
            <a:endParaRPr lang="en-IE" dirty="0"/>
          </a:p>
        </p:txBody>
      </p:sp>
    </p:spTree>
    <p:extLst>
      <p:ext uri="{BB962C8B-B14F-4D97-AF65-F5344CB8AC3E}">
        <p14:creationId xmlns:p14="http://schemas.microsoft.com/office/powerpoint/2010/main" val="6808619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anarchism may be practically instantiated in the earliest human societies, anarchism as a self-conscious political creed is a recent development. </a:t>
            </a:r>
            <a:endParaRPr lang="en-GB" dirty="0" smtClean="0"/>
          </a:p>
          <a:p>
            <a:r>
              <a:rPr lang="en-GB" dirty="0" smtClean="0"/>
              <a:t>George </a:t>
            </a:r>
            <a:r>
              <a:rPr lang="en-GB" dirty="0"/>
              <a:t>Woodcock writes that anarchism’s ‘peculiar combination of moral visions with a radical criticism of society only begins to emerge in a  perceptible form after the collapse of the medieval order.’ [Woodcock, 37</a:t>
            </a:r>
            <a:r>
              <a:rPr lang="en-IE" dirty="0"/>
              <a:t> </a:t>
            </a:r>
            <a:endParaRPr lang="en-US" dirty="0"/>
          </a:p>
        </p:txBody>
      </p:sp>
    </p:spTree>
    <p:extLst>
      <p:ext uri="{BB962C8B-B14F-4D97-AF65-F5344CB8AC3E}">
        <p14:creationId xmlns:p14="http://schemas.microsoft.com/office/powerpoint/2010/main" val="87910353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a:t>
            </a:r>
            <a:r>
              <a:rPr lang="en-GB" dirty="0"/>
              <a:t>philosophy of “anarcho-capitalism” dreamed up by the “libertarian” New Right has nothing to do with Anarchism as known by the Anarchist movement proper….What they [the anarcho-capitalists] believe in is in fact a limited State—that is, one in which the State has one function, to protect the ruling class, does not interfere with exploitation, and comes as cheap as possible for the ruling class.’ [Meltzer, 50] </a:t>
            </a:r>
            <a:endParaRPr lang="en-US" dirty="0"/>
          </a:p>
        </p:txBody>
      </p:sp>
    </p:spTree>
    <p:extLst>
      <p:ext uri="{BB962C8B-B14F-4D97-AF65-F5344CB8AC3E}">
        <p14:creationId xmlns:p14="http://schemas.microsoft.com/office/powerpoint/2010/main" val="36397709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David Osterfeld makes essentially the same point when he distinguishes between </a:t>
            </a:r>
            <a:r>
              <a:rPr lang="en-GB" i="1" dirty="0"/>
              <a:t>economic</a:t>
            </a:r>
            <a:r>
              <a:rPr lang="en-GB" dirty="0"/>
              <a:t> capitalism and </a:t>
            </a:r>
            <a:r>
              <a:rPr lang="en-GB" i="1" dirty="0"/>
              <a:t>sociological</a:t>
            </a:r>
            <a:r>
              <a:rPr lang="en-GB" dirty="0"/>
              <a:t> capitalism. </a:t>
            </a:r>
            <a:endParaRPr lang="en-GB" dirty="0" smtClean="0"/>
          </a:p>
          <a:p>
            <a:r>
              <a:rPr lang="en-GB" dirty="0" smtClean="0"/>
              <a:t>Economic </a:t>
            </a:r>
            <a:r>
              <a:rPr lang="en-GB" dirty="0"/>
              <a:t>capitalism signifies ‘production according to the dictates of the market’ whereas sociological capitalism ‘is defined in terms of...the ownership of the means of production by the ‘bourgeois,’ or ruling class.’ [Osterfeld 1983, in Stringham 2007, 505-506</a:t>
            </a:r>
            <a:r>
              <a:rPr lang="en-IE" dirty="0"/>
              <a:t> </a:t>
            </a:r>
            <a:endParaRPr lang="en-US" dirty="0"/>
          </a:p>
        </p:txBody>
      </p:sp>
    </p:spTree>
    <p:extLst>
      <p:ext uri="{BB962C8B-B14F-4D97-AF65-F5344CB8AC3E}">
        <p14:creationId xmlns:p14="http://schemas.microsoft.com/office/powerpoint/2010/main" val="29251162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Walter Block distinguishes between </a:t>
            </a:r>
            <a:r>
              <a:rPr lang="en-GB" i="1" dirty="0"/>
              <a:t>corporate state monopoly capitalism</a:t>
            </a:r>
            <a:r>
              <a:rPr lang="en-GB" dirty="0"/>
              <a:t> and </a:t>
            </a:r>
            <a:r>
              <a:rPr lang="en-GB" i="1" dirty="0"/>
              <a:t>anarcho- or laissez faire capitalism</a:t>
            </a:r>
            <a:r>
              <a:rPr lang="en-GB" dirty="0"/>
              <a:t> and remarks that ‘these two systems are as different as night and day. They have nothing in common except for this highly unfortunate terminology that labels both ‘capitalism.’’ [Block 2006, 40; </a:t>
            </a:r>
            <a:r>
              <a:rPr lang="en-US" dirty="0"/>
              <a:t>see Long in Long &amp; Machan 2008, p. 139 n. 17]</a:t>
            </a:r>
            <a:r>
              <a:rPr lang="en-IE" dirty="0"/>
              <a:t> </a:t>
            </a:r>
            <a:endParaRPr lang="en-US" dirty="0"/>
          </a:p>
        </p:txBody>
      </p:sp>
    </p:spTree>
    <p:extLst>
      <p:ext uri="{BB962C8B-B14F-4D97-AF65-F5344CB8AC3E}">
        <p14:creationId xmlns:p14="http://schemas.microsoft.com/office/powerpoint/2010/main" val="70372163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Although anarchism is typically taken to be a doctrine that characteristically rejects the domination of people by the state, it should rather be </a:t>
            </a:r>
            <a:r>
              <a:rPr lang="en-GB" i="1" dirty="0"/>
              <a:t>formally</a:t>
            </a:r>
            <a:r>
              <a:rPr lang="en-GB" dirty="0"/>
              <a:t> defined as the rejection of </a:t>
            </a:r>
            <a:r>
              <a:rPr lang="en-GB" i="1" dirty="0"/>
              <a:t>any</a:t>
            </a:r>
            <a:r>
              <a:rPr lang="en-GB" dirty="0"/>
              <a:t> form of non-voluntary domination of one person or group of people by another. </a:t>
            </a:r>
            <a:endParaRPr lang="en-US" dirty="0"/>
          </a:p>
        </p:txBody>
      </p:sp>
    </p:spTree>
    <p:extLst>
      <p:ext uri="{BB962C8B-B14F-4D97-AF65-F5344CB8AC3E}">
        <p14:creationId xmlns:p14="http://schemas.microsoft.com/office/powerpoint/2010/main" val="296368277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libertarian anarchist has to be prepared to tolerate whatever arrangements may be arrived at by a particular social group provided only that no coercion is used and that the arrangements apply only to those who have freely signed up to them. </a:t>
            </a:r>
            <a:endParaRPr lang="en-GB" dirty="0" smtClean="0"/>
          </a:p>
          <a:p>
            <a:r>
              <a:rPr lang="en-GB" dirty="0" smtClean="0"/>
              <a:t>John </a:t>
            </a:r>
            <a:r>
              <a:rPr lang="en-GB" dirty="0"/>
              <a:t>Sneed remarks that the function of an anarchist as anarchist is not to endorse any particular economic system but ‘to destroy the State in order to allow all economic systems to compete on a voluntary basis.’ [Sneed 1977, 118]</a:t>
            </a:r>
            <a:r>
              <a:rPr lang="en-IE" dirty="0"/>
              <a:t> </a:t>
            </a:r>
            <a:endParaRPr lang="en-US" dirty="0"/>
          </a:p>
        </p:txBody>
      </p:sp>
    </p:spTree>
    <p:extLst>
      <p:ext uri="{BB962C8B-B14F-4D97-AF65-F5344CB8AC3E}">
        <p14:creationId xmlns:p14="http://schemas.microsoft.com/office/powerpoint/2010/main" val="391657291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But there are at least two kinds of authority. </a:t>
            </a:r>
            <a:endParaRPr lang="en-GB" dirty="0" smtClean="0"/>
          </a:p>
          <a:p>
            <a:r>
              <a:rPr lang="en-GB" dirty="0" smtClean="0"/>
              <a:t>The </a:t>
            </a:r>
            <a:r>
              <a:rPr lang="en-GB" dirty="0"/>
              <a:t>first is the authority of expertise (authority-E). You believe what your car mechanic tells you because he knows about cars and you don’t or, perhaps more accurately, you </a:t>
            </a:r>
            <a:r>
              <a:rPr lang="en-GB" i="1" dirty="0"/>
              <a:t>believe</a:t>
            </a:r>
            <a:r>
              <a:rPr lang="en-GB" dirty="0"/>
              <a:t> (and hope) that he has this knowledge. </a:t>
            </a:r>
            <a:endParaRPr lang="en-GB" dirty="0" smtClean="0"/>
          </a:p>
          <a:p>
            <a:r>
              <a:rPr lang="en-GB" dirty="0" smtClean="0"/>
              <a:t>Others</a:t>
            </a:r>
            <a:r>
              <a:rPr lang="en-GB" dirty="0"/>
              <a:t>, however, have an authority that is not necessarily connected to any actual or perceived knowledge or expertise. It’s merely a matter of the role that that person plays in a given social or political arrangement. This is the authority of office (</a:t>
            </a:r>
            <a:r>
              <a:rPr lang="en-GB"/>
              <a:t>authority</a:t>
            </a:r>
            <a:r>
              <a:rPr lang="en-GB" smtClean="0"/>
              <a:t>-O)</a:t>
            </a:r>
            <a:r>
              <a:rPr lang="en-GB" dirty="0"/>
              <a:t>. </a:t>
            </a:r>
            <a:endParaRPr lang="en-US" dirty="0"/>
          </a:p>
        </p:txBody>
      </p:sp>
    </p:spTree>
    <p:extLst>
      <p:ext uri="{BB962C8B-B14F-4D97-AF65-F5344CB8AC3E}">
        <p14:creationId xmlns:p14="http://schemas.microsoft.com/office/powerpoint/2010/main" val="382918156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topic that fundamentally separates anarchists into different types is their approach to property. </a:t>
            </a:r>
            <a:endParaRPr lang="en-GB" dirty="0" smtClean="0"/>
          </a:p>
          <a:p>
            <a:r>
              <a:rPr lang="en-GB" dirty="0" smtClean="0"/>
              <a:t>Individuals </a:t>
            </a:r>
            <a:r>
              <a:rPr lang="en-GB" dirty="0"/>
              <a:t>anarchists, and also, as we shall see,  Proudhonian Mutualists, tend to regard property, properly conceived, as a guarantor of freedom and non-dominance. </a:t>
            </a:r>
            <a:endParaRPr lang="en-GB" dirty="0" smtClean="0"/>
          </a:p>
          <a:p>
            <a:r>
              <a:rPr lang="en-GB" dirty="0" smtClean="0"/>
              <a:t>Collectivist </a:t>
            </a:r>
            <a:r>
              <a:rPr lang="en-GB" dirty="0"/>
              <a:t>and communist anarchists, on the other hand, tend to reject the notion of property out of hand. </a:t>
            </a:r>
            <a:endParaRPr lang="en-US" dirty="0"/>
          </a:p>
        </p:txBody>
      </p:sp>
    </p:spTree>
    <p:extLst>
      <p:ext uri="{BB962C8B-B14F-4D97-AF65-F5344CB8AC3E}">
        <p14:creationId xmlns:p14="http://schemas.microsoft.com/office/powerpoint/2010/main" val="336471902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32</TotalTime>
  <Words>686</Words>
  <Application>Microsoft Macintosh PowerPoint</Application>
  <PresentationFormat>On-screen Show (4:3)</PresentationFormat>
  <Paragraphs>33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Breeze</vt:lpstr>
      <vt:lpstr>The Anarchists Prophets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Anarchists Prophets</dc:title>
  <dc:creator>Gerard Casey</dc:creator>
  <cp:lastModifiedBy>Gerard Casey</cp:lastModifiedBy>
  <cp:revision>5</cp:revision>
  <dcterms:created xsi:type="dcterms:W3CDTF">2014-08-12T07:53:29Z</dcterms:created>
  <dcterms:modified xsi:type="dcterms:W3CDTF">2014-08-16T21:25:43Z</dcterms:modified>
</cp:coreProperties>
</file>