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CF6793-E378-3D43-A73A-1AE574D9C51D}" type="datetimeFigureOut">
              <a:rPr lang="en-US" smtClean="0"/>
              <a:t>21/08/2014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932740-2A8A-844B-9FDD-4CFDC203F690}" type="slidenum">
              <a:rPr lang="en-US" smtClean="0"/>
              <a:t>‹#›</a:t>
            </a:fld>
            <a:endParaRPr lang="en-US"/>
          </a:p>
        </p:txBody>
      </p:sp>
    </p:spTree>
    <p:extLst>
      <p:ext uri="{BB962C8B-B14F-4D97-AF65-F5344CB8AC3E}">
        <p14:creationId xmlns:p14="http://schemas.microsoft.com/office/powerpoint/2010/main" val="20568294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a:t>
            </a:fld>
            <a:endParaRPr lang="en-US"/>
          </a:p>
        </p:txBody>
      </p:sp>
    </p:spTree>
    <p:extLst>
      <p:ext uri="{BB962C8B-B14F-4D97-AF65-F5344CB8AC3E}">
        <p14:creationId xmlns:p14="http://schemas.microsoft.com/office/powerpoint/2010/main" val="2688916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10</a:t>
            </a:fld>
            <a:endParaRPr lang="en-US"/>
          </a:p>
        </p:txBody>
      </p:sp>
    </p:spTree>
    <p:extLst>
      <p:ext uri="{BB962C8B-B14F-4D97-AF65-F5344CB8AC3E}">
        <p14:creationId xmlns:p14="http://schemas.microsoft.com/office/powerpoint/2010/main" val="1323407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11</a:t>
            </a:fld>
            <a:endParaRPr lang="en-US"/>
          </a:p>
        </p:txBody>
      </p:sp>
    </p:spTree>
    <p:extLst>
      <p:ext uri="{BB962C8B-B14F-4D97-AF65-F5344CB8AC3E}">
        <p14:creationId xmlns:p14="http://schemas.microsoft.com/office/powerpoint/2010/main" val="2245054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12</a:t>
            </a:fld>
            <a:endParaRPr lang="en-US"/>
          </a:p>
        </p:txBody>
      </p:sp>
    </p:spTree>
    <p:extLst>
      <p:ext uri="{BB962C8B-B14F-4D97-AF65-F5344CB8AC3E}">
        <p14:creationId xmlns:p14="http://schemas.microsoft.com/office/powerpoint/2010/main" val="1432288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13</a:t>
            </a:fld>
            <a:endParaRPr lang="en-US"/>
          </a:p>
        </p:txBody>
      </p:sp>
    </p:spTree>
    <p:extLst>
      <p:ext uri="{BB962C8B-B14F-4D97-AF65-F5344CB8AC3E}">
        <p14:creationId xmlns:p14="http://schemas.microsoft.com/office/powerpoint/2010/main" val="2079963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14</a:t>
            </a:fld>
            <a:endParaRPr lang="en-US"/>
          </a:p>
        </p:txBody>
      </p:sp>
    </p:spTree>
    <p:extLst>
      <p:ext uri="{BB962C8B-B14F-4D97-AF65-F5344CB8AC3E}">
        <p14:creationId xmlns:p14="http://schemas.microsoft.com/office/powerpoint/2010/main" val="1296463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15</a:t>
            </a:fld>
            <a:endParaRPr lang="en-US"/>
          </a:p>
        </p:txBody>
      </p:sp>
    </p:spTree>
    <p:extLst>
      <p:ext uri="{BB962C8B-B14F-4D97-AF65-F5344CB8AC3E}">
        <p14:creationId xmlns:p14="http://schemas.microsoft.com/office/powerpoint/2010/main" val="3246059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16</a:t>
            </a:fld>
            <a:endParaRPr lang="en-US"/>
          </a:p>
        </p:txBody>
      </p:sp>
    </p:spTree>
    <p:extLst>
      <p:ext uri="{BB962C8B-B14F-4D97-AF65-F5344CB8AC3E}">
        <p14:creationId xmlns:p14="http://schemas.microsoft.com/office/powerpoint/2010/main" val="15974398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17</a:t>
            </a:fld>
            <a:endParaRPr lang="en-US"/>
          </a:p>
        </p:txBody>
      </p:sp>
    </p:spTree>
    <p:extLst>
      <p:ext uri="{BB962C8B-B14F-4D97-AF65-F5344CB8AC3E}">
        <p14:creationId xmlns:p14="http://schemas.microsoft.com/office/powerpoint/2010/main" val="3789445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18</a:t>
            </a:fld>
            <a:endParaRPr lang="en-US"/>
          </a:p>
        </p:txBody>
      </p:sp>
    </p:spTree>
    <p:extLst>
      <p:ext uri="{BB962C8B-B14F-4D97-AF65-F5344CB8AC3E}">
        <p14:creationId xmlns:p14="http://schemas.microsoft.com/office/powerpoint/2010/main" val="21769234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19</a:t>
            </a:fld>
            <a:endParaRPr lang="en-US"/>
          </a:p>
        </p:txBody>
      </p:sp>
    </p:spTree>
    <p:extLst>
      <p:ext uri="{BB962C8B-B14F-4D97-AF65-F5344CB8AC3E}">
        <p14:creationId xmlns:p14="http://schemas.microsoft.com/office/powerpoint/2010/main" val="1379049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2</a:t>
            </a:fld>
            <a:endParaRPr lang="en-US"/>
          </a:p>
        </p:txBody>
      </p:sp>
    </p:spTree>
    <p:extLst>
      <p:ext uri="{BB962C8B-B14F-4D97-AF65-F5344CB8AC3E}">
        <p14:creationId xmlns:p14="http://schemas.microsoft.com/office/powerpoint/2010/main" val="26741085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20</a:t>
            </a:fld>
            <a:endParaRPr lang="en-US"/>
          </a:p>
        </p:txBody>
      </p:sp>
    </p:spTree>
    <p:extLst>
      <p:ext uri="{BB962C8B-B14F-4D97-AF65-F5344CB8AC3E}">
        <p14:creationId xmlns:p14="http://schemas.microsoft.com/office/powerpoint/2010/main" val="2268770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3</a:t>
            </a:fld>
            <a:endParaRPr lang="en-US"/>
          </a:p>
        </p:txBody>
      </p:sp>
    </p:spTree>
    <p:extLst>
      <p:ext uri="{BB962C8B-B14F-4D97-AF65-F5344CB8AC3E}">
        <p14:creationId xmlns:p14="http://schemas.microsoft.com/office/powerpoint/2010/main" val="500467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4</a:t>
            </a:fld>
            <a:endParaRPr lang="en-US"/>
          </a:p>
        </p:txBody>
      </p:sp>
    </p:spTree>
    <p:extLst>
      <p:ext uri="{BB962C8B-B14F-4D97-AF65-F5344CB8AC3E}">
        <p14:creationId xmlns:p14="http://schemas.microsoft.com/office/powerpoint/2010/main" val="1395426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5</a:t>
            </a:fld>
            <a:endParaRPr lang="en-US"/>
          </a:p>
        </p:txBody>
      </p:sp>
    </p:spTree>
    <p:extLst>
      <p:ext uri="{BB962C8B-B14F-4D97-AF65-F5344CB8AC3E}">
        <p14:creationId xmlns:p14="http://schemas.microsoft.com/office/powerpoint/2010/main" val="84692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6</a:t>
            </a:fld>
            <a:endParaRPr lang="en-US"/>
          </a:p>
        </p:txBody>
      </p:sp>
    </p:spTree>
    <p:extLst>
      <p:ext uri="{BB962C8B-B14F-4D97-AF65-F5344CB8AC3E}">
        <p14:creationId xmlns:p14="http://schemas.microsoft.com/office/powerpoint/2010/main" val="1301972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7</a:t>
            </a:fld>
            <a:endParaRPr lang="en-US"/>
          </a:p>
        </p:txBody>
      </p:sp>
    </p:spTree>
    <p:extLst>
      <p:ext uri="{BB962C8B-B14F-4D97-AF65-F5344CB8AC3E}">
        <p14:creationId xmlns:p14="http://schemas.microsoft.com/office/powerpoint/2010/main" val="2053490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8</a:t>
            </a:fld>
            <a:endParaRPr lang="en-US"/>
          </a:p>
        </p:txBody>
      </p:sp>
    </p:spTree>
    <p:extLst>
      <p:ext uri="{BB962C8B-B14F-4D97-AF65-F5344CB8AC3E}">
        <p14:creationId xmlns:p14="http://schemas.microsoft.com/office/powerpoint/2010/main" val="1445362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32740-2A8A-844B-9FDD-4CFDC203F690}" type="slidenum">
              <a:rPr lang="en-US" smtClean="0"/>
              <a:t>9</a:t>
            </a:fld>
            <a:endParaRPr lang="en-US"/>
          </a:p>
        </p:txBody>
      </p:sp>
    </p:spTree>
    <p:extLst>
      <p:ext uri="{BB962C8B-B14F-4D97-AF65-F5344CB8AC3E}">
        <p14:creationId xmlns:p14="http://schemas.microsoft.com/office/powerpoint/2010/main" val="1550294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to the Future—Karl Marx</a:t>
            </a:r>
            <a:endParaRPr lang="en-US" dirty="0"/>
          </a:p>
        </p:txBody>
      </p:sp>
      <p:sp>
        <p:nvSpPr>
          <p:cNvPr id="3" name="Subtitle 2"/>
          <p:cNvSpPr>
            <a:spLocks noGrp="1"/>
          </p:cNvSpPr>
          <p:nvPr>
            <p:ph type="subTitle" idx="1"/>
          </p:nvPr>
        </p:nvSpPr>
        <p:spPr/>
        <p:txBody>
          <a:bodyPr/>
          <a:lstStyle/>
          <a:p>
            <a:r>
              <a:rPr lang="en-US" dirty="0" smtClean="0"/>
              <a:t>Part 4—Class Struggle, State</a:t>
            </a:r>
            <a:endParaRPr lang="en-US" dirty="0"/>
          </a:p>
        </p:txBody>
      </p:sp>
    </p:spTree>
    <p:extLst>
      <p:ext uri="{BB962C8B-B14F-4D97-AF65-F5344CB8AC3E}">
        <p14:creationId xmlns:p14="http://schemas.microsoft.com/office/powerpoint/2010/main" val="33329473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whole of human history is a record of the conflict between producers and predators. Marxism is correct to hold that class conflict is the key to the analysis of human society; Marxism is wrong to identify that conflict as obtaining between employer and worker and wrong not to see where it is really located; between the state and the state-supported entities, and the rest of society. </a:t>
            </a:r>
          </a:p>
        </p:txBody>
      </p:sp>
    </p:spTree>
    <p:extLst>
      <p:ext uri="{BB962C8B-B14F-4D97-AF65-F5344CB8AC3E}">
        <p14:creationId xmlns:p14="http://schemas.microsoft.com/office/powerpoint/2010/main" val="264251815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When the exploiting class is large and the exploited class relative small, the exploitative relationship can be initiated and sustained by violence. When the exploiting class is small compared to the exploited class, then the maintenance of exploitation cannot be sustained just by violence or by the threat of violence. In this case, it is essential that the exploited class must come to accept that the status quo is in order, and to that end, an appropriate ideology must be promulgated and widely accepted. </a:t>
            </a:r>
            <a:endParaRPr lang="en-US" dirty="0"/>
          </a:p>
        </p:txBody>
      </p:sp>
    </p:spTree>
    <p:extLst>
      <p:ext uri="{BB962C8B-B14F-4D97-AF65-F5344CB8AC3E}">
        <p14:creationId xmlns:p14="http://schemas.microsoft.com/office/powerpoint/2010/main" val="318142682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 choose Eagleton’s book not because it is the most serious work of scholarship (on the contrary, it is a 200 page+ piece of invective, sometimes amusing, sometimes silly, but written with panache) but because it says what oft was thought but ne’er so well expressed. It is a remarkable demonstration of the capacity of dead horses to regain life once they cease to be flogged and so should encourage us to flog dead </a:t>
            </a:r>
            <a:r>
              <a:rPr lang="en-GB" dirty="0" smtClean="0"/>
              <a:t>horses </a:t>
            </a:r>
            <a:r>
              <a:rPr lang="en-GB" dirty="0"/>
              <a:t>vigorously and ceaselessly. </a:t>
            </a:r>
            <a:endParaRPr lang="en-US" dirty="0"/>
          </a:p>
        </p:txBody>
      </p:sp>
    </p:spTree>
    <p:extLst>
      <p:ext uri="{BB962C8B-B14F-4D97-AF65-F5344CB8AC3E}">
        <p14:creationId xmlns:p14="http://schemas.microsoft.com/office/powerpoint/2010/main" val="65227181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Consider the following scenario. In the country of Plutopolis, half the people have an income of $1,000,000 a year and the other an income of $500,000. One half of the people are twice as rich as the other half; the income disparity is stark. In the country of Miserarium, on the other hand, every one has exactly the same income of $763 per year. Ask yourself where would you rather live? If you answer Miserarium, I would suspect your honesty or your sanity or both. </a:t>
            </a:r>
            <a:endParaRPr lang="en-US" dirty="0"/>
          </a:p>
        </p:txBody>
      </p:sp>
    </p:spTree>
    <p:extLst>
      <p:ext uri="{BB962C8B-B14F-4D97-AF65-F5344CB8AC3E}">
        <p14:creationId xmlns:p14="http://schemas.microsoft.com/office/powerpoint/2010/main" val="66928308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Together with a frank (and welcome) admission that Maoism and Stalinism were ‘botched, bloody experiments’ there is a significant amount of special pleading and excusing and blaming of others for the botching and the blood. I hate to point this out but this is a justification not much above the level of ‘two wrongs make a right’. </a:t>
            </a:r>
            <a:endParaRPr lang="en-US" dirty="0"/>
          </a:p>
        </p:txBody>
      </p:sp>
    </p:spTree>
    <p:extLst>
      <p:ext uri="{BB962C8B-B14F-4D97-AF65-F5344CB8AC3E}">
        <p14:creationId xmlns:p14="http://schemas.microsoft.com/office/powerpoint/2010/main" val="46469753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Much of the power of Marxism comes form its status as an ersatz religion.</a:t>
            </a:r>
            <a:endParaRPr lang="en-IE" dirty="0"/>
          </a:p>
          <a:p>
            <a:pPr lvl="0"/>
            <a:r>
              <a:rPr lang="en-GB" dirty="0"/>
              <a:t>The motive force of Marx’s writing was a deep revulsion at certain aspects of modern life. His passion didn’t arise from any concern with abstract economics but from a visceral rejection of the exploitation he believed to be the inevitable accompaniment to capitalism</a:t>
            </a:r>
            <a:r>
              <a:rPr lang="en-GB" dirty="0" smtClean="0"/>
              <a:t>.</a:t>
            </a:r>
            <a:endParaRPr lang="en-IE" dirty="0"/>
          </a:p>
        </p:txBody>
      </p:sp>
    </p:spTree>
    <p:extLst>
      <p:ext uri="{BB962C8B-B14F-4D97-AF65-F5344CB8AC3E}">
        <p14:creationId xmlns:p14="http://schemas.microsoft.com/office/powerpoint/2010/main" val="30866944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a:t>
            </a:r>
            <a:r>
              <a:rPr lang="en-GB" i="1" dirty="0"/>
              <a:t>Communist Manifesto</a:t>
            </a:r>
            <a:r>
              <a:rPr lang="en-GB" dirty="0"/>
              <a:t> owes no little of its prominence to its brevity, its clarity and its forceful writing. </a:t>
            </a:r>
            <a:endParaRPr lang="en-IE" dirty="0"/>
          </a:p>
          <a:p>
            <a:pPr lvl="0"/>
            <a:r>
              <a:rPr lang="en-GB" dirty="0"/>
              <a:t>What has struck every reader with surprise or even astonishment is the praise Marx lavishes on the achievements of the bourgeoisie in the </a:t>
            </a:r>
            <a:r>
              <a:rPr lang="en-GB" i="1" dirty="0"/>
              <a:t>Communist Manifesto</a:t>
            </a:r>
            <a:r>
              <a:rPr lang="en-GB" dirty="0"/>
              <a:t>. But however spectacular and energetic the achievements of the bourgeoisie, its very success contains the seeds of its own destruction.</a:t>
            </a:r>
            <a:endParaRPr lang="en-IE" dirty="0"/>
          </a:p>
        </p:txBody>
      </p:sp>
    </p:spTree>
    <p:extLst>
      <p:ext uri="{BB962C8B-B14F-4D97-AF65-F5344CB8AC3E}">
        <p14:creationId xmlns:p14="http://schemas.microsoft.com/office/powerpoint/2010/main" val="3209553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Marx’s </a:t>
            </a:r>
            <a:r>
              <a:rPr lang="en-GB" i="1" dirty="0"/>
              <a:t>Capital</a:t>
            </a:r>
            <a:r>
              <a:rPr lang="en-GB" dirty="0"/>
              <a:t> is a book that should not be read in its entirety. Whatever its literary merits or demerits, there can be no doubt of its theoretical shortcomings.</a:t>
            </a:r>
            <a:endParaRPr lang="en-IE" dirty="0"/>
          </a:p>
          <a:p>
            <a:r>
              <a:rPr lang="en-GB" i="1" dirty="0"/>
              <a:t>Capital</a:t>
            </a:r>
            <a:r>
              <a:rPr lang="en-GB" dirty="0"/>
              <a:t> makes extensive use of a network of inter-related concepts—use value, exchange, value, surplus value, labour, labour power and, of course, capital. The cornerstone of this conceptual complex is the notion of the labour theory of value.</a:t>
            </a:r>
            <a:r>
              <a:rPr lang="en-IE" dirty="0"/>
              <a:t> </a:t>
            </a:r>
            <a:endParaRPr lang="en-US" dirty="0"/>
          </a:p>
        </p:txBody>
      </p:sp>
    </p:spTree>
    <p:extLst>
      <p:ext uri="{BB962C8B-B14F-4D97-AF65-F5344CB8AC3E}">
        <p14:creationId xmlns:p14="http://schemas.microsoft.com/office/powerpoint/2010/main" val="91074846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One of the ideas central to Marxism is that economics grounds politics and not the other way around.</a:t>
            </a:r>
            <a:endParaRPr lang="en-IE" dirty="0"/>
          </a:p>
          <a:p>
            <a:pPr lvl="0"/>
            <a:r>
              <a:rPr lang="en-GB" dirty="0"/>
              <a:t>The whole enterprise that Marx has undertaken in Capital is fundamentally wrong-headed. The value of a commodity is nothing objective and is not to be found ‘in’ the commodity. </a:t>
            </a:r>
            <a:endParaRPr lang="en-IE" dirty="0"/>
          </a:p>
          <a:p>
            <a:pPr lvl="0"/>
            <a:r>
              <a:rPr lang="en-GB" dirty="0"/>
              <a:t>The idea of the class struggle is central to Marx’s thought. ‘The history of all hitherto existing society is the history of </a:t>
            </a:r>
            <a:r>
              <a:rPr lang="en-GB" dirty="0" smtClean="0"/>
              <a:t>class </a:t>
            </a:r>
            <a:r>
              <a:rPr lang="en-GB" dirty="0"/>
              <a:t>struggles.</a:t>
            </a:r>
            <a:r>
              <a:rPr lang="en-GB" dirty="0" smtClean="0"/>
              <a:t>’</a:t>
            </a:r>
            <a:endParaRPr lang="en-IE" dirty="0"/>
          </a:p>
        </p:txBody>
      </p:sp>
    </p:spTree>
    <p:extLst>
      <p:ext uri="{BB962C8B-B14F-4D97-AF65-F5344CB8AC3E}">
        <p14:creationId xmlns:p14="http://schemas.microsoft.com/office/powerpoint/2010/main" val="63729798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Libertarian anarchists have no fundamental disagreement with class analysis; the issue in contention is </a:t>
            </a:r>
            <a:r>
              <a:rPr lang="en-GB" i="1" dirty="0"/>
              <a:t>which</a:t>
            </a:r>
            <a:r>
              <a:rPr lang="en-GB" dirty="0"/>
              <a:t> group of human beings comprise </a:t>
            </a:r>
            <a:r>
              <a:rPr lang="en-GB" i="1" dirty="0"/>
              <a:t>which</a:t>
            </a:r>
            <a:r>
              <a:rPr lang="en-GB" dirty="0"/>
              <a:t> class. </a:t>
            </a:r>
            <a:endParaRPr lang="en-IE" dirty="0"/>
          </a:p>
          <a:p>
            <a:pPr lvl="0"/>
            <a:r>
              <a:rPr lang="en-GB" dirty="0"/>
              <a:t>Mankind can be divided into two classes; those who live by homesteading, producing, exchanging; and those who live by exploiting them. It is here that the fundamental truth of the class conflict lies</a:t>
            </a:r>
            <a:r>
              <a:rPr lang="en-GB" dirty="0" smtClean="0"/>
              <a:t>.</a:t>
            </a:r>
            <a:endParaRPr lang="en-IE" dirty="0"/>
          </a:p>
        </p:txBody>
      </p:sp>
    </p:spTree>
    <p:extLst>
      <p:ext uri="{BB962C8B-B14F-4D97-AF65-F5344CB8AC3E}">
        <p14:creationId xmlns:p14="http://schemas.microsoft.com/office/powerpoint/2010/main" val="18962472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centralised state power, with its ubiquitous organs of standing army, police, bureaucracy, clergy, and judicature—organs wrought after the plan of a systematic and hierarchic division of labour—originates from the days of absolute monarchy, serving nascent middle-class society as a might weapon in its struggles against feudalism…</a:t>
            </a:r>
            <a:r>
              <a:rPr lang="en-GB" dirty="0" smtClean="0"/>
              <a:t>.</a:t>
            </a:r>
            <a:endParaRPr lang="en-US" dirty="0"/>
          </a:p>
        </p:txBody>
      </p:sp>
    </p:spTree>
    <p:extLst>
      <p:ext uri="{BB962C8B-B14F-4D97-AF65-F5344CB8AC3E}">
        <p14:creationId xmlns:p14="http://schemas.microsoft.com/office/powerpoint/2010/main" val="352187091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whole of human history is a record of the conflict between producers and predators. Marxism is correct to hold that class conflict is key to the analysis of human society but it goes wrong in not seeing that the relevant classes are the state and state-supported entities on the one hand, and the rest of society, on the other.</a:t>
            </a:r>
            <a:endParaRPr lang="en-IE" dirty="0"/>
          </a:p>
        </p:txBody>
      </p:sp>
    </p:spTree>
    <p:extLst>
      <p:ext uri="{BB962C8B-B14F-4D97-AF65-F5344CB8AC3E}">
        <p14:creationId xmlns:p14="http://schemas.microsoft.com/office/powerpoint/2010/main" val="38686107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During the subsequent regimes the government…became not only a hotbed of huge national debts and crushing taxes; with its irresistible allurements of place, pelf and patronage, it became not only the bone of contention between the rival factions and adventurers of the ruling classes…’ [Marx 1996, 181] </a:t>
            </a:r>
            <a:endParaRPr lang="en-US" dirty="0"/>
          </a:p>
        </p:txBody>
      </p:sp>
    </p:spTree>
    <p:extLst>
      <p:ext uri="{BB962C8B-B14F-4D97-AF65-F5344CB8AC3E}">
        <p14:creationId xmlns:p14="http://schemas.microsoft.com/office/powerpoint/2010/main" val="253325785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 communist society, what will be the status and function of the state? To this question, Marx replies </a:t>
            </a:r>
            <a:r>
              <a:rPr lang="en-GB" dirty="0" smtClean="0"/>
              <a:t>significantly</a:t>
            </a:r>
            <a:r>
              <a:rPr lang="en-GB" dirty="0"/>
              <a:t>:</a:t>
            </a:r>
            <a:endParaRPr lang="en-GB" dirty="0" smtClean="0"/>
          </a:p>
          <a:p>
            <a:r>
              <a:rPr lang="en-GB" dirty="0" smtClean="0"/>
              <a:t>‘</a:t>
            </a:r>
            <a:r>
              <a:rPr lang="en-GB" dirty="0"/>
              <a:t>Between capitalist and communist society there is a period of revolutionary transformation of one into the other. There is also corresponding a period of political transition, in which the state can be nothing else but</a:t>
            </a:r>
            <a:r>
              <a:rPr lang="en-GB" i="1" dirty="0"/>
              <a:t> the revolutionary dictatorship of the proletariat</a:t>
            </a:r>
            <a:r>
              <a:rPr lang="en-GB" dirty="0"/>
              <a:t>.</a:t>
            </a:r>
            <a:r>
              <a:rPr lang="en-GB" dirty="0" smtClean="0"/>
              <a:t>’</a:t>
            </a:r>
            <a:endParaRPr lang="en-US" dirty="0"/>
          </a:p>
        </p:txBody>
      </p:sp>
    </p:spTree>
    <p:extLst>
      <p:ext uri="{BB962C8B-B14F-4D97-AF65-F5344CB8AC3E}">
        <p14:creationId xmlns:p14="http://schemas.microsoft.com/office/powerpoint/2010/main" val="15160451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a:t>
            </a:r>
            <a:r>
              <a:rPr lang="en-US" dirty="0" smtClean="0"/>
              <a:t>ibertarian anarchists </a:t>
            </a:r>
            <a:r>
              <a:rPr lang="en-US" dirty="0"/>
              <a:t>have no fundamental disagreement with the idea of class analysis just as such and so don’t find themselves in opposition to Marx on this </a:t>
            </a:r>
            <a:r>
              <a:rPr lang="en-US" dirty="0" smtClean="0"/>
              <a:t>point.</a:t>
            </a:r>
          </a:p>
          <a:p>
            <a:r>
              <a:rPr lang="en-US" dirty="0" smtClean="0"/>
              <a:t>The </a:t>
            </a:r>
            <a:r>
              <a:rPr lang="en-US" dirty="0"/>
              <a:t>contentious issue is </a:t>
            </a:r>
            <a:r>
              <a:rPr lang="en-US" i="1" dirty="0"/>
              <a:t>which human beings comprise which class</a:t>
            </a:r>
            <a:r>
              <a:rPr lang="en-US" dirty="0"/>
              <a:t>. </a:t>
            </a:r>
            <a:endParaRPr lang="en-US" dirty="0"/>
          </a:p>
        </p:txBody>
      </p:sp>
    </p:spTree>
    <p:extLst>
      <p:ext uri="{BB962C8B-B14F-4D97-AF65-F5344CB8AC3E}">
        <p14:creationId xmlns:p14="http://schemas.microsoft.com/office/powerpoint/2010/main" val="232467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Marxists believe that the history of mankind is in </a:t>
            </a:r>
            <a:r>
              <a:rPr lang="en-GB" dirty="0" smtClean="0"/>
              <a:t>essence: </a:t>
            </a:r>
          </a:p>
          <a:p>
            <a:r>
              <a:rPr lang="en-GB" dirty="0" smtClean="0"/>
              <a:t>the </a:t>
            </a:r>
            <a:r>
              <a:rPr lang="en-GB" dirty="0"/>
              <a:t>history of struggles between pairs of classes; </a:t>
            </a:r>
            <a:endParaRPr lang="en-GB" dirty="0" smtClean="0"/>
          </a:p>
          <a:p>
            <a:r>
              <a:rPr lang="en-GB" dirty="0" smtClean="0"/>
              <a:t>that </a:t>
            </a:r>
            <a:r>
              <a:rPr lang="en-GB" dirty="0"/>
              <a:t>the dominant class exploits the dominated class; </a:t>
            </a:r>
            <a:endParaRPr lang="en-GB" dirty="0" smtClean="0"/>
          </a:p>
          <a:p>
            <a:r>
              <a:rPr lang="en-GB" dirty="0" smtClean="0"/>
              <a:t>that </a:t>
            </a:r>
            <a:r>
              <a:rPr lang="en-GB" dirty="0"/>
              <a:t>the dominant class employs the coercive force of the state to protect the ‘relations of production’ or property arrangements favourable to the dominant class which it does by means of laws that privilege the dominant class together with the promulgation and maintenance of an ideology that legitimates these arrangements; </a:t>
            </a:r>
            <a:endParaRPr lang="en-GB" dirty="0" smtClean="0"/>
          </a:p>
        </p:txBody>
      </p:sp>
    </p:spTree>
    <p:extLst>
      <p:ext uri="{BB962C8B-B14F-4D97-AF65-F5344CB8AC3E}">
        <p14:creationId xmlns:p14="http://schemas.microsoft.com/office/powerpoint/2010/main" val="320418036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that within the dominant class there exists an internal tendency towards centralisation and concentration and an external tendency towards conflict between the increasingly integrated groups; </a:t>
            </a:r>
            <a:endParaRPr lang="en-GB" dirty="0" smtClean="0"/>
          </a:p>
          <a:p>
            <a:r>
              <a:rPr lang="en-GB" dirty="0" smtClean="0"/>
              <a:t>and </a:t>
            </a:r>
            <a:r>
              <a:rPr lang="en-GB" dirty="0"/>
              <a:t>that this centralisation and concentration and competition will lead to the emergence of a revolutionary class consciousness and the withering away of the state and the replacement of coercive government of man by man with an administration of things, all of this resulting in unprecedented economic prosperity.</a:t>
            </a:r>
            <a:r>
              <a:rPr lang="en-IE" dirty="0"/>
              <a:t> </a:t>
            </a:r>
            <a:endParaRPr lang="en-US" dirty="0"/>
          </a:p>
        </p:txBody>
      </p:sp>
    </p:spTree>
    <p:extLst>
      <p:ext uri="{BB962C8B-B14F-4D97-AF65-F5344CB8AC3E}">
        <p14:creationId xmlns:p14="http://schemas.microsoft.com/office/powerpoint/2010/main" val="40065899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I</a:t>
            </a:r>
            <a:r>
              <a:rPr lang="en-US" dirty="0" smtClean="0"/>
              <a:t>s </a:t>
            </a:r>
            <a:r>
              <a:rPr lang="en-US" dirty="0"/>
              <a:t>exploitation possible at all if the Marxist account is rejected? </a:t>
            </a:r>
            <a:endParaRPr lang="en-US" dirty="0" smtClean="0"/>
          </a:p>
          <a:p>
            <a:r>
              <a:rPr lang="en-US" dirty="0" smtClean="0"/>
              <a:t>Yes</a:t>
            </a:r>
            <a:r>
              <a:rPr lang="en-US" dirty="0"/>
              <a:t>, but for different reasons. </a:t>
            </a:r>
            <a:endParaRPr lang="en-US" dirty="0" smtClean="0"/>
          </a:p>
          <a:p>
            <a:r>
              <a:rPr lang="en-US" dirty="0" smtClean="0"/>
              <a:t>A </a:t>
            </a:r>
            <a:r>
              <a:rPr lang="en-US" dirty="0"/>
              <a:t>exploits B if A uses B’s resources without B’s permission whether these are B’s external resources or, in the extreme case, B himself. Slavery is the exploitation of the slave because the slave’s property in himself is appropriated by the slave owner. Serfdom is exploitation because the serf’s property in the land he has homesteaded is appropriated by the feudal lord. </a:t>
            </a:r>
            <a:endParaRPr lang="en-US" dirty="0"/>
          </a:p>
        </p:txBody>
      </p:sp>
    </p:spTree>
    <p:extLst>
      <p:ext uri="{BB962C8B-B14F-4D97-AF65-F5344CB8AC3E}">
        <p14:creationId xmlns:p14="http://schemas.microsoft.com/office/powerpoint/2010/main" val="324765979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We can then divide mankind into two classes: those who live by homesteading, producing, exchanging; and those who live by exploiting them. </a:t>
            </a:r>
            <a:endParaRPr lang="en-US" dirty="0" smtClean="0"/>
          </a:p>
          <a:p>
            <a:r>
              <a:rPr lang="en-US" dirty="0" smtClean="0"/>
              <a:t>It </a:t>
            </a:r>
            <a:r>
              <a:rPr lang="en-US" dirty="0"/>
              <a:t>is here that the fundamental truth of class conflict lies and that is why the Marxist account of class conflict has a ring of truth. </a:t>
            </a:r>
            <a:endParaRPr lang="en-US" dirty="0" smtClean="0"/>
          </a:p>
        </p:txBody>
      </p:sp>
    </p:spTree>
    <p:extLst>
      <p:ext uri="{BB962C8B-B14F-4D97-AF65-F5344CB8AC3E}">
        <p14:creationId xmlns:p14="http://schemas.microsoft.com/office/powerpoint/2010/main" val="274319641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63</TotalTime>
  <Words>1397</Words>
  <Application>Microsoft Macintosh PowerPoint</Application>
  <PresentationFormat>On-screen Show (4:3)</PresentationFormat>
  <Paragraphs>56</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Breeze</vt:lpstr>
      <vt:lpstr>Back to the Future—Karl Marx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to the Future—Karl Marx</dc:title>
  <dc:creator>Gerard Casey</dc:creator>
  <cp:lastModifiedBy>Gerard Casey</cp:lastModifiedBy>
  <cp:revision>4</cp:revision>
  <dcterms:created xsi:type="dcterms:W3CDTF">2014-08-21T08:16:41Z</dcterms:created>
  <dcterms:modified xsi:type="dcterms:W3CDTF">2014-08-21T09:20:02Z</dcterms:modified>
</cp:coreProperties>
</file>