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19/08/2014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19/08/2014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19/08/2014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19/08/2014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19/08/2014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19/08/2014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19/08/2014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19/08/2014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to the Future—Karl Marx</a:t>
            </a:r>
            <a:endParaRPr lang="en-US" dirty="0"/>
          </a:p>
        </p:txBody>
      </p:sp>
      <p:sp>
        <p:nvSpPr>
          <p:cNvPr id="3" name="Subtitle 2"/>
          <p:cNvSpPr>
            <a:spLocks noGrp="1"/>
          </p:cNvSpPr>
          <p:nvPr>
            <p:ph type="subTitle" idx="1"/>
          </p:nvPr>
        </p:nvSpPr>
        <p:spPr/>
        <p:txBody>
          <a:bodyPr/>
          <a:lstStyle/>
          <a:p>
            <a:r>
              <a:rPr lang="en-US" dirty="0" smtClean="0"/>
              <a:t>Part 3—Exploitation again</a:t>
            </a:r>
            <a:endParaRPr lang="en-US" dirty="0"/>
          </a:p>
        </p:txBody>
      </p:sp>
    </p:spTree>
    <p:extLst>
      <p:ext uri="{BB962C8B-B14F-4D97-AF65-F5344CB8AC3E}">
        <p14:creationId xmlns:p14="http://schemas.microsoft.com/office/powerpoint/2010/main" val="874912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‘In buying </a:t>
            </a:r>
            <a:r>
              <a:rPr lang="en-US" dirty="0"/>
              <a:t>the labouring power of the workman, and paying its value, the capitalist, like every other purchaser, has acquired the right to consume or use the commodity bought. You consume or use the labouring power of a man by making him work, as you consume or use a machine by making it run. By buying the daily or weekly value of the labouring power of the workman, the capitalist has, therefore, acquired the right to use or make that labouring power during the </a:t>
            </a:r>
            <a:r>
              <a:rPr lang="en-US" i="1" dirty="0"/>
              <a:t>whole day or week</a:t>
            </a:r>
            <a:r>
              <a:rPr lang="en-US" dirty="0"/>
              <a:t>. The working day or the working week has, of course, certain limits, but those we shall afterwards look </a:t>
            </a:r>
            <a:r>
              <a:rPr lang="en-US" dirty="0" smtClean="0"/>
              <a:t>more closely at.’</a:t>
            </a:r>
            <a:endParaRPr lang="en-IE" dirty="0"/>
          </a:p>
          <a:p>
            <a:endParaRPr lang="en-US" dirty="0"/>
          </a:p>
        </p:txBody>
      </p:sp>
    </p:spTree>
    <p:extLst>
      <p:ext uri="{BB962C8B-B14F-4D97-AF65-F5344CB8AC3E}">
        <p14:creationId xmlns:p14="http://schemas.microsoft.com/office/powerpoint/2010/main" val="1678601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‘By </a:t>
            </a:r>
            <a:r>
              <a:rPr lang="en-US" dirty="0"/>
              <a:t>paying the daily or weekly </a:t>
            </a:r>
            <a:r>
              <a:rPr lang="en-US" i="1" dirty="0"/>
              <a:t>value</a:t>
            </a:r>
            <a:r>
              <a:rPr lang="en-US" dirty="0"/>
              <a:t> of the spinner's labouring power the capitalist has acquired the right of using that labouring power during </a:t>
            </a:r>
            <a:r>
              <a:rPr lang="en-US" i="1" dirty="0"/>
              <a:t>the whole day or week</a:t>
            </a:r>
            <a:r>
              <a:rPr lang="en-US" dirty="0"/>
              <a:t>. He will, therefore, make him work say, daily</a:t>
            </a:r>
            <a:r>
              <a:rPr lang="en-US" i="1" dirty="0"/>
              <a:t>, twelve hours. Over and above</a:t>
            </a:r>
            <a:r>
              <a:rPr lang="en-US" dirty="0"/>
              <a:t> the six hours required to replace his wages, or the value of his labouring power, he will, therefore, have to work </a:t>
            </a:r>
            <a:r>
              <a:rPr lang="en-US" i="1" dirty="0"/>
              <a:t>six other hours</a:t>
            </a:r>
            <a:r>
              <a:rPr lang="en-US" dirty="0"/>
              <a:t>, which I shall call hours of </a:t>
            </a:r>
            <a:r>
              <a:rPr lang="en-US" i="1" dirty="0"/>
              <a:t>surplus labour</a:t>
            </a:r>
            <a:r>
              <a:rPr lang="en-US" dirty="0"/>
              <a:t>, which surplus labour will realize itself in a </a:t>
            </a:r>
            <a:r>
              <a:rPr lang="en-US" i="1" dirty="0"/>
              <a:t>surplus value</a:t>
            </a:r>
            <a:r>
              <a:rPr lang="en-US" dirty="0"/>
              <a:t> and a </a:t>
            </a:r>
            <a:r>
              <a:rPr lang="en-US" i="1" dirty="0"/>
              <a:t>surplus produce</a:t>
            </a:r>
            <a:r>
              <a:rPr lang="en-US" dirty="0" smtClean="0"/>
              <a:t>.’ [</a:t>
            </a:r>
            <a:r>
              <a:rPr lang="en-GB" dirty="0"/>
              <a:t>This citation is §8 of </a:t>
            </a:r>
            <a:r>
              <a:rPr lang="en-US" dirty="0"/>
              <a:t> ‘Value, Price and Profit (1865), entitled ‘Production of Surplus Value’</a:t>
            </a:r>
            <a:r>
              <a:rPr lang="en-US" dirty="0" smtClean="0"/>
              <a:t>.</a:t>
            </a:r>
            <a:r>
              <a:rPr lang="en-IE" dirty="0" smtClean="0"/>
              <a:t>]</a:t>
            </a:r>
            <a:endParaRPr lang="en-US" dirty="0"/>
          </a:p>
        </p:txBody>
      </p:sp>
    </p:spTree>
    <p:extLst>
      <p:ext uri="{BB962C8B-B14F-4D97-AF65-F5344CB8AC3E}">
        <p14:creationId xmlns:p14="http://schemas.microsoft.com/office/powerpoint/2010/main" val="530015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So the worker works for x hours to pay the cost of his maintenance, but the employer makes him work for x+delta and keeps the delta for himself; the employer pays for labour but gets labour power. Exploitation, then, is a form of theft. One might wonder why, in the absence of coercion, any worker would agree to such a bad bargain. If a gun is put to your head, then yes, you will agree to do things that otherwise you would decline to do. But where’s the gun in ordinary employment</a:t>
            </a:r>
            <a:r>
              <a:rPr lang="en-US" dirty="0" smtClean="0"/>
              <a:t>?</a:t>
            </a:r>
            <a:endParaRPr lang="en-IE" dirty="0"/>
          </a:p>
        </p:txBody>
      </p:sp>
    </p:spTree>
    <p:extLst>
      <p:ext uri="{BB962C8B-B14F-4D97-AF65-F5344CB8AC3E}">
        <p14:creationId xmlns:p14="http://schemas.microsoft.com/office/powerpoint/2010/main" val="4181721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Marx has a remarkably crude understanding of what production consists in—the immediate activity of the labourers. Despite the title of his major work, </a:t>
            </a:r>
            <a:r>
              <a:rPr lang="en-GB" i="1" dirty="0"/>
              <a:t>Capital</a:t>
            </a:r>
            <a:r>
              <a:rPr lang="en-GB" dirty="0"/>
              <a:t>, he seems to have had no real conception of the function of capital in the production process, still less any conception of the role of the entrepreneur or even the manager. It is as if he thought that a film director contributed nothing to a film because he did not appear on screen or that a conductor made no contribution to the performance of any orchestra</a:t>
            </a:r>
            <a:r>
              <a:rPr lang="en-GB" dirty="0">
                <a:solidFill>
                  <a:schemeClr val="tx1"/>
                </a:solidFill>
              </a:rPr>
              <a:t>. </a:t>
            </a:r>
            <a:endParaRPr lang="en-IE" dirty="0">
              <a:solidFill>
                <a:schemeClr val="tx1"/>
              </a:solidFill>
            </a:endParaRPr>
          </a:p>
        </p:txBody>
      </p:sp>
    </p:spTree>
    <p:extLst>
      <p:ext uri="{BB962C8B-B14F-4D97-AF65-F5344CB8AC3E}">
        <p14:creationId xmlns:p14="http://schemas.microsoft.com/office/powerpoint/2010/main" val="856943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smtClean="0"/>
              <a:t>Carl Menger: ‘In </a:t>
            </a:r>
            <a:r>
              <a:rPr lang="en-GB" dirty="0"/>
              <a:t>general, no one in practical life asks for the history of the origin of a good in estimating its value, but considers solely the services that the good will render him and which he would have to forgo if he did not have it at his command. Goods on which much labor has been expended often have no value, while others, on which little or no labor was expended, have a very high value. Goods on which much labor was expended and others on which little or no labor was expended are often of equal value to economizing men. The quantities of labor or of other means of production applied to its production cannot, therefore, be the determining factor in the value of a good</a:t>
            </a:r>
            <a:r>
              <a:rPr lang="en-GB" dirty="0" smtClean="0"/>
              <a:t>.’ </a:t>
            </a:r>
            <a:endParaRPr lang="en-US" dirty="0"/>
          </a:p>
        </p:txBody>
      </p:sp>
    </p:spTree>
    <p:extLst>
      <p:ext uri="{BB962C8B-B14F-4D97-AF65-F5344CB8AC3E}">
        <p14:creationId xmlns:p14="http://schemas.microsoft.com/office/powerpoint/2010/main" val="1638309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Is the claim that a worker is entitled to all that value that he creates? This might be true but it is not obviously true. Perhaps, after all, on a more adequate economic analysis, when all of the factors of production are taken into account the worker </a:t>
            </a:r>
            <a:r>
              <a:rPr lang="en-GB" i="1" dirty="0"/>
              <a:t>does</a:t>
            </a:r>
            <a:r>
              <a:rPr lang="en-GB" dirty="0"/>
              <a:t> receive the full value of his labour so there is no exploitative gap to be explained.</a:t>
            </a:r>
            <a:r>
              <a:rPr lang="en-IE" dirty="0"/>
              <a:t> </a:t>
            </a:r>
            <a:endParaRPr lang="en-US" dirty="0"/>
          </a:p>
        </p:txBody>
      </p:sp>
    </p:spTree>
    <p:extLst>
      <p:ext uri="{BB962C8B-B14F-4D97-AF65-F5344CB8AC3E}">
        <p14:creationId xmlns:p14="http://schemas.microsoft.com/office/powerpoint/2010/main" val="20787465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TotalTime>
  <Words>531</Words>
  <Application>Microsoft Macintosh PowerPoint</Application>
  <PresentationFormat>On-screen Show (4:3)</PresentationFormat>
  <Paragraphs>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Breeze</vt:lpstr>
      <vt:lpstr>Back to the Future—Karl Marx</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to the Future—Karl Marx</dc:title>
  <dc:creator>Gerard Casey</dc:creator>
  <cp:lastModifiedBy>Gerard Casey</cp:lastModifiedBy>
  <cp:revision>1</cp:revision>
  <dcterms:created xsi:type="dcterms:W3CDTF">2014-08-19T21:26:33Z</dcterms:created>
  <dcterms:modified xsi:type="dcterms:W3CDTF">2014-08-19T21:36:43Z</dcterms:modified>
</cp:coreProperties>
</file>