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15/08/2014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15/08/2014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15/08/2014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15/08/2014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15/08/2014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15/08/2014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to the Future—Karl Marx</a:t>
            </a:r>
            <a:endParaRPr lang="en-US" dirty="0"/>
          </a:p>
        </p:txBody>
      </p:sp>
      <p:sp>
        <p:nvSpPr>
          <p:cNvPr id="3" name="Subtitle 2"/>
          <p:cNvSpPr>
            <a:spLocks noGrp="1"/>
          </p:cNvSpPr>
          <p:nvPr>
            <p:ph type="subTitle" idx="1"/>
          </p:nvPr>
        </p:nvSpPr>
        <p:spPr/>
        <p:txBody>
          <a:bodyPr/>
          <a:lstStyle/>
          <a:p>
            <a:r>
              <a:rPr lang="en-US" dirty="0" smtClean="0"/>
              <a:t>Part 2—Alienation and Exploitation</a:t>
            </a:r>
            <a:endParaRPr lang="en-US" dirty="0"/>
          </a:p>
        </p:txBody>
      </p:sp>
    </p:spTree>
    <p:extLst>
      <p:ext uri="{BB962C8B-B14F-4D97-AF65-F5344CB8AC3E}">
        <p14:creationId xmlns:p14="http://schemas.microsoft.com/office/powerpoint/2010/main" val="961775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If there is a core to the idea of class it has to be something along the lines of a distinction between a group of human beings that labours and produces—wealth producers—and another group of human beings that lives off the work and product of the other—wealth consumers. As it happens, libertarian anarchists (and others) have no fundamental disagreement with class analysis along these lines and so don’t find themselves in opposition to Marx on this point. The contentious issue is which human beings comprise which class. </a:t>
            </a:r>
            <a:endParaRPr lang="en-US" dirty="0"/>
          </a:p>
        </p:txBody>
      </p:sp>
    </p:spTree>
    <p:extLst>
      <p:ext uri="{BB962C8B-B14F-4D97-AF65-F5344CB8AC3E}">
        <p14:creationId xmlns:p14="http://schemas.microsoft.com/office/powerpoint/2010/main" val="5589407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division of labour and the extensive use of machinery, between them, bring it about that work loses its individual character and its charm for the workman. It is hard not to see this theme as a return to romanticism. Yes, there may have been some people whose work was a pleasure but these were the privileged few. One of the reasons why the cities grew to the extent that they did during the industrial revolution was that country people voted with their feet and deserted the idylls of the countryside. </a:t>
            </a:r>
            <a:endParaRPr lang="en-US" dirty="0"/>
          </a:p>
        </p:txBody>
      </p:sp>
    </p:spTree>
    <p:extLst>
      <p:ext uri="{BB962C8B-B14F-4D97-AF65-F5344CB8AC3E}">
        <p14:creationId xmlns:p14="http://schemas.microsoft.com/office/powerpoint/2010/main" val="3811792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Having seized power, the Communists will abolish all property in land, introduce a heavy progressive or graduated income tax, abolish the rights of inheritance, confiscate the property of all emigrants and rebels, centralize credit in the hands of the State, with a national bank funded by state capital enjoying an exclusive monopoly, centralise the means of communication and transport in the hands of the state, extend state ownership of factories and other instruments of production, require everyone to work to the same extent, abolish the distinction between town and country and provide free education for all in public schools. [Marx &amp; Engels 1848 (2002). 243]</a:t>
            </a:r>
            <a:r>
              <a:rPr lang="en-IE" dirty="0"/>
              <a:t> </a:t>
            </a:r>
            <a:endParaRPr lang="en-US" dirty="0"/>
          </a:p>
        </p:txBody>
      </p:sp>
    </p:spTree>
    <p:extLst>
      <p:ext uri="{BB962C8B-B14F-4D97-AF65-F5344CB8AC3E}">
        <p14:creationId xmlns:p14="http://schemas.microsoft.com/office/powerpoint/2010/main" val="3884489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with a sinking heart that one realises that, even in those countries where the Communists have not seized power, most of this programme has in fact been </a:t>
            </a:r>
            <a:r>
              <a:rPr lang="en-GB" dirty="0" smtClean="0"/>
              <a:t>implemented</a:t>
            </a:r>
            <a:r>
              <a:rPr lang="en-GB" dirty="0"/>
              <a:t>!</a:t>
            </a:r>
            <a:endParaRPr lang="en-US" dirty="0"/>
          </a:p>
        </p:txBody>
      </p:sp>
    </p:spTree>
    <p:extLst>
      <p:ext uri="{BB962C8B-B14F-4D97-AF65-F5344CB8AC3E}">
        <p14:creationId xmlns:p14="http://schemas.microsoft.com/office/powerpoint/2010/main" val="249965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It is not the consciousness of men that specifies their being, but on the contrary their social being that specifies their consciousness’. [Marx 1996, 159; 160] The social being of men, in turn, is conditioned by the currently operative material productive forces. Change, when it comes, comes from the bottom up, not down from the top. ‘With the alteration of the economic foundation the whole colossal superstructure is more or less rapidly transformed.’ [Marx 1996, 160] </a:t>
            </a:r>
            <a:endParaRPr lang="en-IE" dirty="0"/>
          </a:p>
        </p:txBody>
      </p:sp>
    </p:spTree>
    <p:extLst>
      <p:ext uri="{BB962C8B-B14F-4D97-AF65-F5344CB8AC3E}">
        <p14:creationId xmlns:p14="http://schemas.microsoft.com/office/powerpoint/2010/main" val="3569546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notion of alienation comes to Marx from Hegel and is transferred to twentieth century in the disdain of the Frankfurt School thinkers for the ordinary man and his desires. </a:t>
            </a:r>
            <a:endParaRPr lang="en-GB" dirty="0" smtClean="0"/>
          </a:p>
          <a:p>
            <a:r>
              <a:rPr lang="en-GB" dirty="0" smtClean="0"/>
              <a:t>Exploitation </a:t>
            </a:r>
            <a:r>
              <a:rPr lang="en-GB" dirty="0"/>
              <a:t>lies at the heart of Marx’s mature work and the explanation of this phenomenon is what Marx’s economic thinking is all about. </a:t>
            </a:r>
            <a:endParaRPr lang="en-US" dirty="0"/>
          </a:p>
        </p:txBody>
      </p:sp>
    </p:spTree>
    <p:extLst>
      <p:ext uri="{BB962C8B-B14F-4D97-AF65-F5344CB8AC3E}">
        <p14:creationId xmlns:p14="http://schemas.microsoft.com/office/powerpoint/2010/main" val="1411958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The notion of alienation is </a:t>
            </a:r>
            <a:r>
              <a:rPr lang="en-GB" dirty="0"/>
              <a:t>applied to the worker in a capitalist society and ramifies into four particular types: </a:t>
            </a:r>
            <a:endParaRPr lang="en-GB" dirty="0" smtClean="0"/>
          </a:p>
          <a:p>
            <a:r>
              <a:rPr lang="en-GB" dirty="0" smtClean="0"/>
              <a:t>the </a:t>
            </a:r>
            <a:r>
              <a:rPr lang="en-GB" dirty="0"/>
              <a:t>worker is alienated from the product of his work, </a:t>
            </a:r>
            <a:endParaRPr lang="en-GB" dirty="0" smtClean="0"/>
          </a:p>
          <a:p>
            <a:r>
              <a:rPr lang="en-GB" dirty="0" smtClean="0"/>
              <a:t>from </a:t>
            </a:r>
            <a:r>
              <a:rPr lang="en-GB" dirty="0"/>
              <a:t>his act of working, </a:t>
            </a:r>
            <a:endParaRPr lang="en-GB" dirty="0" smtClean="0"/>
          </a:p>
          <a:p>
            <a:r>
              <a:rPr lang="en-GB" dirty="0" smtClean="0"/>
              <a:t>from </a:t>
            </a:r>
            <a:r>
              <a:rPr lang="en-GB" dirty="0"/>
              <a:t>himself </a:t>
            </a:r>
            <a:endParaRPr lang="en-GB" dirty="0" smtClean="0"/>
          </a:p>
          <a:p>
            <a:r>
              <a:rPr lang="en-GB" dirty="0" smtClean="0"/>
              <a:t>and </a:t>
            </a:r>
            <a:r>
              <a:rPr lang="en-GB" dirty="0"/>
              <a:t>from other workers. </a:t>
            </a:r>
            <a:endParaRPr lang="en-IE" dirty="0"/>
          </a:p>
        </p:txBody>
      </p:sp>
    </p:spTree>
    <p:extLst>
      <p:ext uri="{BB962C8B-B14F-4D97-AF65-F5344CB8AC3E}">
        <p14:creationId xmlns:p14="http://schemas.microsoft.com/office/powerpoint/2010/main" val="875622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worker is alienated from the product of his work because, Marx writes, ‘</a:t>
            </a:r>
            <a:r>
              <a:rPr lang="en-US" dirty="0"/>
              <a:t>the object which labor produces – labor’s product – confronts it as </a:t>
            </a:r>
            <a:r>
              <a:rPr lang="en-US" i="1" dirty="0"/>
              <a:t>something alien</a:t>
            </a:r>
            <a:r>
              <a:rPr lang="en-US" dirty="0"/>
              <a:t>, as a </a:t>
            </a:r>
            <a:r>
              <a:rPr lang="en-US" i="1" dirty="0"/>
              <a:t>power independent</a:t>
            </a:r>
            <a:r>
              <a:rPr lang="en-US" dirty="0"/>
              <a:t> of the producer. </a:t>
            </a:r>
            <a:endParaRPr lang="en-US" dirty="0" smtClean="0"/>
          </a:p>
          <a:p>
            <a:r>
              <a:rPr lang="en-US" dirty="0" smtClean="0"/>
              <a:t>The </a:t>
            </a:r>
            <a:r>
              <a:rPr lang="en-US" dirty="0"/>
              <a:t>product of the worker’s labour is snatched away from him as soon as it is created, like a baby snatched from the arms of its mother</a:t>
            </a:r>
            <a:r>
              <a:rPr lang="en-US" dirty="0" smtClean="0"/>
              <a:t>.</a:t>
            </a:r>
            <a:endParaRPr lang="en-IE" dirty="0"/>
          </a:p>
          <a:p>
            <a:endParaRPr lang="en-US" dirty="0"/>
          </a:p>
        </p:txBody>
      </p:sp>
    </p:spTree>
    <p:extLst>
      <p:ext uri="{BB962C8B-B14F-4D97-AF65-F5344CB8AC3E}">
        <p14:creationId xmlns:p14="http://schemas.microsoft.com/office/powerpoint/2010/main" val="2815926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product of labour is necessarily alien to the producer—that is the whole point of production. It is the fundamental difference between </a:t>
            </a:r>
            <a:r>
              <a:rPr lang="en-US" i="1" dirty="0"/>
              <a:t>praxis</a:t>
            </a:r>
            <a:r>
              <a:rPr lang="en-US" dirty="0"/>
              <a:t> and </a:t>
            </a:r>
            <a:r>
              <a:rPr lang="en-US" i="1" dirty="0"/>
              <a:t>techne</a:t>
            </a:r>
            <a:r>
              <a:rPr lang="en-US" dirty="0"/>
              <a:t>. This is so whether one is working for oneself or for another. The product of one’s labour is alienated if, having it for one’s own, one sells it or gives it away or, if working for another, one’s labour has been purchased and the resultant object is alienated from its very first appearance</a:t>
            </a:r>
            <a:r>
              <a:rPr lang="en-US" dirty="0" smtClean="0"/>
              <a:t>.</a:t>
            </a:r>
            <a:endParaRPr lang="en-IE" dirty="0"/>
          </a:p>
        </p:txBody>
      </p:sp>
    </p:spTree>
    <p:extLst>
      <p:ext uri="{BB962C8B-B14F-4D97-AF65-F5344CB8AC3E}">
        <p14:creationId xmlns:p14="http://schemas.microsoft.com/office/powerpoint/2010/main" val="1342597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What this passage amounts to is very little more than the complaint that some of us find our work less than completely fulfilling. True, but so what? To complain about this is to complain about being human. I’m pretty sure that our ancestors who were obliged to chase around all day after rapidly vanishing game on empty stomachs were alienated from their labour. </a:t>
            </a:r>
            <a:endParaRPr lang="en-US" dirty="0"/>
          </a:p>
        </p:txBody>
      </p:sp>
    </p:spTree>
    <p:extLst>
      <p:ext uri="{BB962C8B-B14F-4D97-AF65-F5344CB8AC3E}">
        <p14:creationId xmlns:p14="http://schemas.microsoft.com/office/powerpoint/2010/main" val="3394420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dirty="0"/>
              <a:t>communist society, where nobody has one exclusive sphere of activity but each can become accomplished in any branch he wishes, society regulates the general production and thus makes it possible for me to do one thing today and another tomorrow, to hunt in the morning, fish in the afternoon, rear cattle in the evening, criticise after dinner, just as I have a mind, without ever becoming hunter, fisherman, shepherd or critic.’ [MECW, 5, 47; Marx 1994, 132] </a:t>
            </a:r>
            <a:endParaRPr lang="en-US" dirty="0"/>
          </a:p>
        </p:txBody>
      </p:sp>
    </p:spTree>
    <p:extLst>
      <p:ext uri="{BB962C8B-B14F-4D97-AF65-F5344CB8AC3E}">
        <p14:creationId xmlns:p14="http://schemas.microsoft.com/office/powerpoint/2010/main" val="4204114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Over time, however, it became apparent even to Marx that this idyllic picture was implausible. Intimations of a revision of this romantic idyll appear as early as </a:t>
            </a:r>
            <a:r>
              <a:rPr lang="en-GB" i="1" dirty="0"/>
              <a:t>Grundrisse der Kritik der Politischen Ökonomie</a:t>
            </a:r>
            <a:r>
              <a:rPr lang="en-GB" dirty="0"/>
              <a:t> (</a:t>
            </a:r>
            <a:r>
              <a:rPr lang="en-GB" i="1" dirty="0"/>
              <a:t>Outlines of a Critique of Political Economy</a:t>
            </a:r>
            <a:r>
              <a:rPr lang="en-GB" dirty="0"/>
              <a:t>)(1857-58) and in the third volume of </a:t>
            </a:r>
            <a:r>
              <a:rPr lang="en-GB" i="1" dirty="0" smtClean="0"/>
              <a:t>Capital.</a:t>
            </a:r>
            <a:r>
              <a:rPr lang="en-GB" dirty="0" smtClean="0"/>
              <a:t> </a:t>
            </a:r>
            <a:endParaRPr lang="en-US" dirty="0"/>
          </a:p>
        </p:txBody>
      </p:sp>
    </p:spTree>
    <p:extLst>
      <p:ext uri="{BB962C8B-B14F-4D97-AF65-F5344CB8AC3E}">
        <p14:creationId xmlns:p14="http://schemas.microsoft.com/office/powerpoint/2010/main" val="1200368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GB" dirty="0"/>
              <a:t>It is not that Marx is unaware of the classical liberal position on the economic and social mutual benefits of exchange. In ‘From the Paris Notebooks (1844) he writes, ‘The </a:t>
            </a:r>
            <a:r>
              <a:rPr lang="en-GB" i="1" dirty="0"/>
              <a:t>communal being [Gemeinwesen] of man</a:t>
            </a:r>
            <a:r>
              <a:rPr lang="en-GB" dirty="0"/>
              <a:t>, or men’s self-activating and self-manifesting </a:t>
            </a:r>
            <a:r>
              <a:rPr lang="en-GB" i="1" dirty="0"/>
              <a:t>human</a:t>
            </a:r>
            <a:r>
              <a:rPr lang="en-GB" dirty="0"/>
              <a:t> being, their mutual complementing aimed at species-life, at authentic human being—all of this political economy comprehends only in the form of </a:t>
            </a:r>
            <a:r>
              <a:rPr lang="en-GB" i="1" dirty="0"/>
              <a:t>exchange and trade</a:t>
            </a:r>
            <a:r>
              <a:rPr lang="en-GB" dirty="0"/>
              <a:t>. </a:t>
            </a:r>
            <a:r>
              <a:rPr lang="en-GB" i="1" dirty="0"/>
              <a:t>Society</a:t>
            </a:r>
            <a:r>
              <a:rPr lang="en-GB" dirty="0"/>
              <a:t>, says Destutt de Tracy, is a </a:t>
            </a:r>
            <a:r>
              <a:rPr lang="en-GB" i="1" dirty="0"/>
              <a:t>series of mutual exchanges</a:t>
            </a:r>
            <a:r>
              <a:rPr lang="en-GB" dirty="0"/>
              <a:t>. It is exactly this movement of mutual integration. </a:t>
            </a:r>
            <a:r>
              <a:rPr lang="en-GB" i="1" dirty="0"/>
              <a:t>Society</a:t>
            </a:r>
            <a:r>
              <a:rPr lang="en-GB" dirty="0"/>
              <a:t>, says Adam Smith, is a </a:t>
            </a:r>
            <a:r>
              <a:rPr lang="en-GB" i="1" dirty="0"/>
              <a:t>commercial society</a:t>
            </a:r>
            <a:r>
              <a:rPr lang="en-GB" dirty="0"/>
              <a:t>. Each of its members is a </a:t>
            </a:r>
            <a:r>
              <a:rPr lang="en-GB" i="1" dirty="0"/>
              <a:t>merchant</a:t>
            </a:r>
            <a:r>
              <a:rPr lang="en-GB" dirty="0"/>
              <a:t>. Thus does political economy </a:t>
            </a:r>
            <a:r>
              <a:rPr lang="en-GB" i="1" dirty="0"/>
              <a:t>fix</a:t>
            </a:r>
            <a:r>
              <a:rPr lang="en-GB" dirty="0"/>
              <a:t> on the estranged form of sociable interaction and take it to be the form that is </a:t>
            </a:r>
            <a:r>
              <a:rPr lang="en-GB" i="1" dirty="0"/>
              <a:t>essential, original</a:t>
            </a:r>
            <a:r>
              <a:rPr lang="en-GB" dirty="0"/>
              <a:t> and adequate to the nature and destiny of man’ [Marx 1994, 95. Emphasis in original] </a:t>
            </a:r>
            <a:endParaRPr lang="en-US" dirty="0"/>
          </a:p>
        </p:txBody>
      </p:sp>
    </p:spTree>
    <p:extLst>
      <p:ext uri="{BB962C8B-B14F-4D97-AF65-F5344CB8AC3E}">
        <p14:creationId xmlns:p14="http://schemas.microsoft.com/office/powerpoint/2010/main" val="3184337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10</TotalTime>
  <Words>1069</Words>
  <Application>Microsoft Macintosh PowerPoint</Application>
  <PresentationFormat>On-screen Show (4:3)</PresentationFormat>
  <Paragraphs>21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Breeze</vt:lpstr>
      <vt:lpstr>Back to the Future—Karl Marx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 to the Future—Karl Marx</dc:title>
  <dc:creator>Gerard Casey</dc:creator>
  <cp:lastModifiedBy>Gerard Casey</cp:lastModifiedBy>
  <cp:revision>2</cp:revision>
  <dcterms:created xsi:type="dcterms:W3CDTF">2014-08-15T19:01:21Z</dcterms:created>
  <dcterms:modified xsi:type="dcterms:W3CDTF">2014-08-15T19:11:47Z</dcterms:modified>
</cp:coreProperties>
</file>