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88" d="100"/>
          <a:sy n="88" d="100"/>
        </p:scale>
        <p:origin x="-936"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interSettings" Target="printerSettings/printerSettings1.bin"/><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ga-IE"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05/08/2014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ga-IE"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05/08/2014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05/08/2014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ga-IE"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05/08/2014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05/08/2014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ga-IE"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05/08/2014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t>05/08/2014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ga-IE"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t>05/08/2014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ga-IE"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t>05/08/2014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t>05/08/2014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05/08/2014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ga-IE"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05/08/2014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ga-IE"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t>05/08/2014</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The English Revolution</a:t>
            </a:r>
            <a:endParaRPr lang="en-US" dirty="0"/>
          </a:p>
        </p:txBody>
      </p:sp>
      <p:sp>
        <p:nvSpPr>
          <p:cNvPr id="3" name="Subtitle 2"/>
          <p:cNvSpPr>
            <a:spLocks noGrp="1"/>
          </p:cNvSpPr>
          <p:nvPr>
            <p:ph type="subTitle" idx="1"/>
          </p:nvPr>
        </p:nvSpPr>
        <p:spPr/>
        <p:txBody>
          <a:bodyPr/>
          <a:lstStyle/>
          <a:p>
            <a:r>
              <a:rPr lang="en-US" dirty="0" smtClean="0"/>
              <a:t>Part 3—Harrington </a:t>
            </a:r>
            <a:r>
              <a:rPr lang="en-US" smtClean="0"/>
              <a:t>and Filmer</a:t>
            </a:r>
            <a:endParaRPr lang="en-US"/>
          </a:p>
        </p:txBody>
      </p:sp>
    </p:spTree>
    <p:extLst>
      <p:ext uri="{BB962C8B-B14F-4D97-AF65-F5344CB8AC3E}">
        <p14:creationId xmlns:p14="http://schemas.microsoft.com/office/powerpoint/2010/main" val="18633685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Filmer begins by attacking the idea that men are by nature free and equal. </a:t>
            </a:r>
            <a:endParaRPr lang="en-GB" dirty="0" smtClean="0"/>
          </a:p>
          <a:p>
            <a:r>
              <a:rPr lang="en-GB" dirty="0" smtClean="0"/>
              <a:t>It follows inexorably from the </a:t>
            </a:r>
            <a:r>
              <a:rPr lang="en-GB" dirty="0"/>
              <a:t>doctrine of the natural freedom and equality of all, </a:t>
            </a:r>
            <a:r>
              <a:rPr lang="en-GB" dirty="0" smtClean="0"/>
              <a:t>Filmer thinks, that the people have </a:t>
            </a:r>
            <a:r>
              <a:rPr lang="en-GB" dirty="0"/>
              <a:t>the right </a:t>
            </a:r>
            <a:r>
              <a:rPr lang="en-GB" dirty="0" smtClean="0"/>
              <a:t>to </a:t>
            </a:r>
            <a:r>
              <a:rPr lang="en-GB" dirty="0"/>
              <a:t>resist their </a:t>
            </a:r>
            <a:r>
              <a:rPr lang="en-GB" dirty="0" smtClean="0"/>
              <a:t>rulers. </a:t>
            </a:r>
            <a:r>
              <a:rPr lang="en-GB" dirty="0"/>
              <a:t>As might be expected, Filmer refers to the passages in </a:t>
            </a:r>
            <a:r>
              <a:rPr lang="en-GB" i="1" dirty="0"/>
              <a:t>Romans</a:t>
            </a:r>
            <a:r>
              <a:rPr lang="en-GB" dirty="0"/>
              <a:t> 13 and to 1 </a:t>
            </a:r>
            <a:r>
              <a:rPr lang="en-GB" i="1" dirty="0"/>
              <a:t>Peter</a:t>
            </a:r>
            <a:r>
              <a:rPr lang="en-GB" dirty="0"/>
              <a:t> 2 to support his </a:t>
            </a:r>
            <a:r>
              <a:rPr lang="en-GB" dirty="0" smtClean="0"/>
              <a:t>claim. </a:t>
            </a:r>
            <a:endParaRPr lang="en-US" dirty="0"/>
          </a:p>
        </p:txBody>
      </p:sp>
    </p:spTree>
    <p:extLst>
      <p:ext uri="{BB962C8B-B14F-4D97-AF65-F5344CB8AC3E}">
        <p14:creationId xmlns:p14="http://schemas.microsoft.com/office/powerpoint/2010/main" val="12971130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When it comes to the topic of consent or contract, Filmer points out that there is no record of any government ever beginning in this way (a point later made by Hume). </a:t>
            </a:r>
            <a:endParaRPr lang="en-GB" dirty="0" smtClean="0"/>
          </a:p>
          <a:p>
            <a:r>
              <a:rPr lang="en-GB" dirty="0" smtClean="0"/>
              <a:t>Furthermore</a:t>
            </a:r>
            <a:r>
              <a:rPr lang="en-GB" dirty="0"/>
              <a:t>, even if, despite the manifold practical difficulties amounting almost to an impossibility, all people were to agree at some particular moment, why should the consent of new additions not be required at another particular </a:t>
            </a:r>
            <a:r>
              <a:rPr lang="en-GB" dirty="0" smtClean="0"/>
              <a:t>time.</a:t>
            </a:r>
            <a:r>
              <a:rPr lang="en-US" dirty="0" smtClean="0"/>
              <a:t> </a:t>
            </a:r>
            <a:endParaRPr lang="en-US" dirty="0"/>
          </a:p>
        </p:txBody>
      </p:sp>
    </p:spTree>
    <p:extLst>
      <p:ext uri="{BB962C8B-B14F-4D97-AF65-F5344CB8AC3E}">
        <p14:creationId xmlns:p14="http://schemas.microsoft.com/office/powerpoint/2010/main" val="1570240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Filmer, of course, rejects the whole notion of tacit consent or consent by proxy and also the idea that the consent of one’s progenitors can bind their descendants. </a:t>
            </a:r>
            <a:endParaRPr lang="en-GB" dirty="0" smtClean="0"/>
          </a:p>
          <a:p>
            <a:r>
              <a:rPr lang="en-GB" dirty="0" smtClean="0"/>
              <a:t>‘If </a:t>
            </a:r>
            <a:r>
              <a:rPr lang="en-GB" dirty="0"/>
              <a:t>it were lawful for particular parts of the world by consent to choose their Kings, nevertheless their elections would bind none to subjection but only such as consented; for the major part never binds, but where men at first either agree to be so bound, or where a higher power so commands…’ [</a:t>
            </a:r>
            <a:r>
              <a:rPr lang="en-GB" i="1" dirty="0"/>
              <a:t>The Anarchy of a Limited or Mixed Monarchy</a:t>
            </a:r>
            <a:r>
              <a:rPr lang="en-GB" dirty="0"/>
              <a:t>, 286] </a:t>
            </a:r>
            <a:endParaRPr lang="en-GB" dirty="0" smtClean="0"/>
          </a:p>
        </p:txBody>
      </p:sp>
    </p:spTree>
    <p:extLst>
      <p:ext uri="{BB962C8B-B14F-4D97-AF65-F5344CB8AC3E}">
        <p14:creationId xmlns:p14="http://schemas.microsoft.com/office/powerpoint/2010/main" val="5596355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core of Filmer’s argument was that, if the natural freedom and equality of all were to be granted, then it would never have been possible for any government to get started or if, </a:t>
            </a:r>
            <a:r>
              <a:rPr lang="en-GB" i="1" dirty="0" err="1"/>
              <a:t>mirabile</a:t>
            </a:r>
            <a:r>
              <a:rPr lang="en-GB" i="1" dirty="0"/>
              <a:t> </a:t>
            </a:r>
            <a:r>
              <a:rPr lang="en-GB" i="1" dirty="0" err="1"/>
              <a:t>dictu</a:t>
            </a:r>
            <a:r>
              <a:rPr lang="en-GB" dirty="0"/>
              <a:t>, to be started, to be maintained. Natural freedom and equality leads straight to anarchy. </a:t>
            </a:r>
            <a:endParaRPr lang="en-US" dirty="0"/>
          </a:p>
        </p:txBody>
      </p:sp>
    </p:spTree>
    <p:extLst>
      <p:ext uri="{BB962C8B-B14F-4D97-AF65-F5344CB8AC3E}">
        <p14:creationId xmlns:p14="http://schemas.microsoft.com/office/powerpoint/2010/main" val="9377075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Summary</a:t>
            </a:r>
            <a:endParaRPr lang="en-US"/>
          </a:p>
        </p:txBody>
      </p:sp>
      <p:sp>
        <p:nvSpPr>
          <p:cNvPr id="3" name="Content Placeholder 2"/>
          <p:cNvSpPr>
            <a:spLocks noGrp="1"/>
          </p:cNvSpPr>
          <p:nvPr>
            <p:ph idx="1"/>
          </p:nvPr>
        </p:nvSpPr>
        <p:spPr/>
        <p:txBody>
          <a:bodyPr>
            <a:normAutofit fontScale="92500" lnSpcReduction="20000"/>
          </a:bodyPr>
          <a:lstStyle/>
          <a:p>
            <a:pPr lvl="0"/>
            <a:r>
              <a:rPr lang="en-GB" dirty="0"/>
              <a:t>In the seventeenth century the new technology of printing made the production and dissemination of pamphlets and controversial literature possible in people’s vernacular language. At least twenty thousand pamphlets were published in England between 1640 and 1660. </a:t>
            </a:r>
            <a:endParaRPr lang="en-US" dirty="0"/>
          </a:p>
          <a:p>
            <a:pPr lvl="0"/>
            <a:r>
              <a:rPr lang="en-GB" dirty="0"/>
              <a:t>At this time in England, religious and political difference came to a head.</a:t>
            </a:r>
            <a:endParaRPr lang="en-US" dirty="0"/>
          </a:p>
          <a:p>
            <a:pPr lvl="0"/>
            <a:r>
              <a:rPr lang="en-GB" dirty="0"/>
              <a:t>In the late 1640s, a semi-organised group emerged which were known, pejoratively, as the Levellers because of their presumed intent to flatten all social and religious hierarchies. Prominent in this group were John Lilburne, William Walwyn and Richard Overton</a:t>
            </a:r>
            <a:r>
              <a:rPr lang="en-GB" dirty="0" smtClean="0"/>
              <a:t>,</a:t>
            </a:r>
            <a:endParaRPr lang="en-US" dirty="0"/>
          </a:p>
        </p:txBody>
      </p:sp>
    </p:spTree>
    <p:extLst>
      <p:ext uri="{BB962C8B-B14F-4D97-AF65-F5344CB8AC3E}">
        <p14:creationId xmlns:p14="http://schemas.microsoft.com/office/powerpoint/2010/main" val="1509726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pPr lvl="0"/>
            <a:r>
              <a:rPr lang="en-GB" dirty="0"/>
              <a:t>More radical than the Levellers were those called the Diggers whose controversial literature appears in the main to have been written by Gerrard Winstanley. </a:t>
            </a:r>
            <a:endParaRPr lang="en-US" dirty="0"/>
          </a:p>
          <a:p>
            <a:pPr lvl="0"/>
            <a:r>
              <a:rPr lang="en-GB" dirty="0"/>
              <a:t>The Levellers objected to legally created and legally maintained monopolies: the effective monopoly of political power by the nobility and gentry, the economic monopolies enjoyed by the merchants, and the professional monopolies enjoyed by lawyers. </a:t>
            </a:r>
            <a:endParaRPr lang="en-US" dirty="0"/>
          </a:p>
          <a:p>
            <a:pPr lvl="0"/>
            <a:r>
              <a:rPr lang="en-GB" dirty="0"/>
              <a:t>The Levellers argued that our rulers, leaders, governors have rightful powers over us only to the extent that we have given it to them. Such power as they have they have only for the purpose of our benefit, acting as our agents while we remain principals, and they have it only so long as they act for our benefit</a:t>
            </a:r>
            <a:r>
              <a:rPr lang="en-GB" dirty="0" smtClean="0"/>
              <a:t>.</a:t>
            </a:r>
            <a:endParaRPr lang="en-US" dirty="0"/>
          </a:p>
        </p:txBody>
      </p:sp>
    </p:spTree>
    <p:extLst>
      <p:ext uri="{BB962C8B-B14F-4D97-AF65-F5344CB8AC3E}">
        <p14:creationId xmlns:p14="http://schemas.microsoft.com/office/powerpoint/2010/main" val="31176318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pPr lvl="0"/>
            <a:r>
              <a:rPr lang="en-GB" dirty="0"/>
              <a:t>In the Putney debates, the Leveller position was that those who are permanently to be affected by law should have a say in choosing their lawmakers; on the other hand, Ireton’s position was that those who pay the bills should have the final say over what bills are to be paid. What seems to have occurred to neither party was that the problem lies somewhat deeper that either supposes and that the whole notion of representation is suspect</a:t>
            </a:r>
            <a:endParaRPr lang="en-US" dirty="0"/>
          </a:p>
          <a:p>
            <a:pPr lvl="0"/>
            <a:r>
              <a:rPr lang="en-GB" dirty="0"/>
              <a:t>Overton’s ‘Arrow Against all Tyrants’ (1646) introduced the notion of a property in one’s self many years before Locke.</a:t>
            </a:r>
            <a:endParaRPr lang="en-US" dirty="0"/>
          </a:p>
          <a:p>
            <a:pPr lvl="0"/>
            <a:r>
              <a:rPr lang="en-GB" dirty="0"/>
              <a:t>The Levellers were concerned with political reform first and foremost and with economic reform only in a subsidiary </a:t>
            </a:r>
            <a:r>
              <a:rPr lang="en-GB" dirty="0" smtClean="0"/>
              <a:t>way</a:t>
            </a:r>
            <a:endParaRPr lang="en-US" dirty="0"/>
          </a:p>
        </p:txBody>
      </p:sp>
    </p:spTree>
    <p:extLst>
      <p:ext uri="{BB962C8B-B14F-4D97-AF65-F5344CB8AC3E}">
        <p14:creationId xmlns:p14="http://schemas.microsoft.com/office/powerpoint/2010/main" val="4704855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lvl="0"/>
            <a:r>
              <a:rPr lang="en-GB" dirty="0"/>
              <a:t>The Diggers’ programme was a re-appropriation by the poor of much of the land of England . They were concerned with political reform by economic means. Winstanley understood that ‘state power is related to the property system’ so that, in his view, political freedom cannot be had without substantial economic equality and that, in turn, requires the abolition of private property. </a:t>
            </a:r>
            <a:endParaRPr lang="en-US" dirty="0"/>
          </a:p>
          <a:p>
            <a:pPr lvl="0"/>
            <a:r>
              <a:rPr lang="en-GB" dirty="0"/>
              <a:t>Two hundred years before Marx, James Harrington saw government as being essentially determined by a society’s underlying social and economic forces.</a:t>
            </a:r>
            <a:endParaRPr lang="en-US" dirty="0"/>
          </a:p>
        </p:txBody>
      </p:sp>
    </p:spTree>
    <p:extLst>
      <p:ext uri="{BB962C8B-B14F-4D97-AF65-F5344CB8AC3E}">
        <p14:creationId xmlns:p14="http://schemas.microsoft.com/office/powerpoint/2010/main" val="16556998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lvl="0"/>
            <a:r>
              <a:rPr lang="en-GB" dirty="0"/>
              <a:t>Robert Filmer anticipated many arguments against the idea that government is based on contract. He denied that there is a record of any government ever beginning by contract or consent. He rejected the whole notion of tacit consent or consent by proxy and also the idea that the consent of one’s progenitors can bind their descendants</a:t>
            </a:r>
            <a:endParaRPr lang="en-US" dirty="0"/>
          </a:p>
          <a:p>
            <a:pPr lvl="0"/>
            <a:r>
              <a:rPr lang="en-GB" dirty="0"/>
              <a:t>The core of Filmer’s argument is that if men are naturally free and equal it would never have been possible for any government to get started or to be maintained. Natural freedom and equality leads straight to anarchy. </a:t>
            </a:r>
            <a:endParaRPr lang="en-US" dirty="0"/>
          </a:p>
          <a:p>
            <a:pPr marL="0" indent="0">
              <a:buNone/>
            </a:pPr>
            <a:endParaRPr lang="en-US"/>
          </a:p>
          <a:p>
            <a:endParaRPr lang="en-US" dirty="0"/>
          </a:p>
        </p:txBody>
      </p:sp>
    </p:spTree>
    <p:extLst>
      <p:ext uri="{BB962C8B-B14F-4D97-AF65-F5344CB8AC3E}">
        <p14:creationId xmlns:p14="http://schemas.microsoft.com/office/powerpoint/2010/main" val="29621525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smtClean="0"/>
              <a:t>James Harrington </a:t>
            </a:r>
            <a:r>
              <a:rPr lang="en-GB" dirty="0"/>
              <a:t>does not have the same name recognition as, say, Hobbes</a:t>
            </a:r>
            <a:r>
              <a:rPr lang="en-GB" dirty="0" smtClean="0"/>
              <a:t>, </a:t>
            </a:r>
            <a:r>
              <a:rPr lang="en-GB" dirty="0"/>
              <a:t>but according to Sabine, he was ‘a political philosopher of first-rate originality, not the equal of Hobbes in the bold sweep of his reasoning but much his superior in the grasp of political realities.’ [Sabine, 497] </a:t>
            </a:r>
            <a:endParaRPr lang="en-US" dirty="0"/>
          </a:p>
        </p:txBody>
      </p:sp>
    </p:spTree>
    <p:extLst>
      <p:ext uri="{BB962C8B-B14F-4D97-AF65-F5344CB8AC3E}">
        <p14:creationId xmlns:p14="http://schemas.microsoft.com/office/powerpoint/2010/main" val="9963417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Harrington’s </a:t>
            </a:r>
            <a:r>
              <a:rPr lang="en-GB" dirty="0" smtClean="0"/>
              <a:t>contributed </a:t>
            </a:r>
            <a:r>
              <a:rPr lang="en-GB" dirty="0"/>
              <a:t>two enduring ideas to the republican debate. </a:t>
            </a:r>
            <a:endParaRPr lang="en-GB" dirty="0" smtClean="0"/>
          </a:p>
          <a:p>
            <a:r>
              <a:rPr lang="en-GB" dirty="0" smtClean="0"/>
              <a:t>The </a:t>
            </a:r>
            <a:r>
              <a:rPr lang="en-GB" dirty="0"/>
              <a:t>first was that the structure of a government was ineluctably determined </a:t>
            </a:r>
            <a:r>
              <a:rPr lang="en-GB" dirty="0" smtClean="0"/>
              <a:t>by </a:t>
            </a:r>
            <a:r>
              <a:rPr lang="en-GB" dirty="0"/>
              <a:t>whom and by how many the material resources in a given state were controlled. </a:t>
            </a:r>
            <a:endParaRPr lang="en-GB" dirty="0" smtClean="0"/>
          </a:p>
          <a:p>
            <a:r>
              <a:rPr lang="en-GB" dirty="0" smtClean="0"/>
              <a:t>The </a:t>
            </a:r>
            <a:r>
              <a:rPr lang="en-GB" dirty="0"/>
              <a:t>second idea was that a lasting solution to England’s political problems has to be located in a government of laws rather than a government of men. </a:t>
            </a:r>
            <a:endParaRPr lang="en-US" dirty="0"/>
          </a:p>
        </p:txBody>
      </p:sp>
    </p:spTree>
    <p:extLst>
      <p:ext uri="{BB962C8B-B14F-4D97-AF65-F5344CB8AC3E}">
        <p14:creationId xmlns:p14="http://schemas.microsoft.com/office/powerpoint/2010/main" val="20508432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The key to understanding Harrington’s thought is to grasp that he saw government as being essentially determined by a society’s underlying social and economic forces. </a:t>
            </a:r>
            <a:endParaRPr lang="en-GB" dirty="0" smtClean="0"/>
          </a:p>
          <a:p>
            <a:r>
              <a:rPr lang="en-GB" dirty="0" smtClean="0"/>
              <a:t>Some </a:t>
            </a:r>
            <a:r>
              <a:rPr lang="en-GB" dirty="0"/>
              <a:t>inkling of this is present in the thought of the Levellers and especially in the thought of Gerrard </a:t>
            </a:r>
            <a:r>
              <a:rPr lang="en-GB" dirty="0" smtClean="0"/>
              <a:t>Winstanley.</a:t>
            </a:r>
          </a:p>
          <a:p>
            <a:r>
              <a:rPr lang="en-GB" dirty="0" smtClean="0"/>
              <a:t>Harrington</a:t>
            </a:r>
            <a:r>
              <a:rPr lang="en-GB" dirty="0"/>
              <a:t>, however, is the first to make this thesis explicit, a good two hundred years before Karl Marx. </a:t>
            </a:r>
            <a:endParaRPr lang="en-US" dirty="0"/>
          </a:p>
        </p:txBody>
      </p:sp>
    </p:spTree>
    <p:extLst>
      <p:ext uri="{BB962C8B-B14F-4D97-AF65-F5344CB8AC3E}">
        <p14:creationId xmlns:p14="http://schemas.microsoft.com/office/powerpoint/2010/main" val="25133251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dirty="0"/>
              <a:t>Harrington agreed with Hobbes that there can be no power without the sword but he adds to this the obvious but often ignored fact that swords must be paid for. </a:t>
            </a:r>
            <a:endParaRPr lang="en-GB" dirty="0" smtClean="0"/>
          </a:p>
          <a:p>
            <a:r>
              <a:rPr lang="en-GB" dirty="0" smtClean="0"/>
              <a:t>As </a:t>
            </a:r>
            <a:r>
              <a:rPr lang="en-GB" dirty="0"/>
              <a:t>Hobbes said of the law that ‘without this sword it is but paper, so he might have thought of this sword that without an hand it is but cold iron. The hand which is either an army in the field, or ready for the field upon occasion. But an army is a beast that hath a great belly and must be fed; wherefore this will come unto what pastures you have, and what pastures you have will come unto the balance of the property, without which the public sword is but a name or a mere spitfrog.’ [Harrington 1992, 13]</a:t>
            </a:r>
            <a:endParaRPr lang="en-US" dirty="0"/>
          </a:p>
          <a:p>
            <a:endParaRPr lang="en-US" dirty="0"/>
          </a:p>
        </p:txBody>
      </p:sp>
    </p:spTree>
    <p:extLst>
      <p:ext uri="{BB962C8B-B14F-4D97-AF65-F5344CB8AC3E}">
        <p14:creationId xmlns:p14="http://schemas.microsoft.com/office/powerpoint/2010/main" val="7384575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If a commonwealth was to be established and preserved, then, it was essential to prevent the accumulation of large estates and equally essential to bring about the division of such large estates as already existed. </a:t>
            </a:r>
            <a:endParaRPr lang="en-GB" dirty="0" smtClean="0"/>
          </a:p>
          <a:p>
            <a:r>
              <a:rPr lang="en-GB" dirty="0" smtClean="0"/>
              <a:t>The minimum number of estates necessary for a stable commonwealth Harrington took to be around 5,000. </a:t>
            </a:r>
            <a:endParaRPr lang="en-US" dirty="0"/>
          </a:p>
        </p:txBody>
      </p:sp>
    </p:spTree>
    <p:extLst>
      <p:ext uri="{BB962C8B-B14F-4D97-AF65-F5344CB8AC3E}">
        <p14:creationId xmlns:p14="http://schemas.microsoft.com/office/powerpoint/2010/main" val="24124405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smtClean="0"/>
              <a:t>Harrington’s concrete proposals included:</a:t>
            </a:r>
          </a:p>
          <a:p>
            <a:r>
              <a:rPr lang="en-GB" dirty="0" smtClean="0"/>
              <a:t>rotation </a:t>
            </a:r>
            <a:r>
              <a:rPr lang="en-GB" dirty="0"/>
              <a:t>in office, election by ballot, a written constitution, religious freedom and a separation of powers. </a:t>
            </a:r>
            <a:endParaRPr lang="en-GB" dirty="0" smtClean="0"/>
          </a:p>
          <a:p>
            <a:r>
              <a:rPr lang="en-GB" dirty="0" smtClean="0"/>
              <a:t>On </a:t>
            </a:r>
            <a:r>
              <a:rPr lang="en-GB" dirty="0"/>
              <a:t>the point at issue between the Levellers and Ireton, Harrington came down on Ireton’s side (and also, ironically, Winstanley’s), believing it not to be possible to separate political rights from the rights of property.</a:t>
            </a:r>
            <a:endParaRPr lang="en-US" dirty="0"/>
          </a:p>
          <a:p>
            <a:endParaRPr lang="en-US" dirty="0"/>
          </a:p>
        </p:txBody>
      </p:sp>
    </p:spTree>
    <p:extLst>
      <p:ext uri="{BB962C8B-B14F-4D97-AF65-F5344CB8AC3E}">
        <p14:creationId xmlns:p14="http://schemas.microsoft.com/office/powerpoint/2010/main" val="13426846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smtClean="0"/>
              <a:t>Sir </a:t>
            </a:r>
            <a:r>
              <a:rPr lang="en-GB" dirty="0"/>
              <a:t>Robert Filmer </a:t>
            </a:r>
            <a:r>
              <a:rPr lang="en-GB" dirty="0" smtClean="0"/>
              <a:t>is today </a:t>
            </a:r>
            <a:r>
              <a:rPr lang="en-GB" dirty="0"/>
              <a:t>known to students of political philosophy </a:t>
            </a:r>
            <a:r>
              <a:rPr lang="en-GB" dirty="0" smtClean="0"/>
              <a:t>today as the target of John </a:t>
            </a:r>
            <a:r>
              <a:rPr lang="en-GB" dirty="0"/>
              <a:t>Locke’s </a:t>
            </a:r>
            <a:r>
              <a:rPr lang="en-GB" i="1" dirty="0"/>
              <a:t>First Treatise of Government</a:t>
            </a:r>
            <a:r>
              <a:rPr lang="en-GB" dirty="0"/>
              <a:t>. </a:t>
            </a:r>
            <a:endParaRPr lang="en-GB" dirty="0" smtClean="0"/>
          </a:p>
          <a:p>
            <a:r>
              <a:rPr lang="en-GB" dirty="0" smtClean="0"/>
              <a:t>The </a:t>
            </a:r>
            <a:r>
              <a:rPr lang="en-GB" dirty="0"/>
              <a:t>common estimation of Filmer is that that he was something of a village idiot, putting forward a completely untenable theory of political obligation that Locke was able to dispatch with consummate ease. </a:t>
            </a:r>
            <a:endParaRPr lang="en-US" dirty="0"/>
          </a:p>
        </p:txBody>
      </p:sp>
    </p:spTree>
    <p:extLst>
      <p:ext uri="{BB962C8B-B14F-4D97-AF65-F5344CB8AC3E}">
        <p14:creationId xmlns:p14="http://schemas.microsoft.com/office/powerpoint/2010/main" val="2077083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There are a number of problems with this estimate. </a:t>
            </a:r>
            <a:endParaRPr lang="en-GB" dirty="0" smtClean="0"/>
          </a:p>
          <a:p>
            <a:r>
              <a:rPr lang="en-GB" dirty="0" smtClean="0"/>
              <a:t>First</a:t>
            </a:r>
            <a:r>
              <a:rPr lang="en-GB" dirty="0"/>
              <a:t>, if Filmer’s views were so self-evidently idiotic, one can only wonder why Locke (and others) devoted so much time and attention to combating them. </a:t>
            </a:r>
            <a:endParaRPr lang="en-GB" dirty="0" smtClean="0"/>
          </a:p>
          <a:p>
            <a:r>
              <a:rPr lang="en-GB" dirty="0" smtClean="0"/>
              <a:t>Second</a:t>
            </a:r>
            <a:r>
              <a:rPr lang="en-GB" dirty="0"/>
              <a:t>, on closer analysis, when one takes a look at what Filmer actually wrote, there are elements of his account that his critics appear not to have met, in particular his arguments against the notion of contract as the foundation of political obligation. </a:t>
            </a:r>
            <a:endParaRPr lang="en-US" dirty="0"/>
          </a:p>
          <a:p>
            <a:endParaRPr lang="en-US" dirty="0"/>
          </a:p>
        </p:txBody>
      </p:sp>
    </p:spTree>
    <p:extLst>
      <p:ext uri="{BB962C8B-B14F-4D97-AF65-F5344CB8AC3E}">
        <p14:creationId xmlns:p14="http://schemas.microsoft.com/office/powerpoint/2010/main" val="251062067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15</TotalTime>
  <Words>1473</Words>
  <Application>Microsoft Macintosh PowerPoint</Application>
  <PresentationFormat>On-screen Show (4:3)</PresentationFormat>
  <Paragraphs>42</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Breeze</vt:lpstr>
      <vt:lpstr>The English Revolution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Summary</vt:lpstr>
      <vt:lpstr>PowerPoint Presentation</vt:lpstr>
      <vt:lpstr>PowerPoint Presentation</vt:lpstr>
      <vt:lpstr>PowerPoint Presentation</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English Revolution</dc:title>
  <dc:creator>Gerard Casey</dc:creator>
  <cp:lastModifiedBy>Gerard Casey</cp:lastModifiedBy>
  <cp:revision>10</cp:revision>
  <dcterms:created xsi:type="dcterms:W3CDTF">2014-08-05T09:42:16Z</dcterms:created>
  <dcterms:modified xsi:type="dcterms:W3CDTF">2014-08-05T15:41:50Z</dcterms:modified>
</cp:coreProperties>
</file>