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66" r:id="rId3"/>
    <p:sldId id="257" r:id="rId4"/>
    <p:sldId id="258" r:id="rId5"/>
    <p:sldId id="259" r:id="rId6"/>
    <p:sldId id="260" r:id="rId7"/>
    <p:sldId id="261" r:id="rId8"/>
    <p:sldId id="262" r:id="rId9"/>
    <p:sldId id="263" r:id="rId10"/>
    <p:sldId id="264" r:id="rId11"/>
    <p:sldId id="265"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1" d="100"/>
          <a:sy n="91" d="100"/>
        </p:scale>
        <p:origin x="-112" y="-6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892906-C514-7E47-8C69-98ADF55B6CD1}" type="datetimeFigureOut">
              <a:rPr lang="en-US" smtClean="0"/>
              <a:t>12/08/2014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6FE765-46BD-2342-9B73-8EDF6AC3FDAB}" type="slidenum">
              <a:rPr lang="en-US" smtClean="0"/>
              <a:t>‹#›</a:t>
            </a:fld>
            <a:endParaRPr lang="en-US"/>
          </a:p>
        </p:txBody>
      </p:sp>
    </p:spTree>
    <p:extLst>
      <p:ext uri="{BB962C8B-B14F-4D97-AF65-F5344CB8AC3E}">
        <p14:creationId xmlns:p14="http://schemas.microsoft.com/office/powerpoint/2010/main" val="142049386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6FE765-46BD-2342-9B73-8EDF6AC3FDAB}" type="slidenum">
              <a:rPr lang="en-US" smtClean="0"/>
              <a:t>1</a:t>
            </a:fld>
            <a:endParaRPr lang="en-US"/>
          </a:p>
        </p:txBody>
      </p:sp>
    </p:spTree>
    <p:extLst>
      <p:ext uri="{BB962C8B-B14F-4D97-AF65-F5344CB8AC3E}">
        <p14:creationId xmlns:p14="http://schemas.microsoft.com/office/powerpoint/2010/main" val="25760983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6FE765-46BD-2342-9B73-8EDF6AC3FDAB}" type="slidenum">
              <a:rPr lang="en-US" smtClean="0"/>
              <a:t>11</a:t>
            </a:fld>
            <a:endParaRPr lang="en-US"/>
          </a:p>
        </p:txBody>
      </p:sp>
    </p:spTree>
    <p:extLst>
      <p:ext uri="{BB962C8B-B14F-4D97-AF65-F5344CB8AC3E}">
        <p14:creationId xmlns:p14="http://schemas.microsoft.com/office/powerpoint/2010/main" val="2732918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6FE765-46BD-2342-9B73-8EDF6AC3FDAB}" type="slidenum">
              <a:rPr lang="en-US" smtClean="0"/>
              <a:t>2</a:t>
            </a:fld>
            <a:endParaRPr lang="en-US"/>
          </a:p>
        </p:txBody>
      </p:sp>
    </p:spTree>
    <p:extLst>
      <p:ext uri="{BB962C8B-B14F-4D97-AF65-F5344CB8AC3E}">
        <p14:creationId xmlns:p14="http://schemas.microsoft.com/office/powerpoint/2010/main" val="39025963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6FE765-46BD-2342-9B73-8EDF6AC3FDAB}" type="slidenum">
              <a:rPr lang="en-US" smtClean="0"/>
              <a:t>3</a:t>
            </a:fld>
            <a:endParaRPr lang="en-US"/>
          </a:p>
        </p:txBody>
      </p:sp>
    </p:spTree>
    <p:extLst>
      <p:ext uri="{BB962C8B-B14F-4D97-AF65-F5344CB8AC3E}">
        <p14:creationId xmlns:p14="http://schemas.microsoft.com/office/powerpoint/2010/main" val="2833809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6FE765-46BD-2342-9B73-8EDF6AC3FDAB}" type="slidenum">
              <a:rPr lang="en-US" smtClean="0"/>
              <a:t>4</a:t>
            </a:fld>
            <a:endParaRPr lang="en-US"/>
          </a:p>
        </p:txBody>
      </p:sp>
    </p:spTree>
    <p:extLst>
      <p:ext uri="{BB962C8B-B14F-4D97-AF65-F5344CB8AC3E}">
        <p14:creationId xmlns:p14="http://schemas.microsoft.com/office/powerpoint/2010/main" val="26448106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6FE765-46BD-2342-9B73-8EDF6AC3FDAB}" type="slidenum">
              <a:rPr lang="en-US" smtClean="0"/>
              <a:t>5</a:t>
            </a:fld>
            <a:endParaRPr lang="en-US"/>
          </a:p>
        </p:txBody>
      </p:sp>
    </p:spTree>
    <p:extLst>
      <p:ext uri="{BB962C8B-B14F-4D97-AF65-F5344CB8AC3E}">
        <p14:creationId xmlns:p14="http://schemas.microsoft.com/office/powerpoint/2010/main" val="30190516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6FE765-46BD-2342-9B73-8EDF6AC3FDAB}" type="slidenum">
              <a:rPr lang="en-US" smtClean="0"/>
              <a:t>6</a:t>
            </a:fld>
            <a:endParaRPr lang="en-US"/>
          </a:p>
        </p:txBody>
      </p:sp>
    </p:spTree>
    <p:extLst>
      <p:ext uri="{BB962C8B-B14F-4D97-AF65-F5344CB8AC3E}">
        <p14:creationId xmlns:p14="http://schemas.microsoft.com/office/powerpoint/2010/main" val="33249441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6FE765-46BD-2342-9B73-8EDF6AC3FDAB}" type="slidenum">
              <a:rPr lang="en-US" smtClean="0"/>
              <a:t>7</a:t>
            </a:fld>
            <a:endParaRPr lang="en-US"/>
          </a:p>
        </p:txBody>
      </p:sp>
    </p:spTree>
    <p:extLst>
      <p:ext uri="{BB962C8B-B14F-4D97-AF65-F5344CB8AC3E}">
        <p14:creationId xmlns:p14="http://schemas.microsoft.com/office/powerpoint/2010/main" val="38633970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6FE765-46BD-2342-9B73-8EDF6AC3FDAB}" type="slidenum">
              <a:rPr lang="en-US" smtClean="0"/>
              <a:t>8</a:t>
            </a:fld>
            <a:endParaRPr lang="en-US"/>
          </a:p>
        </p:txBody>
      </p:sp>
    </p:spTree>
    <p:extLst>
      <p:ext uri="{BB962C8B-B14F-4D97-AF65-F5344CB8AC3E}">
        <p14:creationId xmlns:p14="http://schemas.microsoft.com/office/powerpoint/2010/main" val="6123566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6FE765-46BD-2342-9B73-8EDF6AC3FDAB}" type="slidenum">
              <a:rPr lang="en-US" smtClean="0"/>
              <a:t>9</a:t>
            </a:fld>
            <a:endParaRPr lang="en-US"/>
          </a:p>
        </p:txBody>
      </p:sp>
    </p:spTree>
    <p:extLst>
      <p:ext uri="{BB962C8B-B14F-4D97-AF65-F5344CB8AC3E}">
        <p14:creationId xmlns:p14="http://schemas.microsoft.com/office/powerpoint/2010/main" val="37680624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12/08/2014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12/08/2014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12/08/2014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12/08/2014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12/08/2014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12/08/2014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12/08/2014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Back to the Future—Karl Marx</a:t>
            </a:r>
            <a:endParaRPr lang="en-US" dirty="0"/>
          </a:p>
        </p:txBody>
      </p:sp>
      <p:sp>
        <p:nvSpPr>
          <p:cNvPr id="3" name="Subtitle 2"/>
          <p:cNvSpPr>
            <a:spLocks noGrp="1"/>
          </p:cNvSpPr>
          <p:nvPr>
            <p:ph type="subTitle" idx="1"/>
          </p:nvPr>
        </p:nvSpPr>
        <p:spPr/>
        <p:txBody>
          <a:bodyPr/>
          <a:lstStyle/>
          <a:p>
            <a:r>
              <a:rPr lang="en-US" dirty="0" smtClean="0"/>
              <a:t>Part 1—Introduction </a:t>
            </a:r>
            <a:endParaRPr lang="en-US" dirty="0"/>
          </a:p>
        </p:txBody>
      </p:sp>
    </p:spTree>
    <p:extLst>
      <p:ext uri="{BB962C8B-B14F-4D97-AF65-F5344CB8AC3E}">
        <p14:creationId xmlns:p14="http://schemas.microsoft.com/office/powerpoint/2010/main" val="322074674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In the end, so the story goes, the state stepped in to clean up the social mess created by greedy and unscrupulous capitalists. That’s the usual story, the story we all know. </a:t>
            </a:r>
            <a:endParaRPr lang="en-US" dirty="0" smtClean="0"/>
          </a:p>
          <a:p>
            <a:r>
              <a:rPr lang="en-US" dirty="0" smtClean="0"/>
              <a:t>Except</a:t>
            </a:r>
            <a:r>
              <a:rPr lang="en-US" dirty="0"/>
              <a:t>, of course, that we don’t all know it and we don’t all know it is because it is not true.</a:t>
            </a:r>
          </a:p>
        </p:txBody>
      </p:sp>
    </p:spTree>
    <p:extLst>
      <p:ext uri="{BB962C8B-B14F-4D97-AF65-F5344CB8AC3E}">
        <p14:creationId xmlns:p14="http://schemas.microsoft.com/office/powerpoint/2010/main" val="137610123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What is often not realized is how much the lot of the really poor was </a:t>
            </a:r>
            <a:r>
              <a:rPr lang="en-US" i="1" dirty="0"/>
              <a:t>improved</a:t>
            </a:r>
            <a:r>
              <a:rPr lang="en-US" dirty="0"/>
              <a:t>, not worsened, by the industrial revolution. People didn’t leave idyllic conditions in the country voluntarily to subject themselves to appalling conditions in the city. They made that change because they believed, correctly, that they were bettering themselves. </a:t>
            </a:r>
            <a:endParaRPr lang="en-US" dirty="0" smtClean="0"/>
          </a:p>
          <a:p>
            <a:r>
              <a:rPr lang="en-US" dirty="0" smtClean="0"/>
              <a:t>Life </a:t>
            </a:r>
            <a:r>
              <a:rPr lang="en-US" dirty="0"/>
              <a:t>in the industrial cities may have been bad, </a:t>
            </a:r>
            <a:r>
              <a:rPr lang="en-US"/>
              <a:t>by </a:t>
            </a:r>
            <a:r>
              <a:rPr lang="en-US" smtClean="0"/>
              <a:t>our </a:t>
            </a:r>
            <a:r>
              <a:rPr lang="en-US" dirty="0"/>
              <a:t>standards, but it was judged by those who moved there to be a lot better than life in the country.</a:t>
            </a:r>
            <a:r>
              <a:rPr lang="en-IE" dirty="0"/>
              <a:t> </a:t>
            </a:r>
            <a:endParaRPr lang="en-US" dirty="0"/>
          </a:p>
        </p:txBody>
      </p:sp>
    </p:spTree>
    <p:extLst>
      <p:ext uri="{BB962C8B-B14F-4D97-AF65-F5344CB8AC3E}">
        <p14:creationId xmlns:p14="http://schemas.microsoft.com/office/powerpoint/2010/main" val="425607360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smtClean="0"/>
              <a:t>Throughout </a:t>
            </a:r>
            <a:r>
              <a:rPr lang="en-US" dirty="0"/>
              <a:t>history, people have taken care of themselves and their dependents and their communities. Often ignored in accounts of the social situation during the time of the industrial revolution and its aftermath, is the existence and proliferation of mutual aid societies. These societies were not charities, but voluntary organisations financially sustained by contributions from their members and controlled as mutual societies by those same members, and they provided unemployment assistance, made provision for health care expenses, disability, old-age payments and even insurance for funerals. </a:t>
            </a:r>
          </a:p>
        </p:txBody>
      </p:sp>
    </p:spTree>
    <p:extLst>
      <p:ext uri="{BB962C8B-B14F-4D97-AF65-F5344CB8AC3E}">
        <p14:creationId xmlns:p14="http://schemas.microsoft.com/office/powerpoint/2010/main" val="80550807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smtClean="0"/>
              <a:t>In 1842 he had </a:t>
            </a:r>
            <a:r>
              <a:rPr lang="en-GB" dirty="0"/>
              <a:t>a fateful first meeting with Friedrich Engels, the man who would be his close associate and fellow-worker for the rest of his life. </a:t>
            </a:r>
            <a:endParaRPr lang="en-GB" dirty="0" smtClean="0"/>
          </a:p>
          <a:p>
            <a:r>
              <a:rPr lang="en-GB" dirty="0" smtClean="0"/>
              <a:t>Much </a:t>
            </a:r>
            <a:r>
              <a:rPr lang="en-GB" dirty="0"/>
              <a:t>debate had taken place as to the respective contributions of Marx and Engels to their collaborative work; some are anxious to take Engels out of the picture except as a kind of super-amanuensis; other see him as playing a significantly greater role in the partnership: ‘The Marx-Engels canon is thus framed and permeated by Engel’s contribution.’ [Bowle, 307] </a:t>
            </a:r>
            <a:endParaRPr lang="en-US" dirty="0"/>
          </a:p>
        </p:txBody>
      </p:sp>
    </p:spTree>
    <p:extLst>
      <p:ext uri="{BB962C8B-B14F-4D97-AF65-F5344CB8AC3E}">
        <p14:creationId xmlns:p14="http://schemas.microsoft.com/office/powerpoint/2010/main" val="283918983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Despite that fact that his own background was Jewish, there are typical nineteenth  century anti-semitic elements in Marx’s thought At times he expresses himself in ways which, even allowing for the endemic and casual anti-semitism of the age, is still shocking. </a:t>
            </a:r>
            <a:endParaRPr lang="en-US" dirty="0" smtClean="0"/>
          </a:p>
          <a:p>
            <a:r>
              <a:rPr lang="en-US" dirty="0" smtClean="0"/>
              <a:t>He </a:t>
            </a:r>
            <a:r>
              <a:rPr lang="en-US" dirty="0"/>
              <a:t>was particularly critical of what he saw as the Jewish concern with huckstering and money-making, a criticism that it might not be too far-fetched to see as not unconnected with his own need to rely on moneylenders resulting from his own fiscal incompetence. </a:t>
            </a:r>
          </a:p>
        </p:txBody>
      </p:sp>
    </p:spTree>
    <p:extLst>
      <p:ext uri="{BB962C8B-B14F-4D97-AF65-F5344CB8AC3E}">
        <p14:creationId xmlns:p14="http://schemas.microsoft.com/office/powerpoint/2010/main" val="308885377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If Marx loved workers, it was workers in the round and at a distance—individual workers earned nothing but his scorn, especially when they had the temerity to question his theorising. </a:t>
            </a:r>
            <a:endParaRPr lang="en-US" dirty="0" smtClean="0"/>
          </a:p>
          <a:p>
            <a:r>
              <a:rPr lang="en-US" dirty="0" smtClean="0"/>
              <a:t>Proudhon</a:t>
            </a:r>
            <a:r>
              <a:rPr lang="en-US" dirty="0"/>
              <a:t>, as a mere compositor, was the target of a vitriolic attack but the man who was the object of Marx’s most extraordinary vilification was Ferdinand Lasalle. </a:t>
            </a:r>
          </a:p>
        </p:txBody>
      </p:sp>
    </p:spTree>
    <p:extLst>
      <p:ext uri="{BB962C8B-B14F-4D97-AF65-F5344CB8AC3E}">
        <p14:creationId xmlns:p14="http://schemas.microsoft.com/office/powerpoint/2010/main" val="144471402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What Marx really was, however, was a latter-day prophet fueled by a passionate concern for those whom he took to be the downtrodden of this earth, a prophet who looked forward to a secularized eschatological fulfillment in which all would be well and all would be well and all manner of things would be well. </a:t>
            </a:r>
          </a:p>
        </p:txBody>
      </p:sp>
    </p:spTree>
    <p:extLst>
      <p:ext uri="{BB962C8B-B14F-4D97-AF65-F5344CB8AC3E}">
        <p14:creationId xmlns:p14="http://schemas.microsoft.com/office/powerpoint/2010/main" val="188839741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The motive force of Marx’s writing was a deep revulsion at certain aspects of modern life. His passion didn’t arise from any concern with abstract economics but from a visceral rejection of the exploitation he believed to be the inevitable accompaniment to </a:t>
            </a:r>
            <a:r>
              <a:rPr lang="en-US" dirty="0" smtClean="0"/>
              <a:t>capitalism.</a:t>
            </a:r>
          </a:p>
          <a:p>
            <a:r>
              <a:rPr lang="en-US" dirty="0" smtClean="0"/>
              <a:t>His </a:t>
            </a:r>
            <a:r>
              <a:rPr lang="en-US" dirty="0"/>
              <a:t>study of economics was meant to explain this exploitation theoretically and practically to undermine it. </a:t>
            </a:r>
            <a:r>
              <a:rPr lang="en-GB" dirty="0"/>
              <a:t>It is vitally important to understand that Marx’s objection to capitalism was </a:t>
            </a:r>
            <a:r>
              <a:rPr lang="en-GB" i="1" dirty="0"/>
              <a:t>not</a:t>
            </a:r>
            <a:r>
              <a:rPr lang="en-GB" dirty="0"/>
              <a:t> that it didn’t work; on the contrary, it worked all too well! </a:t>
            </a:r>
            <a:endParaRPr lang="en-US" dirty="0"/>
          </a:p>
        </p:txBody>
      </p:sp>
    </p:spTree>
    <p:extLst>
      <p:ext uri="{BB962C8B-B14F-4D97-AF65-F5344CB8AC3E}">
        <p14:creationId xmlns:p14="http://schemas.microsoft.com/office/powerpoint/2010/main" val="123568292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a:t>Whatever the literary merits or demerits of Marx’s work, there can be no doubt as to its theoretical shortcomings. </a:t>
            </a:r>
            <a:endParaRPr lang="en-US" dirty="0" smtClean="0"/>
          </a:p>
          <a:p>
            <a:r>
              <a:rPr lang="en-US" dirty="0" smtClean="0"/>
              <a:t>In </a:t>
            </a:r>
            <a:r>
              <a:rPr lang="en-US" dirty="0"/>
              <a:t>the section of </a:t>
            </a:r>
            <a:r>
              <a:rPr lang="en-US" i="1" dirty="0"/>
              <a:t>Capital</a:t>
            </a:r>
            <a:r>
              <a:rPr lang="en-US" dirty="0"/>
              <a:t> entitled ‘Historical Tendency of Capitalist Accumulation’ [</a:t>
            </a:r>
            <a:r>
              <a:rPr lang="en-US" i="1" dirty="0"/>
              <a:t>Capital</a:t>
            </a:r>
            <a:r>
              <a:rPr lang="en-US" dirty="0"/>
              <a:t>, chapter 32, 927-930] Marx prophesies an ever-decreasing number of capitalists (‘One capitalist always strikes down many others…constant decrease in the number of capitalist magnates’ [</a:t>
            </a:r>
            <a:r>
              <a:rPr lang="en-US" i="1" dirty="0"/>
              <a:t>Capital</a:t>
            </a:r>
            <a:r>
              <a:rPr lang="en-US" dirty="0"/>
              <a:t>, 929])</a:t>
            </a:r>
            <a:r>
              <a:rPr lang="en-US" dirty="0" smtClean="0"/>
              <a:t>,</a:t>
            </a:r>
          </a:p>
          <a:p>
            <a:r>
              <a:rPr lang="en-US" dirty="0"/>
              <a:t>A</a:t>
            </a:r>
            <a:r>
              <a:rPr lang="en-US" dirty="0" smtClean="0"/>
              <a:t>n </a:t>
            </a:r>
            <a:r>
              <a:rPr lang="en-US" dirty="0"/>
              <a:t>ever-increasing level of poverty, oppression, degeneration and exploitation on the part of the proletariat (‘the mass of misery, oppression, slavery, degradation and exploitation grows’), </a:t>
            </a:r>
            <a:endParaRPr lang="en-US" dirty="0" smtClean="0"/>
          </a:p>
          <a:p>
            <a:r>
              <a:rPr lang="en-US" dirty="0" smtClean="0"/>
              <a:t>An </a:t>
            </a:r>
            <a:r>
              <a:rPr lang="en-US" dirty="0"/>
              <a:t>ever-rising level of anger in the proletariat as the result of their poverty and oppression (’there also grows the revolt of the working class, a class…united and organized by the very mechanism of the capitalist process of production’</a:t>
            </a:r>
            <a:r>
              <a:rPr lang="en-US" dirty="0" smtClean="0"/>
              <a:t>)</a:t>
            </a:r>
            <a:endParaRPr lang="en-US" dirty="0"/>
          </a:p>
        </p:txBody>
      </p:sp>
    </p:spTree>
    <p:extLst>
      <p:ext uri="{BB962C8B-B14F-4D97-AF65-F5344CB8AC3E}">
        <p14:creationId xmlns:p14="http://schemas.microsoft.com/office/powerpoint/2010/main" val="247169788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 </a:t>
            </a:r>
            <a:r>
              <a:rPr lang="en-US" dirty="0"/>
              <a:t>am not alone in pointing out the spectacular failure of this particular prophecy—the number of capitalists hasn’t decreased, workers have not become poorer, more oppressed, degraded and exploited, and we still await the running of blood in the gutters with ever decreasing trepidation.</a:t>
            </a:r>
            <a:r>
              <a:rPr lang="en-IE" dirty="0"/>
              <a:t> </a:t>
            </a:r>
            <a:endParaRPr lang="en-US" dirty="0"/>
          </a:p>
        </p:txBody>
      </p:sp>
    </p:spTree>
    <p:extLst>
      <p:ext uri="{BB962C8B-B14F-4D97-AF65-F5344CB8AC3E}">
        <p14:creationId xmlns:p14="http://schemas.microsoft.com/office/powerpoint/2010/main" val="324194157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The moral force of all forms of socialism is derived from indignation at the perceived plight of the poor and needy and their apparent neglect by the impersonal and harsh forces of capitalism. </a:t>
            </a:r>
            <a:endParaRPr lang="en-US" dirty="0" smtClean="0"/>
          </a:p>
          <a:p>
            <a:r>
              <a:rPr lang="en-US" dirty="0" smtClean="0"/>
              <a:t>We </a:t>
            </a:r>
            <a:r>
              <a:rPr lang="en-US" dirty="0"/>
              <a:t>all know, so we think, just how awful things were for the teeming masses of people in the late eighteenth, nineteenth, and early twentieth centuries. </a:t>
            </a:r>
            <a:endParaRPr lang="en-IE" dirty="0"/>
          </a:p>
        </p:txBody>
      </p:sp>
    </p:spTree>
    <p:extLst>
      <p:ext uri="{BB962C8B-B14F-4D97-AF65-F5344CB8AC3E}">
        <p14:creationId xmlns:p14="http://schemas.microsoft.com/office/powerpoint/2010/main" val="940533949"/>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35</TotalTime>
  <Words>970</Words>
  <Application>Microsoft Macintosh PowerPoint</Application>
  <PresentationFormat>On-screen Show (4:3)</PresentationFormat>
  <Paragraphs>33</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Breeze</vt:lpstr>
      <vt:lpstr>Back to the Future—Karl Marx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Back to the Future—Karl Marx</dc:title>
  <dc:creator>Gerard Casey</dc:creator>
  <cp:lastModifiedBy>Gerard Casey</cp:lastModifiedBy>
  <cp:revision>5</cp:revision>
  <dcterms:created xsi:type="dcterms:W3CDTF">2014-08-12T14:40:18Z</dcterms:created>
  <dcterms:modified xsi:type="dcterms:W3CDTF">2014-08-12T16:45:06Z</dcterms:modified>
</cp:coreProperties>
</file>