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7" d="100"/>
          <a:sy n="77" d="100"/>
        </p:scale>
        <p:origin x="-664"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A75B75-93E5-7448-A5D5-4DB8B28F92AF}" type="datetimeFigureOut">
              <a:rPr lang="en-US" smtClean="0"/>
              <a:t>07/10/2014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6CDB90-ACE7-7D4B-A5C1-824FB743D65D}" type="slidenum">
              <a:rPr lang="en-US" smtClean="0"/>
              <a:t>‹#›</a:t>
            </a:fld>
            <a:endParaRPr lang="en-US"/>
          </a:p>
        </p:txBody>
      </p:sp>
    </p:spTree>
    <p:extLst>
      <p:ext uri="{BB962C8B-B14F-4D97-AF65-F5344CB8AC3E}">
        <p14:creationId xmlns:p14="http://schemas.microsoft.com/office/powerpoint/2010/main" val="191228720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a:t>
            </a:fld>
            <a:endParaRPr lang="en-US"/>
          </a:p>
        </p:txBody>
      </p:sp>
    </p:spTree>
    <p:extLst>
      <p:ext uri="{BB962C8B-B14F-4D97-AF65-F5344CB8AC3E}">
        <p14:creationId xmlns:p14="http://schemas.microsoft.com/office/powerpoint/2010/main" val="4637921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10</a:t>
            </a:fld>
            <a:endParaRPr lang="en-US"/>
          </a:p>
        </p:txBody>
      </p:sp>
    </p:spTree>
    <p:extLst>
      <p:ext uri="{BB962C8B-B14F-4D97-AF65-F5344CB8AC3E}">
        <p14:creationId xmlns:p14="http://schemas.microsoft.com/office/powerpoint/2010/main" val="29605738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11</a:t>
            </a:fld>
            <a:endParaRPr lang="en-US"/>
          </a:p>
        </p:txBody>
      </p:sp>
    </p:spTree>
    <p:extLst>
      <p:ext uri="{BB962C8B-B14F-4D97-AF65-F5344CB8AC3E}">
        <p14:creationId xmlns:p14="http://schemas.microsoft.com/office/powerpoint/2010/main" val="26118488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12</a:t>
            </a:fld>
            <a:endParaRPr lang="en-US"/>
          </a:p>
        </p:txBody>
      </p:sp>
    </p:spTree>
    <p:extLst>
      <p:ext uri="{BB962C8B-B14F-4D97-AF65-F5344CB8AC3E}">
        <p14:creationId xmlns:p14="http://schemas.microsoft.com/office/powerpoint/2010/main" val="2065038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13</a:t>
            </a:fld>
            <a:endParaRPr lang="en-US"/>
          </a:p>
        </p:txBody>
      </p:sp>
    </p:spTree>
    <p:extLst>
      <p:ext uri="{BB962C8B-B14F-4D97-AF65-F5344CB8AC3E}">
        <p14:creationId xmlns:p14="http://schemas.microsoft.com/office/powerpoint/2010/main" val="27837914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14</a:t>
            </a:fld>
            <a:endParaRPr lang="en-US"/>
          </a:p>
        </p:txBody>
      </p:sp>
    </p:spTree>
    <p:extLst>
      <p:ext uri="{BB962C8B-B14F-4D97-AF65-F5344CB8AC3E}">
        <p14:creationId xmlns:p14="http://schemas.microsoft.com/office/powerpoint/2010/main" val="9928868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15</a:t>
            </a:fld>
            <a:endParaRPr lang="en-US"/>
          </a:p>
        </p:txBody>
      </p:sp>
    </p:spTree>
    <p:extLst>
      <p:ext uri="{BB962C8B-B14F-4D97-AF65-F5344CB8AC3E}">
        <p14:creationId xmlns:p14="http://schemas.microsoft.com/office/powerpoint/2010/main" val="38384390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16</a:t>
            </a:fld>
            <a:endParaRPr lang="en-US"/>
          </a:p>
        </p:txBody>
      </p:sp>
    </p:spTree>
    <p:extLst>
      <p:ext uri="{BB962C8B-B14F-4D97-AF65-F5344CB8AC3E}">
        <p14:creationId xmlns:p14="http://schemas.microsoft.com/office/powerpoint/2010/main" val="13613895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17</a:t>
            </a:fld>
            <a:endParaRPr lang="en-US"/>
          </a:p>
        </p:txBody>
      </p:sp>
    </p:spTree>
    <p:extLst>
      <p:ext uri="{BB962C8B-B14F-4D97-AF65-F5344CB8AC3E}">
        <p14:creationId xmlns:p14="http://schemas.microsoft.com/office/powerpoint/2010/main" val="1191062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18</a:t>
            </a:fld>
            <a:endParaRPr lang="en-US"/>
          </a:p>
        </p:txBody>
      </p:sp>
    </p:spTree>
    <p:extLst>
      <p:ext uri="{BB962C8B-B14F-4D97-AF65-F5344CB8AC3E}">
        <p14:creationId xmlns:p14="http://schemas.microsoft.com/office/powerpoint/2010/main" val="2533868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19</a:t>
            </a:fld>
            <a:endParaRPr lang="en-US"/>
          </a:p>
        </p:txBody>
      </p:sp>
    </p:spTree>
    <p:extLst>
      <p:ext uri="{BB962C8B-B14F-4D97-AF65-F5344CB8AC3E}">
        <p14:creationId xmlns:p14="http://schemas.microsoft.com/office/powerpoint/2010/main" val="460663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2</a:t>
            </a:fld>
            <a:endParaRPr lang="en-US"/>
          </a:p>
        </p:txBody>
      </p:sp>
    </p:spTree>
    <p:extLst>
      <p:ext uri="{BB962C8B-B14F-4D97-AF65-F5344CB8AC3E}">
        <p14:creationId xmlns:p14="http://schemas.microsoft.com/office/powerpoint/2010/main" val="177020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3</a:t>
            </a:fld>
            <a:endParaRPr lang="en-US"/>
          </a:p>
        </p:txBody>
      </p:sp>
    </p:spTree>
    <p:extLst>
      <p:ext uri="{BB962C8B-B14F-4D97-AF65-F5344CB8AC3E}">
        <p14:creationId xmlns:p14="http://schemas.microsoft.com/office/powerpoint/2010/main" val="3305691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4</a:t>
            </a:fld>
            <a:endParaRPr lang="en-US"/>
          </a:p>
        </p:txBody>
      </p:sp>
    </p:spTree>
    <p:extLst>
      <p:ext uri="{BB962C8B-B14F-4D97-AF65-F5344CB8AC3E}">
        <p14:creationId xmlns:p14="http://schemas.microsoft.com/office/powerpoint/2010/main" val="2199170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5</a:t>
            </a:fld>
            <a:endParaRPr lang="en-US"/>
          </a:p>
        </p:txBody>
      </p:sp>
    </p:spTree>
    <p:extLst>
      <p:ext uri="{BB962C8B-B14F-4D97-AF65-F5344CB8AC3E}">
        <p14:creationId xmlns:p14="http://schemas.microsoft.com/office/powerpoint/2010/main" val="1399829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6</a:t>
            </a:fld>
            <a:endParaRPr lang="en-US"/>
          </a:p>
        </p:txBody>
      </p:sp>
    </p:spTree>
    <p:extLst>
      <p:ext uri="{BB962C8B-B14F-4D97-AF65-F5344CB8AC3E}">
        <p14:creationId xmlns:p14="http://schemas.microsoft.com/office/powerpoint/2010/main" val="250751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7</a:t>
            </a:fld>
            <a:endParaRPr lang="en-US"/>
          </a:p>
        </p:txBody>
      </p:sp>
    </p:spTree>
    <p:extLst>
      <p:ext uri="{BB962C8B-B14F-4D97-AF65-F5344CB8AC3E}">
        <p14:creationId xmlns:p14="http://schemas.microsoft.com/office/powerpoint/2010/main" val="3184708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8</a:t>
            </a:fld>
            <a:endParaRPr lang="en-US"/>
          </a:p>
        </p:txBody>
      </p:sp>
    </p:spTree>
    <p:extLst>
      <p:ext uri="{BB962C8B-B14F-4D97-AF65-F5344CB8AC3E}">
        <p14:creationId xmlns:p14="http://schemas.microsoft.com/office/powerpoint/2010/main" val="406415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6CDB90-ACE7-7D4B-A5C1-824FB743D65D}" type="slidenum">
              <a:rPr lang="en-US" smtClean="0"/>
              <a:t>9</a:t>
            </a:fld>
            <a:endParaRPr lang="en-US"/>
          </a:p>
        </p:txBody>
      </p:sp>
    </p:spTree>
    <p:extLst>
      <p:ext uri="{BB962C8B-B14F-4D97-AF65-F5344CB8AC3E}">
        <p14:creationId xmlns:p14="http://schemas.microsoft.com/office/powerpoint/2010/main" val="1377191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07/10/2014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07/10/2014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07/10/2014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07/10/2014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07/10/2014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07/10/2014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Stuart Mill</a:t>
            </a:r>
            <a:endParaRPr lang="en-US" dirty="0"/>
          </a:p>
        </p:txBody>
      </p:sp>
      <p:sp>
        <p:nvSpPr>
          <p:cNvPr id="3" name="Subtitle 2"/>
          <p:cNvSpPr>
            <a:spLocks noGrp="1"/>
          </p:cNvSpPr>
          <p:nvPr>
            <p:ph type="subTitle" idx="1"/>
          </p:nvPr>
        </p:nvSpPr>
        <p:spPr/>
        <p:txBody>
          <a:bodyPr/>
          <a:lstStyle/>
          <a:p>
            <a:r>
              <a:rPr lang="en-US" dirty="0" smtClean="0"/>
              <a:t>Part </a:t>
            </a:r>
            <a:r>
              <a:rPr lang="en-US" smtClean="0"/>
              <a:t>3</a:t>
            </a:r>
            <a:r>
              <a:rPr lang="en-US" smtClean="0"/>
              <a:t>—Representative </a:t>
            </a:r>
            <a:r>
              <a:rPr lang="en-US" dirty="0" smtClean="0"/>
              <a:t>Government</a:t>
            </a:r>
            <a:endParaRPr lang="en-US" dirty="0"/>
          </a:p>
        </p:txBody>
      </p:sp>
    </p:spTree>
    <p:extLst>
      <p:ext uri="{BB962C8B-B14F-4D97-AF65-F5344CB8AC3E}">
        <p14:creationId xmlns:p14="http://schemas.microsoft.com/office/powerpoint/2010/main" val="244754665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From all this, it can plainly be seen that Mill is recommending policies that are based not only on the harm principle of </a:t>
            </a:r>
            <a:r>
              <a:rPr lang="en-US" i="1" dirty="0"/>
              <a:t>On Liberty</a:t>
            </a:r>
            <a:r>
              <a:rPr lang="en-US" dirty="0"/>
              <a:t> but on a more positive principle which we might call the ‘help principle’. </a:t>
            </a:r>
            <a:endParaRPr lang="en-US" dirty="0" smtClean="0"/>
          </a:p>
          <a:p>
            <a:r>
              <a:rPr lang="en-US" dirty="0" smtClean="0"/>
              <a:t>Mill’s </a:t>
            </a:r>
            <a:r>
              <a:rPr lang="en-US" i="1" dirty="0"/>
              <a:t>On </a:t>
            </a:r>
            <a:r>
              <a:rPr lang="en-US" i="1" dirty="0" smtClean="0"/>
              <a:t>Liberty</a:t>
            </a:r>
            <a:r>
              <a:rPr lang="en-US" dirty="0" smtClean="0"/>
              <a:t> </a:t>
            </a:r>
            <a:r>
              <a:rPr lang="en-US" dirty="0"/>
              <a:t>should, in the interests of truth in advertising, perhaps be re-titled </a:t>
            </a:r>
            <a:r>
              <a:rPr lang="en-US" i="1" dirty="0"/>
              <a:t>On certain kinds of limited and restricted Liberty</a:t>
            </a:r>
            <a:r>
              <a:rPr lang="en-US" dirty="0"/>
              <a:t>.</a:t>
            </a:r>
            <a:endParaRPr lang="en-IE" dirty="0"/>
          </a:p>
          <a:p>
            <a:endParaRPr lang="en-US" dirty="0"/>
          </a:p>
        </p:txBody>
      </p:sp>
    </p:spTree>
    <p:extLst>
      <p:ext uri="{BB962C8B-B14F-4D97-AF65-F5344CB8AC3E}">
        <p14:creationId xmlns:p14="http://schemas.microsoft.com/office/powerpoint/2010/main" val="251684287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Mill’s writings have had an enormous effect on modern social and political thought. </a:t>
            </a:r>
            <a:endParaRPr lang="en-IE" dirty="0"/>
          </a:p>
          <a:p>
            <a:pPr lvl="0"/>
            <a:r>
              <a:rPr lang="en-GB" dirty="0"/>
              <a:t>Mill’s essay </a:t>
            </a:r>
            <a:r>
              <a:rPr lang="en-GB" i="1" dirty="0"/>
              <a:t>On Liberty</a:t>
            </a:r>
            <a:r>
              <a:rPr lang="en-GB" dirty="0"/>
              <a:t> can give the impression that Mill is a doughty defender of the freedom of the individual against the combined forces of society and state. That opinion is not entirely wrong although it is not entirely right either. Ayn Rand describes </a:t>
            </a:r>
            <a:r>
              <a:rPr lang="en-GB" i="1" dirty="0"/>
              <a:t>On Liberty</a:t>
            </a:r>
            <a:r>
              <a:rPr lang="en-GB" dirty="0"/>
              <a:t> as ‘the most pernicious piece of collectivism ever adopted by suicidal defenders of liberty.’ [‘An Untitled Letter’ in Rand 1984, 153] </a:t>
            </a:r>
            <a:endParaRPr lang="en-IE" dirty="0"/>
          </a:p>
          <a:p>
            <a:endParaRPr lang="en-US" dirty="0"/>
          </a:p>
        </p:txBody>
      </p:sp>
    </p:spTree>
    <p:extLst>
      <p:ext uri="{BB962C8B-B14F-4D97-AF65-F5344CB8AC3E}">
        <p14:creationId xmlns:p14="http://schemas.microsoft.com/office/powerpoint/2010/main" val="226311820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In </a:t>
            </a:r>
            <a:r>
              <a:rPr lang="en-GB" i="1" dirty="0"/>
              <a:t>On Liberty</a:t>
            </a:r>
            <a:r>
              <a:rPr lang="en-GB" dirty="0"/>
              <a:t> Mill states one very simple principle which should govern the dealings of society with the individual. ‘[T]he sole end for which mankind are warranted, individually or collectively, in interfering with the liberty of action of any of their number is self-protection….the only purpose for which power can be rightfully exercised over any member of a civilized community, against his will, is to prevent harm to others.’ On closer inspection, this principle turns out to be neither one, simple, and perhaps not even a principle.</a:t>
            </a:r>
            <a:endParaRPr lang="en-IE" dirty="0"/>
          </a:p>
          <a:p>
            <a:endParaRPr lang="en-US" dirty="0"/>
          </a:p>
        </p:txBody>
      </p:sp>
    </p:spTree>
    <p:extLst>
      <p:ext uri="{BB962C8B-B14F-4D97-AF65-F5344CB8AC3E}">
        <p14:creationId xmlns:p14="http://schemas.microsoft.com/office/powerpoint/2010/main" val="164275418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Mill lists four grounds on which both freedom of opinion and freedom of expression of opinion can be shown to be necessary to the well-being of mankind; 1. the silenced opinion may be true; 2. it may contain a portion of truth, even if is not completely true; 3. a received opinion which is wholly true, if it cannot be challenged, will be held ‘in the manner of a prejudice, with little comprehension or feeling of its rational grounds’; 4.  such an opinion, if not subject to challenge, will be in danger of collapsing into a formal and inefficacious dogma. </a:t>
            </a:r>
            <a:endParaRPr lang="en-IE" dirty="0"/>
          </a:p>
        </p:txBody>
      </p:sp>
    </p:spTree>
    <p:extLst>
      <p:ext uri="{BB962C8B-B14F-4D97-AF65-F5344CB8AC3E}">
        <p14:creationId xmlns:p14="http://schemas.microsoft.com/office/powerpoint/2010/main" val="3901454665"/>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US" dirty="0"/>
              <a:t>Mill believes that the human good lies in a kind of deliberative choosing which gives direction to one’s life. If choice is to be genuine and informed, then not only must we have liberty of opinion and expression of opinion, we must also (within certain limitations) have liberty of action.</a:t>
            </a:r>
            <a:endParaRPr lang="en-IE" dirty="0"/>
          </a:p>
          <a:p>
            <a:pPr lvl="0"/>
            <a:r>
              <a:rPr lang="en-GB" dirty="0"/>
              <a:t>One could make a case for the legal restriction of individual liberty on a number of grounds; paternalism, moralism; offence-prevention; or harm-prevention. Mill rejects moralism, offence-prevention completely, paternalism (partially) and endorses only harm-prevention completely.</a:t>
            </a:r>
            <a:endParaRPr lang="en-IE" dirty="0"/>
          </a:p>
          <a:p>
            <a:endParaRPr lang="en-US" dirty="0"/>
          </a:p>
        </p:txBody>
      </p:sp>
    </p:spTree>
    <p:extLst>
      <p:ext uri="{BB962C8B-B14F-4D97-AF65-F5344CB8AC3E}">
        <p14:creationId xmlns:p14="http://schemas.microsoft.com/office/powerpoint/2010/main" val="295229745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Despite his professed allegiance to utilitarianism, Mill’s most significant contribution to social and political thought was his </a:t>
            </a:r>
            <a:r>
              <a:rPr lang="en-GB" i="1" dirty="0"/>
              <a:t>On Liberty</a:t>
            </a:r>
            <a:r>
              <a:rPr lang="en-GB" dirty="0"/>
              <a:t> the arguments of which are not always obviously in accord with that doctrine. If Mill had been a consistent utilitarian, then liberty would have had only an instrumental value inasmuch as it was a means to man’s overall happiness. For him, liberty of thought and speech and action was a good whether or not it made a contribution to happiness although he did, in fact, think that liberty was and would be happiness-producing.</a:t>
            </a:r>
            <a:endParaRPr lang="en-IE" dirty="0"/>
          </a:p>
          <a:p>
            <a:endParaRPr lang="en-US" dirty="0"/>
          </a:p>
        </p:txBody>
      </p:sp>
    </p:spTree>
    <p:extLst>
      <p:ext uri="{BB962C8B-B14F-4D97-AF65-F5344CB8AC3E}">
        <p14:creationId xmlns:p14="http://schemas.microsoft.com/office/powerpoint/2010/main" val="67996810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lvl="0"/>
            <a:r>
              <a:rPr lang="en-GB" dirty="0"/>
              <a:t>Mill’s strategy in </a:t>
            </a:r>
            <a:r>
              <a:rPr lang="en-GB" i="1" dirty="0"/>
              <a:t>On Liberty</a:t>
            </a:r>
            <a:r>
              <a:rPr lang="en-GB" dirty="0"/>
              <a:t> is not to carve out a space for liberty against government intrusion; rather, it is intended to address the dangers to liberty presented by society. </a:t>
            </a:r>
            <a:endParaRPr lang="en-IE" dirty="0"/>
          </a:p>
          <a:p>
            <a:pPr lvl="0"/>
            <a:r>
              <a:rPr lang="en-GB" dirty="0"/>
              <a:t>One of the chapters in </a:t>
            </a:r>
            <a:r>
              <a:rPr lang="en-GB" i="1" dirty="0"/>
              <a:t>On Liberty</a:t>
            </a:r>
            <a:r>
              <a:rPr lang="en-GB" dirty="0"/>
              <a:t> is entitled ‘Of the Limits to the Authority of Society over the Individual’ there is no corresponding chapter entitled ‘Of the Limits to the Authority of the State over the Individual’. </a:t>
            </a:r>
            <a:endParaRPr lang="en-IE" dirty="0"/>
          </a:p>
          <a:p>
            <a:pPr lvl="0"/>
            <a:r>
              <a:rPr lang="en-GB" dirty="0"/>
              <a:t>For Mill, while government is something we must have, not any form of government  will do. </a:t>
            </a:r>
            <a:endParaRPr lang="en-IE" dirty="0"/>
          </a:p>
        </p:txBody>
      </p:sp>
    </p:spTree>
    <p:extLst>
      <p:ext uri="{BB962C8B-B14F-4D97-AF65-F5344CB8AC3E}">
        <p14:creationId xmlns:p14="http://schemas.microsoft.com/office/powerpoint/2010/main" val="56989048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From his utilitarian perspective, Mill adopts the position that the function of government is twofold—the preservation of order, and the attainment of some measure of social progress and human development. Of the two functions, Mill is inclined to rate the second higher than the first. </a:t>
            </a:r>
            <a:endParaRPr lang="en-IE" dirty="0"/>
          </a:p>
          <a:p>
            <a:pPr lvl="0"/>
            <a:r>
              <a:rPr lang="en-GB" dirty="0"/>
              <a:t>Civilisation, he thinks, requires the sacrifice of certain elemental freedoms. </a:t>
            </a:r>
            <a:endParaRPr lang="en-IE" dirty="0"/>
          </a:p>
        </p:txBody>
      </p:sp>
    </p:spTree>
    <p:extLst>
      <p:ext uri="{BB962C8B-B14F-4D97-AF65-F5344CB8AC3E}">
        <p14:creationId xmlns:p14="http://schemas.microsoft.com/office/powerpoint/2010/main" val="257056811"/>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The core areas of government—legislative, judicial and executive—require a level of competence beyond the capacity of the man in the street and also beyond the capacity of his representatives. Such governmental competences belong only to the expert. </a:t>
            </a:r>
            <a:endParaRPr lang="en-IE" dirty="0"/>
          </a:p>
          <a:p>
            <a:pPr lvl="0"/>
            <a:r>
              <a:rPr lang="en-GB" dirty="0"/>
              <a:t>Mill is rightly suspicious of government by faction, however large that faction might be. </a:t>
            </a:r>
            <a:endParaRPr lang="en-IE" dirty="0"/>
          </a:p>
        </p:txBody>
      </p:sp>
    </p:spTree>
    <p:extLst>
      <p:ext uri="{BB962C8B-B14F-4D97-AF65-F5344CB8AC3E}">
        <p14:creationId xmlns:p14="http://schemas.microsoft.com/office/powerpoint/2010/main" val="148761897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GB" dirty="0"/>
              <a:t>Is Mill a libertarian? No.</a:t>
            </a:r>
            <a:endParaRPr lang="en-IE" dirty="0"/>
          </a:p>
          <a:p>
            <a:pPr lvl="0"/>
            <a:r>
              <a:rPr lang="en-US" dirty="0"/>
              <a:t>Mill is prepared to argue that citizens of a representative government may be subject to positive obligations that restrict their freedoms. </a:t>
            </a:r>
            <a:endParaRPr lang="en-IE" dirty="0"/>
          </a:p>
          <a:p>
            <a:pPr lvl="0"/>
            <a:r>
              <a:rPr lang="en-GB" dirty="0"/>
              <a:t>In economics, Mill was no supporter of </a:t>
            </a:r>
            <a:r>
              <a:rPr lang="en-GB" i="1" dirty="0"/>
              <a:t>laissez faire</a:t>
            </a:r>
            <a:r>
              <a:rPr lang="en-GB" dirty="0"/>
              <a:t>. He endorsed widespread regulation of business and industry</a:t>
            </a:r>
            <a:r>
              <a:rPr lang="en-GB"/>
              <a:t>. </a:t>
            </a:r>
            <a:endParaRPr lang="en-IE"/>
          </a:p>
        </p:txBody>
      </p:sp>
    </p:spTree>
    <p:extLst>
      <p:ext uri="{BB962C8B-B14F-4D97-AF65-F5344CB8AC3E}">
        <p14:creationId xmlns:p14="http://schemas.microsoft.com/office/powerpoint/2010/main" val="174239035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From his utilitarian perspective, Mill adopts the position that the function of government is twofold—the preservation of order, and the attainment of some measure of social progress and human development. Of the two functions, Mill is inclined to rate the second higher than the first. </a:t>
            </a:r>
            <a:endParaRPr lang="en-GB" dirty="0" smtClean="0"/>
          </a:p>
          <a:p>
            <a:r>
              <a:rPr lang="en-GB" dirty="0" smtClean="0"/>
              <a:t>In [</a:t>
            </a:r>
            <a:r>
              <a:rPr lang="en-GB" i="1" dirty="0" smtClean="0"/>
              <a:t>Considerations</a:t>
            </a:r>
            <a:r>
              <a:rPr lang="en-GB" dirty="0" smtClean="0"/>
              <a:t>] </a:t>
            </a:r>
            <a:r>
              <a:rPr lang="en-GB" i="1" dirty="0" smtClean="0"/>
              <a:t>On </a:t>
            </a:r>
            <a:r>
              <a:rPr lang="en-GB" i="1" dirty="0"/>
              <a:t>Representative Government</a:t>
            </a:r>
            <a:r>
              <a:rPr lang="en-GB" dirty="0"/>
              <a:t> written some two years after </a:t>
            </a:r>
            <a:r>
              <a:rPr lang="en-GB" i="1" dirty="0"/>
              <a:t>On Liberty</a:t>
            </a:r>
            <a:r>
              <a:rPr lang="en-GB" dirty="0"/>
              <a:t> Mill charges government not only with the standard tasks of creating happiness, or at least the conditions for happiness; he also wants it to become responsible for encouraging the greatest degree of mental cultivation in its citizens. </a:t>
            </a:r>
            <a:endParaRPr lang="en-US" dirty="0"/>
          </a:p>
        </p:txBody>
      </p:sp>
    </p:spTree>
    <p:extLst>
      <p:ext uri="{BB962C8B-B14F-4D97-AF65-F5344CB8AC3E}">
        <p14:creationId xmlns:p14="http://schemas.microsoft.com/office/powerpoint/2010/main" val="422406024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Civilisation, he thinks, requires the sacrifice of certain elemental freedoms. </a:t>
            </a:r>
            <a:endParaRPr lang="en-GB" dirty="0" smtClean="0"/>
          </a:p>
          <a:p>
            <a:r>
              <a:rPr lang="en-GB" dirty="0" smtClean="0"/>
              <a:t>While </a:t>
            </a:r>
            <a:r>
              <a:rPr lang="en-GB" dirty="0"/>
              <a:t>‘uncivilized races, and the bravest and most energetic still more than the rest, are averse to continuous labour of an unexciting kind,’ what Mill calls ‘real’ civilization requires the acceptance of the necessity of just such unexciting work and the mind must be ‘disciplined into the habits required by civilized society...’ </a:t>
            </a:r>
            <a:endParaRPr lang="en-US" dirty="0"/>
          </a:p>
        </p:txBody>
      </p:sp>
    </p:spTree>
    <p:extLst>
      <p:ext uri="{BB962C8B-B14F-4D97-AF65-F5344CB8AC3E}">
        <p14:creationId xmlns:p14="http://schemas.microsoft.com/office/powerpoint/2010/main" val="18227771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Democracy has dangers, one of which is ‘the danger of class legislation; of government intended for (whether really effecting it or not) the immediate benefit of the dominant class, to the lasting detriment of the whole.’ [Mill 1991, 299] </a:t>
            </a:r>
            <a:endParaRPr lang="en-GB" dirty="0" smtClean="0"/>
          </a:p>
          <a:p>
            <a:r>
              <a:rPr lang="en-GB" dirty="0" smtClean="0"/>
              <a:t>If </a:t>
            </a:r>
            <a:r>
              <a:rPr lang="en-GB" dirty="0"/>
              <a:t>representative government is to work, the people as a whole must be prepared to receive it, to preserve it, and to shoulder the burdens which it imposes upon them. [see Mill 1991, 257]</a:t>
            </a:r>
            <a:endParaRPr lang="en-IE" dirty="0"/>
          </a:p>
          <a:p>
            <a:endParaRPr lang="en-US" dirty="0"/>
          </a:p>
        </p:txBody>
      </p:sp>
    </p:spTree>
    <p:extLst>
      <p:ext uri="{BB962C8B-B14F-4D97-AF65-F5344CB8AC3E}">
        <p14:creationId xmlns:p14="http://schemas.microsoft.com/office/powerpoint/2010/main" val="350870096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In Mill’s representative democracy, not only is it the case they the people do not rule themselves directly, they are not even ruled by their representatives. Rather, they are ruled by experts who are controlled (or meant to be controlled—not always the same thing) by their representatives. </a:t>
            </a:r>
          </a:p>
        </p:txBody>
      </p:sp>
    </p:spTree>
    <p:extLst>
      <p:ext uri="{BB962C8B-B14F-4D97-AF65-F5344CB8AC3E}">
        <p14:creationId xmlns:p14="http://schemas.microsoft.com/office/powerpoint/2010/main" val="31812070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Mill writes, ‘…the proper office of a representative assembly is to watch and control the government; to throw the light of publicity on its acts: to compel a full exposition and justification of all of them which any one considers questionable; to censure them if found condemnable, and, if the men who compose the government abuse their trust, or fulfil it in a manner which conflicts with the deliberate sense of the nation, to expel them from office, and either expressly or virtually to appoint their successors.’ [Mill 1991, 282] </a:t>
            </a:r>
            <a:endParaRPr lang="en-US" dirty="0"/>
          </a:p>
        </p:txBody>
      </p:sp>
    </p:spTree>
    <p:extLst>
      <p:ext uri="{BB962C8B-B14F-4D97-AF65-F5344CB8AC3E}">
        <p14:creationId xmlns:p14="http://schemas.microsoft.com/office/powerpoint/2010/main" val="380881444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Is Mill a libertarian? No—Mill is not a libertarian. </a:t>
            </a:r>
            <a:endParaRPr lang="en-GB" dirty="0" smtClean="0"/>
          </a:p>
          <a:p>
            <a:r>
              <a:rPr lang="en-GB" dirty="0" smtClean="0"/>
              <a:t>‘</a:t>
            </a:r>
            <a:r>
              <a:rPr lang="en-GB" dirty="0"/>
              <a:t>Mill’s ideal of liberty,’ writes Paul Kelly, ‘is far less libertarian than is often supposed, and as Joseph Hamburger has recently argued, it is deliberately designed to challenge the moral authority of Christianity.’ </a:t>
            </a:r>
            <a:endParaRPr lang="en-GB" dirty="0" smtClean="0"/>
          </a:p>
          <a:p>
            <a:r>
              <a:rPr lang="en-US" dirty="0" smtClean="0"/>
              <a:t>David </a:t>
            </a:r>
            <a:r>
              <a:rPr lang="en-US" dirty="0"/>
              <a:t>Brink comments succinctly, ‘Mill’s liberalism should not be confused with traditional libertarianism, which does recognize a right to liberty per se.’  </a:t>
            </a:r>
          </a:p>
        </p:txBody>
      </p:sp>
    </p:spTree>
    <p:extLst>
      <p:ext uri="{BB962C8B-B14F-4D97-AF65-F5344CB8AC3E}">
        <p14:creationId xmlns:p14="http://schemas.microsoft.com/office/powerpoint/2010/main" val="323768020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There is more than an echo in this suggestion of the German Idealist conception of autonomy, </a:t>
            </a:r>
            <a:r>
              <a:rPr lang="en-GB" i="1" dirty="0"/>
              <a:t>true</a:t>
            </a:r>
            <a:r>
              <a:rPr lang="en-GB" dirty="0"/>
              <a:t> freedom (as distinct from the merely vulgar freedom which concerns itself with non-interference) and there is also an anticipation of the contempt for the pleasures of the plebeians and the bourgeoisie one finds in the adherents of the twentieth century Frankfurt School</a:t>
            </a:r>
            <a:r>
              <a:rPr lang="en-GB" dirty="0" smtClean="0"/>
              <a:t>.</a:t>
            </a:r>
          </a:p>
          <a:p>
            <a:r>
              <a:rPr lang="en-GB" dirty="0" smtClean="0"/>
              <a:t> </a:t>
            </a:r>
            <a:r>
              <a:rPr lang="en-GB" dirty="0"/>
              <a:t>Mill accords a priority to the individual over society, a priority libertarians would happily endorse, but this priority is not so much a priority of the individual as he actually is in the raw but of the educated and cultured individual he may become.</a:t>
            </a:r>
            <a:endParaRPr lang="en-IE" dirty="0"/>
          </a:p>
          <a:p>
            <a:endParaRPr lang="en-US" dirty="0"/>
          </a:p>
        </p:txBody>
      </p:sp>
    </p:spTree>
    <p:extLst>
      <p:ext uri="{BB962C8B-B14F-4D97-AF65-F5344CB8AC3E}">
        <p14:creationId xmlns:p14="http://schemas.microsoft.com/office/powerpoint/2010/main" val="213469700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In his </a:t>
            </a:r>
            <a:r>
              <a:rPr lang="en-US" i="1" dirty="0"/>
              <a:t>Principles of Political Economy</a:t>
            </a:r>
            <a:r>
              <a:rPr lang="en-US" dirty="0"/>
              <a:t>, he devotes an entire section to what he regards as the necessary (and multifarious) functions of government. Mill considers what is, in effect, the classical liberal position and rejects it: </a:t>
            </a:r>
            <a:endParaRPr lang="en-US" dirty="0" smtClean="0"/>
          </a:p>
          <a:p>
            <a:r>
              <a:rPr lang="en-US" dirty="0" smtClean="0"/>
              <a:t>‘</a:t>
            </a:r>
            <a:r>
              <a:rPr lang="en-US" dirty="0"/>
              <a:t>We sometimes…hear it said,’ he says, ‘that governments ought to confine themselves to affording protection against force and fraud; that, these two things apart, people should be free agents, able to take care of themselves, and that so long as a person practices no violence or deception, to the injury of others in person or property, legislators and governments are in no way called on to concern themselves about him.</a:t>
            </a:r>
            <a:r>
              <a:rPr lang="en-US" dirty="0" smtClean="0"/>
              <a:t>’</a:t>
            </a:r>
            <a:endParaRPr lang="en-US" dirty="0"/>
          </a:p>
        </p:txBody>
      </p:sp>
    </p:spTree>
    <p:extLst>
      <p:ext uri="{BB962C8B-B14F-4D97-AF65-F5344CB8AC3E}">
        <p14:creationId xmlns:p14="http://schemas.microsoft.com/office/powerpoint/2010/main" val="261852626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101</TotalTime>
  <Words>1652</Words>
  <Application>Microsoft Macintosh PowerPoint</Application>
  <PresentationFormat>On-screen Show (4:3)</PresentationFormat>
  <Paragraphs>55</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Breeze</vt:lpstr>
      <vt:lpstr>John Stuart Mill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Stuart Mill</dc:title>
  <dc:creator>Gerard Casey</dc:creator>
  <cp:lastModifiedBy>Gerard Casey</cp:lastModifiedBy>
  <cp:revision>4</cp:revision>
  <dcterms:created xsi:type="dcterms:W3CDTF">2014-08-18T18:22:53Z</dcterms:created>
  <dcterms:modified xsi:type="dcterms:W3CDTF">2014-10-07T10:34:31Z</dcterms:modified>
</cp:coreProperties>
</file>