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23" d="100"/>
          <a:sy n="123" d="100"/>
        </p:scale>
        <p:origin x="-25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1B0431-049B-3148-B9FA-2EDB109449E4}" type="datetimeFigureOut">
              <a:rPr lang="en-US" smtClean="0"/>
              <a:t>17/08/2014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1C65ED-97CE-7A44-9370-D1749B8315E8}" type="slidenum">
              <a:rPr lang="en-US" smtClean="0"/>
              <a:t>‹#›</a:t>
            </a:fld>
            <a:endParaRPr lang="en-US"/>
          </a:p>
        </p:txBody>
      </p:sp>
    </p:spTree>
    <p:extLst>
      <p:ext uri="{BB962C8B-B14F-4D97-AF65-F5344CB8AC3E}">
        <p14:creationId xmlns:p14="http://schemas.microsoft.com/office/powerpoint/2010/main" val="69840474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1</a:t>
            </a:fld>
            <a:endParaRPr lang="en-US"/>
          </a:p>
        </p:txBody>
      </p:sp>
    </p:spTree>
    <p:extLst>
      <p:ext uri="{BB962C8B-B14F-4D97-AF65-F5344CB8AC3E}">
        <p14:creationId xmlns:p14="http://schemas.microsoft.com/office/powerpoint/2010/main" val="1949461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10</a:t>
            </a:fld>
            <a:endParaRPr lang="en-US"/>
          </a:p>
        </p:txBody>
      </p:sp>
    </p:spTree>
    <p:extLst>
      <p:ext uri="{BB962C8B-B14F-4D97-AF65-F5344CB8AC3E}">
        <p14:creationId xmlns:p14="http://schemas.microsoft.com/office/powerpoint/2010/main" val="2121934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11</a:t>
            </a:fld>
            <a:endParaRPr lang="en-US"/>
          </a:p>
        </p:txBody>
      </p:sp>
    </p:spTree>
    <p:extLst>
      <p:ext uri="{BB962C8B-B14F-4D97-AF65-F5344CB8AC3E}">
        <p14:creationId xmlns:p14="http://schemas.microsoft.com/office/powerpoint/2010/main" val="28303665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12</a:t>
            </a:fld>
            <a:endParaRPr lang="en-US"/>
          </a:p>
        </p:txBody>
      </p:sp>
    </p:spTree>
    <p:extLst>
      <p:ext uri="{BB962C8B-B14F-4D97-AF65-F5344CB8AC3E}">
        <p14:creationId xmlns:p14="http://schemas.microsoft.com/office/powerpoint/2010/main" val="37331594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13</a:t>
            </a:fld>
            <a:endParaRPr lang="en-US"/>
          </a:p>
        </p:txBody>
      </p:sp>
    </p:spTree>
    <p:extLst>
      <p:ext uri="{BB962C8B-B14F-4D97-AF65-F5344CB8AC3E}">
        <p14:creationId xmlns:p14="http://schemas.microsoft.com/office/powerpoint/2010/main" val="2529691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14</a:t>
            </a:fld>
            <a:endParaRPr lang="en-US"/>
          </a:p>
        </p:txBody>
      </p:sp>
    </p:spTree>
    <p:extLst>
      <p:ext uri="{BB962C8B-B14F-4D97-AF65-F5344CB8AC3E}">
        <p14:creationId xmlns:p14="http://schemas.microsoft.com/office/powerpoint/2010/main" val="18862442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2</a:t>
            </a:fld>
            <a:endParaRPr lang="en-US"/>
          </a:p>
        </p:txBody>
      </p:sp>
    </p:spTree>
    <p:extLst>
      <p:ext uri="{BB962C8B-B14F-4D97-AF65-F5344CB8AC3E}">
        <p14:creationId xmlns:p14="http://schemas.microsoft.com/office/powerpoint/2010/main" val="2780581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3</a:t>
            </a:fld>
            <a:endParaRPr lang="en-US"/>
          </a:p>
        </p:txBody>
      </p:sp>
    </p:spTree>
    <p:extLst>
      <p:ext uri="{BB962C8B-B14F-4D97-AF65-F5344CB8AC3E}">
        <p14:creationId xmlns:p14="http://schemas.microsoft.com/office/powerpoint/2010/main" val="5077421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4</a:t>
            </a:fld>
            <a:endParaRPr lang="en-US"/>
          </a:p>
        </p:txBody>
      </p:sp>
    </p:spTree>
    <p:extLst>
      <p:ext uri="{BB962C8B-B14F-4D97-AF65-F5344CB8AC3E}">
        <p14:creationId xmlns:p14="http://schemas.microsoft.com/office/powerpoint/2010/main" val="39180349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5</a:t>
            </a:fld>
            <a:endParaRPr lang="en-US"/>
          </a:p>
        </p:txBody>
      </p:sp>
    </p:spTree>
    <p:extLst>
      <p:ext uri="{BB962C8B-B14F-4D97-AF65-F5344CB8AC3E}">
        <p14:creationId xmlns:p14="http://schemas.microsoft.com/office/powerpoint/2010/main" val="844020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6</a:t>
            </a:fld>
            <a:endParaRPr lang="en-US"/>
          </a:p>
        </p:txBody>
      </p:sp>
    </p:spTree>
    <p:extLst>
      <p:ext uri="{BB962C8B-B14F-4D97-AF65-F5344CB8AC3E}">
        <p14:creationId xmlns:p14="http://schemas.microsoft.com/office/powerpoint/2010/main" val="18760997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7</a:t>
            </a:fld>
            <a:endParaRPr lang="en-US"/>
          </a:p>
        </p:txBody>
      </p:sp>
    </p:spTree>
    <p:extLst>
      <p:ext uri="{BB962C8B-B14F-4D97-AF65-F5344CB8AC3E}">
        <p14:creationId xmlns:p14="http://schemas.microsoft.com/office/powerpoint/2010/main" val="339260383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8</a:t>
            </a:fld>
            <a:endParaRPr lang="en-US"/>
          </a:p>
        </p:txBody>
      </p:sp>
    </p:spTree>
    <p:extLst>
      <p:ext uri="{BB962C8B-B14F-4D97-AF65-F5344CB8AC3E}">
        <p14:creationId xmlns:p14="http://schemas.microsoft.com/office/powerpoint/2010/main" val="25452758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E1C65ED-97CE-7A44-9370-D1749B8315E8}" type="slidenum">
              <a:rPr lang="en-US" smtClean="0"/>
              <a:t>9</a:t>
            </a:fld>
            <a:endParaRPr lang="en-US"/>
          </a:p>
        </p:txBody>
      </p:sp>
    </p:spTree>
    <p:extLst>
      <p:ext uri="{BB962C8B-B14F-4D97-AF65-F5344CB8AC3E}">
        <p14:creationId xmlns:p14="http://schemas.microsoft.com/office/powerpoint/2010/main" val="6655708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ga-IE"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ga-IE"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ga-IE"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17/08/2014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ga-IE"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17/08/2014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17/08/2014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17/08/2014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ga-IE"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17/08/2014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17/08/2014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John Stuart Mill</a:t>
            </a:r>
            <a:endParaRPr lang="en-US" dirty="0"/>
          </a:p>
        </p:txBody>
      </p:sp>
      <p:sp>
        <p:nvSpPr>
          <p:cNvPr id="3" name="Subtitle 2"/>
          <p:cNvSpPr>
            <a:spLocks noGrp="1"/>
          </p:cNvSpPr>
          <p:nvPr>
            <p:ph type="subTitle" idx="1"/>
          </p:nvPr>
        </p:nvSpPr>
        <p:spPr/>
        <p:txBody>
          <a:bodyPr/>
          <a:lstStyle/>
          <a:p>
            <a:r>
              <a:rPr lang="en-US" dirty="0" smtClean="0"/>
              <a:t>Part 2—One very simple principle</a:t>
            </a:r>
            <a:endParaRPr lang="en-US" dirty="0"/>
          </a:p>
        </p:txBody>
      </p:sp>
    </p:spTree>
    <p:extLst>
      <p:ext uri="{BB962C8B-B14F-4D97-AF65-F5344CB8AC3E}">
        <p14:creationId xmlns:p14="http://schemas.microsoft.com/office/powerpoint/2010/main" val="54217855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Throughout the whole of his essay Mill is, I believe, guilty of the fallacy of misplaced concreteness. </a:t>
            </a:r>
            <a:endParaRPr lang="en-GB" dirty="0" smtClean="0"/>
          </a:p>
          <a:p>
            <a:r>
              <a:rPr lang="en-GB" dirty="0" smtClean="0"/>
              <a:t>Society </a:t>
            </a:r>
            <a:r>
              <a:rPr lang="en-GB" dirty="0"/>
              <a:t>is neither an agent nor a patient. It is not a real entity. The term ‘society’ is merely a convenient shorthand device used to refer to the aggregate of individual human actions and interactions, just as ‘the market’ is a shorthand way of referring to the aggregate of economic exchanges that take place between individuals. </a:t>
            </a:r>
            <a:endParaRPr lang="en-GB" dirty="0" smtClean="0"/>
          </a:p>
        </p:txBody>
      </p:sp>
    </p:spTree>
    <p:extLst>
      <p:ext uri="{BB962C8B-B14F-4D97-AF65-F5344CB8AC3E}">
        <p14:creationId xmlns:p14="http://schemas.microsoft.com/office/powerpoint/2010/main" val="308047328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Society has no way of acting that is not reducible to the actions of individual agents and society has no mode of being such that a person can claim to act as its agent. </a:t>
            </a:r>
            <a:endParaRPr lang="en-GB" dirty="0" smtClean="0"/>
          </a:p>
          <a:p>
            <a:r>
              <a:rPr lang="en-GB" dirty="0" smtClean="0"/>
              <a:t>We </a:t>
            </a:r>
            <a:r>
              <a:rPr lang="en-GB" dirty="0"/>
              <a:t>owe society nothing because there is nothing to owe anything to. </a:t>
            </a:r>
            <a:endParaRPr lang="en-GB" dirty="0" smtClean="0"/>
          </a:p>
          <a:p>
            <a:r>
              <a:rPr lang="en-GB" dirty="0" smtClean="0"/>
              <a:t>We </a:t>
            </a:r>
            <a:r>
              <a:rPr lang="en-GB" dirty="0"/>
              <a:t>may, and often do, owe this or that individual a debt but to whom, except by way of metaphor, do we pay a debt to society? </a:t>
            </a:r>
            <a:endParaRPr lang="en-US" dirty="0"/>
          </a:p>
        </p:txBody>
      </p:sp>
    </p:spTree>
    <p:extLst>
      <p:ext uri="{BB962C8B-B14F-4D97-AF65-F5344CB8AC3E}">
        <p14:creationId xmlns:p14="http://schemas.microsoft.com/office/powerpoint/2010/main" val="4087814113"/>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Mill thinks there are positive acts that one may be compelled by society to perform. These include: giving evidence in court; sharing in common defence; and sharing in other works necessary to the interest of society of which one enjoys the protection. </a:t>
            </a:r>
            <a:endParaRPr lang="en-IE" dirty="0"/>
          </a:p>
        </p:txBody>
      </p:sp>
    </p:spTree>
    <p:extLst>
      <p:ext uri="{BB962C8B-B14F-4D97-AF65-F5344CB8AC3E}">
        <p14:creationId xmlns:p14="http://schemas.microsoft.com/office/powerpoint/2010/main" val="423115027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Mill </a:t>
            </a:r>
            <a:r>
              <a:rPr lang="en-GB" dirty="0"/>
              <a:t>also thinks one can be compelled to perform certain acts of individual beneficence such as saving another’s life or protecting the defenceless against abuse. It is apparently one’s duty to do such things: ‘things which whenever it is obviously a man’s duty to do he may rightfully be made responsible </a:t>
            </a:r>
            <a:r>
              <a:rPr lang="en-GB" i="1" dirty="0"/>
              <a:t>to society</a:t>
            </a:r>
            <a:r>
              <a:rPr lang="en-GB" dirty="0"/>
              <a:t> for not doing.’ </a:t>
            </a:r>
            <a:endParaRPr lang="en-IE" dirty="0"/>
          </a:p>
        </p:txBody>
      </p:sp>
    </p:spTree>
    <p:extLst>
      <p:ext uri="{BB962C8B-B14F-4D97-AF65-F5344CB8AC3E}">
        <p14:creationId xmlns:p14="http://schemas.microsoft.com/office/powerpoint/2010/main" val="311544374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Those who look upon </a:t>
            </a:r>
            <a:r>
              <a:rPr lang="en-GB" i="1" dirty="0"/>
              <a:t>On Liberty</a:t>
            </a:r>
            <a:r>
              <a:rPr lang="en-GB" dirty="0"/>
              <a:t> as the charter document of libertarianism would do well to be concerned by the extensive list of liberty-restricting positive obligations that one acquires not as the result of any explicit agreement or the free assumption of responsibility but simply by virtue of living with others.</a:t>
            </a:r>
            <a:endParaRPr lang="en-IE" dirty="0"/>
          </a:p>
        </p:txBody>
      </p:sp>
    </p:spTree>
    <p:extLst>
      <p:ext uri="{BB962C8B-B14F-4D97-AF65-F5344CB8AC3E}">
        <p14:creationId xmlns:p14="http://schemas.microsoft.com/office/powerpoint/2010/main" val="3661636263"/>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GB" dirty="0"/>
              <a:t>Mill </a:t>
            </a:r>
            <a:r>
              <a:rPr lang="en-GB" dirty="0" smtClean="0"/>
              <a:t>confounds </a:t>
            </a:r>
            <a:r>
              <a:rPr lang="en-GB" dirty="0"/>
              <a:t>the literal and the metaphorical senses of ‘tyranny’. </a:t>
            </a:r>
            <a:endParaRPr lang="en-GB" dirty="0" smtClean="0"/>
          </a:p>
          <a:p>
            <a:r>
              <a:rPr lang="en-GB" dirty="0" smtClean="0"/>
              <a:t>Governments </a:t>
            </a:r>
            <a:r>
              <a:rPr lang="en-GB" dirty="0"/>
              <a:t>exercise their tyranny by politico-legal means through instrumental agencies—armies, police forces or the like; </a:t>
            </a:r>
            <a:r>
              <a:rPr lang="en-GB" dirty="0" smtClean="0"/>
              <a:t>society</a:t>
            </a:r>
            <a:r>
              <a:rPr lang="en-GB" dirty="0"/>
              <a:t>, in strong contrast, exercises its ‘tyranny’ only by means of social pressure. </a:t>
            </a:r>
            <a:endParaRPr lang="en-GB" dirty="0" smtClean="0"/>
          </a:p>
          <a:p>
            <a:r>
              <a:rPr lang="en-GB" dirty="0" smtClean="0"/>
              <a:t>To </a:t>
            </a:r>
            <a:r>
              <a:rPr lang="en-GB" dirty="0"/>
              <a:t>call what governments do and what society does ‘tyranny’ is to call two very different things by one name. Politico-legal coercion that is based on the use of force through specific agencies or ordinary criminal violence against a person or property is not at all the same thing as social pressure unaccompanied by force or the threat of force. </a:t>
            </a:r>
            <a:endParaRPr lang="en-US" dirty="0"/>
          </a:p>
        </p:txBody>
      </p:sp>
    </p:spTree>
    <p:extLst>
      <p:ext uri="{BB962C8B-B14F-4D97-AF65-F5344CB8AC3E}">
        <p14:creationId xmlns:p14="http://schemas.microsoft.com/office/powerpoint/2010/main" val="3299122257"/>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Mill’s one very simple principle isn’t obviously one, clearly isn’t simple, and may not in fact be his guiding </a:t>
            </a:r>
            <a:r>
              <a:rPr lang="en-GB" smtClean="0"/>
              <a:t>principle.</a:t>
            </a:r>
          </a:p>
          <a:p>
            <a:r>
              <a:rPr lang="en-GB" smtClean="0"/>
              <a:t>Mill </a:t>
            </a:r>
            <a:r>
              <a:rPr lang="en-GB" dirty="0"/>
              <a:t>conflates genuinely tyrannical actions (usually though not exclusively the product of government or government agencies) which </a:t>
            </a:r>
            <a:r>
              <a:rPr lang="en-GB" i="1" dirty="0"/>
              <a:t>are</a:t>
            </a:r>
            <a:r>
              <a:rPr lang="en-GB" dirty="0"/>
              <a:t> liberty-limiting with the merely metaphorically tyrannical non-liberty-limiting actions of individuals. This conflation results, at least in part, from Mill’s tendency to think of society as something which can both do things and have things done to it. </a:t>
            </a:r>
            <a:endParaRPr lang="en-US" dirty="0"/>
          </a:p>
        </p:txBody>
      </p:sp>
    </p:spTree>
    <p:extLst>
      <p:ext uri="{BB962C8B-B14F-4D97-AF65-F5344CB8AC3E}">
        <p14:creationId xmlns:p14="http://schemas.microsoft.com/office/powerpoint/2010/main" val="61005324"/>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(1) interference with the liberty of action of another is justified only by the end of self-protection; </a:t>
            </a:r>
            <a:endParaRPr lang="en-IE" dirty="0"/>
          </a:p>
          <a:p>
            <a:r>
              <a:rPr lang="en-GB" dirty="0"/>
              <a:t>(2) the will of an agent can forcibly be overborne only to prevent harm to others; and </a:t>
            </a:r>
            <a:endParaRPr lang="en-IE" dirty="0"/>
          </a:p>
          <a:p>
            <a:r>
              <a:rPr lang="en-GB" dirty="0"/>
              <a:t>(3) only conduct concerning others can be the amenable to society. </a:t>
            </a:r>
            <a:endParaRPr lang="en-IE" dirty="0"/>
          </a:p>
        </p:txBody>
      </p:sp>
    </p:spTree>
    <p:extLst>
      <p:ext uri="{BB962C8B-B14F-4D97-AF65-F5344CB8AC3E}">
        <p14:creationId xmlns:p14="http://schemas.microsoft.com/office/powerpoint/2010/main" val="327397144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In chapter V of the </a:t>
            </a:r>
            <a:r>
              <a:rPr lang="en-GB" dirty="0" smtClean="0"/>
              <a:t>essay Mill </a:t>
            </a:r>
            <a:r>
              <a:rPr lang="en-GB" dirty="0"/>
              <a:t>presents two maxims which, he says, form the entire doctrine of his essay. </a:t>
            </a:r>
            <a:r>
              <a:rPr lang="en-GB" dirty="0" smtClean="0"/>
              <a:t>These </a:t>
            </a:r>
            <a:r>
              <a:rPr lang="en-GB" dirty="0"/>
              <a:t>are:  </a:t>
            </a:r>
            <a:endParaRPr lang="en-GB" dirty="0" smtClean="0"/>
          </a:p>
          <a:p>
            <a:r>
              <a:rPr lang="en-GB" dirty="0" smtClean="0"/>
              <a:t>(</a:t>
            </a:r>
            <a:r>
              <a:rPr lang="en-GB" dirty="0"/>
              <a:t>a) ‘…the individual is not accountable to society for his actions in so far as these concern the interests of no person but himself…’; </a:t>
            </a:r>
            <a:endParaRPr lang="en-GB" dirty="0" smtClean="0"/>
          </a:p>
          <a:p>
            <a:r>
              <a:rPr lang="en-GB" dirty="0" smtClean="0"/>
              <a:t>(</a:t>
            </a:r>
            <a:r>
              <a:rPr lang="en-GB" dirty="0"/>
              <a:t>b) ‘…for such actions as are prejudicial to the interests of others, the individual is accountable, and may be subjected either to social or to legal punishment, if society is of the opinion that the one or the other is requisite for its protection.</a:t>
            </a:r>
            <a:r>
              <a:rPr lang="en-GB" dirty="0" smtClean="0"/>
              <a:t>’</a:t>
            </a:r>
            <a:endParaRPr lang="en-US" dirty="0"/>
          </a:p>
        </p:txBody>
      </p:sp>
    </p:spTree>
    <p:extLst>
      <p:ext uri="{BB962C8B-B14F-4D97-AF65-F5344CB8AC3E}">
        <p14:creationId xmlns:p14="http://schemas.microsoft.com/office/powerpoint/2010/main" val="161832196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notion of harm in Mill’s essay is systematically ambiguous as is evidenced by his use of a range of near-synonyms (‘evil’, ‘injury’, ‘damage’, ‘hurt’, ‘concern’, ‘affect’, ‘regard’ and ‘molest’) in his discussion and application of the principle. </a:t>
            </a:r>
            <a:endParaRPr lang="en-GB" dirty="0" smtClean="0"/>
          </a:p>
          <a:p>
            <a:r>
              <a:rPr lang="en-GB" dirty="0" smtClean="0"/>
              <a:t>These </a:t>
            </a:r>
            <a:r>
              <a:rPr lang="en-GB" dirty="0"/>
              <a:t>near-synonyms fall into two broad classes: the neutral—‘concern’, ‘affect’, ‘regard’—and the negative—‘hurt’, ‘damage’, ‘injury’, ‘evil’. </a:t>
            </a:r>
            <a:endParaRPr lang="en-US" dirty="0"/>
          </a:p>
        </p:txBody>
      </p:sp>
    </p:spTree>
    <p:extLst>
      <p:ext uri="{BB962C8B-B14F-4D97-AF65-F5344CB8AC3E}">
        <p14:creationId xmlns:p14="http://schemas.microsoft.com/office/powerpoint/2010/main" val="1542275942"/>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Since, however, it can be argued that everything everybody does concerns, affects or regards another in some way or other, however trivial, the seemingly neutral terms employed by Mill must be understood in a negative way if his principle is not to become vacuous, that is, those actions that concern, affect or regard others, must affect or regard them in a harmful fashion. </a:t>
            </a:r>
            <a:endParaRPr lang="en-US" dirty="0"/>
          </a:p>
        </p:txBody>
      </p:sp>
    </p:spTree>
    <p:extLst>
      <p:ext uri="{BB962C8B-B14F-4D97-AF65-F5344CB8AC3E}">
        <p14:creationId xmlns:p14="http://schemas.microsoft.com/office/powerpoint/2010/main" val="631841305"/>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Within a page of the occurrence of the passage containing the one very simple principle, Mill makes it absolutely clear that all ethical questions are to be referred to the principle of utility. </a:t>
            </a:r>
            <a:endParaRPr lang="en-GB" dirty="0" smtClean="0"/>
          </a:p>
          <a:p>
            <a:r>
              <a:rPr lang="en-GB" dirty="0" smtClean="0"/>
              <a:t>‘</a:t>
            </a:r>
            <a:r>
              <a:rPr lang="en-GB" dirty="0"/>
              <a:t>I regard utility as the ultimate appeal of all ethical questions; but it must be utility in the largest sense, grounded on the permanent interests of man as a progressive being.</a:t>
            </a:r>
            <a:r>
              <a:rPr lang="en-GB" dirty="0" smtClean="0"/>
              <a:t>’</a:t>
            </a:r>
            <a:endParaRPr lang="en-US" dirty="0"/>
          </a:p>
        </p:txBody>
      </p:sp>
    </p:spTree>
    <p:extLst>
      <p:ext uri="{BB962C8B-B14F-4D97-AF65-F5344CB8AC3E}">
        <p14:creationId xmlns:p14="http://schemas.microsoft.com/office/powerpoint/2010/main" val="185590559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is a deeper problem underlying the whole of Mill’s essay. </a:t>
            </a:r>
            <a:endParaRPr lang="en-GB" dirty="0" smtClean="0"/>
          </a:p>
          <a:p>
            <a:r>
              <a:rPr lang="en-GB" dirty="0" smtClean="0"/>
              <a:t>Who </a:t>
            </a:r>
            <a:r>
              <a:rPr lang="en-GB" dirty="0"/>
              <a:t>is it directed against? Who or what is Mill’s target? Who or what does he think is the most significant threat to human liberty? </a:t>
            </a:r>
            <a:endParaRPr lang="en-GB" dirty="0" smtClean="0"/>
          </a:p>
          <a:p>
            <a:r>
              <a:rPr lang="en-GB" dirty="0" smtClean="0"/>
              <a:t>Well</a:t>
            </a:r>
            <a:r>
              <a:rPr lang="en-GB" dirty="0"/>
              <a:t>, governments, to some extent although Mill is relatively dismissive of the possibility of tyrannical governments in contemporary nineteenth century society. </a:t>
            </a:r>
            <a:endParaRPr lang="en-US" dirty="0"/>
          </a:p>
        </p:txBody>
      </p:sp>
    </p:spTree>
    <p:extLst>
      <p:ext uri="{BB962C8B-B14F-4D97-AF65-F5344CB8AC3E}">
        <p14:creationId xmlns:p14="http://schemas.microsoft.com/office/powerpoint/2010/main" val="3212651283"/>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dominant theme of </a:t>
            </a:r>
            <a:r>
              <a:rPr lang="en-GB" i="1" dirty="0"/>
              <a:t>On Liberty</a:t>
            </a:r>
            <a:r>
              <a:rPr lang="en-GB" dirty="0"/>
              <a:t> is the oppression that can be exercised by the majority in society against the minority. Of course, one way in which the majority can exercise such oppression is by means of government but it is not the only way nor, perhaps, the most significant way. </a:t>
            </a:r>
            <a:endParaRPr lang="en-GB" dirty="0" smtClean="0"/>
          </a:p>
          <a:p>
            <a:r>
              <a:rPr lang="en-GB" dirty="0"/>
              <a:t>The argument in </a:t>
            </a:r>
            <a:r>
              <a:rPr lang="en-GB" i="1" dirty="0"/>
              <a:t>On Liberty</a:t>
            </a:r>
            <a:r>
              <a:rPr lang="en-GB" dirty="0"/>
              <a:t>, then, is not so much an appeal for relief from governmental interference but an argument for social tolerance. </a:t>
            </a:r>
            <a:endParaRPr lang="en-US" dirty="0"/>
          </a:p>
        </p:txBody>
      </p:sp>
    </p:spTree>
    <p:extLst>
      <p:ext uri="{BB962C8B-B14F-4D97-AF65-F5344CB8AC3E}">
        <p14:creationId xmlns:p14="http://schemas.microsoft.com/office/powerpoint/2010/main" val="179556551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Society is not only an agent inasmuch as it apparently possesses the ability to do things, it is also a patient in that things can be done to it. Society protects us, and we, as a result, owe it a return for this protection. </a:t>
            </a:r>
            <a:endParaRPr lang="en-GB" dirty="0" smtClean="0"/>
          </a:p>
          <a:p>
            <a:r>
              <a:rPr lang="en-GB" dirty="0" smtClean="0"/>
              <a:t>But </a:t>
            </a:r>
            <a:r>
              <a:rPr lang="en-GB" dirty="0"/>
              <a:t>the actions of society are not always beneficent, for while it can protect it can also tyrannise. </a:t>
            </a:r>
            <a:endParaRPr lang="en-GB" dirty="0" smtClean="0"/>
          </a:p>
          <a:p>
            <a:r>
              <a:rPr lang="en-GB" dirty="0" smtClean="0"/>
              <a:t>‘</a:t>
            </a:r>
            <a:r>
              <a:rPr lang="en-GB" dirty="0"/>
              <a:t>There needs protection also against the tyranny of the prevailing opinion and feeling; against the tendency of society to impose, by other means than civil penalties, its own ideas and practices as rules of conduct on those who dissent from them.</a:t>
            </a:r>
            <a:r>
              <a:rPr lang="en-GB" dirty="0" smtClean="0"/>
              <a:t>’</a:t>
            </a:r>
            <a:endParaRPr lang="en-US" dirty="0"/>
          </a:p>
        </p:txBody>
      </p:sp>
    </p:spTree>
    <p:extLst>
      <p:ext uri="{BB962C8B-B14F-4D97-AF65-F5344CB8AC3E}">
        <p14:creationId xmlns:p14="http://schemas.microsoft.com/office/powerpoint/2010/main" val="505495269"/>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11</TotalTime>
  <Words>1241</Words>
  <Application>Microsoft Macintosh PowerPoint</Application>
  <PresentationFormat>On-screen Show (4:3)</PresentationFormat>
  <Paragraphs>48</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Breeze</vt:lpstr>
      <vt:lpstr>John Stuart Mill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John Stuart Mill</dc:title>
  <dc:creator>Gerard Casey</dc:creator>
  <cp:lastModifiedBy>Gerard Casey</cp:lastModifiedBy>
  <cp:revision>4</cp:revision>
  <dcterms:created xsi:type="dcterms:W3CDTF">2014-08-17T16:05:14Z</dcterms:created>
  <dcterms:modified xsi:type="dcterms:W3CDTF">2014-08-17T16:16:39Z</dcterms:modified>
</cp:coreProperties>
</file>