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74" r:id="rId11"/>
    <p:sldId id="267" r:id="rId12"/>
    <p:sldId id="268" r:id="rId13"/>
    <p:sldId id="269" r:id="rId14"/>
    <p:sldId id="270" r:id="rId15"/>
    <p:sldId id="271" r:id="rId16"/>
    <p:sldId id="272" r:id="rId17"/>
    <p:sldId id="273" r:id="rId18"/>
    <p:sldId id="27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3" d="100"/>
          <a:sy n="123" d="100"/>
        </p:scale>
        <p:origin x="-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16/08/2014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16/08/2014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16/08/2014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16/08/2014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16/08/2014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16/08/2014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16/08/2014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John Stuart Mill</a:t>
            </a:r>
            <a:endParaRPr lang="en-US" dirty="0"/>
          </a:p>
        </p:txBody>
      </p:sp>
      <p:sp>
        <p:nvSpPr>
          <p:cNvPr id="3" name="Subtitle 2"/>
          <p:cNvSpPr>
            <a:spLocks noGrp="1"/>
          </p:cNvSpPr>
          <p:nvPr>
            <p:ph type="subTitle" idx="1"/>
          </p:nvPr>
        </p:nvSpPr>
        <p:spPr/>
        <p:txBody>
          <a:bodyPr/>
          <a:lstStyle/>
          <a:p>
            <a:r>
              <a:rPr lang="en-US" dirty="0" smtClean="0"/>
              <a:t>Part 1—Liberty, Utilitarianism</a:t>
            </a:r>
            <a:endParaRPr lang="en-US" dirty="0"/>
          </a:p>
        </p:txBody>
      </p:sp>
    </p:spTree>
    <p:extLst>
      <p:ext uri="{BB962C8B-B14F-4D97-AF65-F5344CB8AC3E}">
        <p14:creationId xmlns:p14="http://schemas.microsoft.com/office/powerpoint/2010/main" val="38456196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298385382"/>
              </p:ext>
            </p:extLst>
          </p:nvPr>
        </p:nvGraphicFramePr>
        <p:xfrm>
          <a:off x="2976693" y="2201312"/>
          <a:ext cx="2781489" cy="1463040"/>
        </p:xfrm>
        <a:graphic>
          <a:graphicData uri="http://schemas.openxmlformats.org/drawingml/2006/table">
            <a:tbl>
              <a:tblPr firstRow="1" bandRow="1">
                <a:tableStyleId>{5C22544A-7EE6-4342-B048-85BDC9FD1C3A}</a:tableStyleId>
              </a:tblPr>
              <a:tblGrid>
                <a:gridCol w="341061"/>
                <a:gridCol w="2440428"/>
              </a:tblGrid>
              <a:tr h="338199">
                <a:tc>
                  <a:txBody>
                    <a:bodyPr/>
                    <a:lstStyle/>
                    <a:p>
                      <a:r>
                        <a:rPr lang="en-US" b="0" dirty="0" smtClean="0"/>
                        <a:t>1</a:t>
                      </a:r>
                      <a:endParaRPr lang="en-US" b="0" dirty="0"/>
                    </a:p>
                  </a:txBody>
                  <a:tcPr/>
                </a:tc>
                <a:tc>
                  <a:txBody>
                    <a:bodyPr/>
                    <a:lstStyle/>
                    <a:p>
                      <a:r>
                        <a:rPr lang="en-US" b="0" dirty="0" smtClean="0"/>
                        <a:t>Paternalism</a:t>
                      </a:r>
                      <a:endParaRPr lang="en-US" b="0" dirty="0"/>
                    </a:p>
                  </a:txBody>
                  <a:tcPr/>
                </a:tc>
              </a:tr>
              <a:tr h="338199">
                <a:tc>
                  <a:txBody>
                    <a:bodyPr/>
                    <a:lstStyle/>
                    <a:p>
                      <a:r>
                        <a:rPr lang="en-US" dirty="0" smtClean="0"/>
                        <a:t>2</a:t>
                      </a:r>
                      <a:endParaRPr lang="en-US" dirty="0"/>
                    </a:p>
                  </a:txBody>
                  <a:tcPr/>
                </a:tc>
                <a:tc>
                  <a:txBody>
                    <a:bodyPr/>
                    <a:lstStyle/>
                    <a:p>
                      <a:r>
                        <a:rPr lang="en-US" dirty="0" smtClean="0"/>
                        <a:t>Moralism</a:t>
                      </a:r>
                      <a:endParaRPr lang="en-US" dirty="0"/>
                    </a:p>
                  </a:txBody>
                  <a:tcPr/>
                </a:tc>
              </a:tr>
              <a:tr h="338199">
                <a:tc>
                  <a:txBody>
                    <a:bodyPr/>
                    <a:lstStyle/>
                    <a:p>
                      <a:r>
                        <a:rPr lang="en-US" dirty="0" smtClean="0"/>
                        <a:t>3</a:t>
                      </a:r>
                      <a:endParaRPr lang="en-US" dirty="0"/>
                    </a:p>
                  </a:txBody>
                  <a:tcPr/>
                </a:tc>
                <a:tc>
                  <a:txBody>
                    <a:bodyPr/>
                    <a:lstStyle/>
                    <a:p>
                      <a:r>
                        <a:rPr lang="en-US" dirty="0" smtClean="0"/>
                        <a:t>Offence-prevention</a:t>
                      </a:r>
                      <a:endParaRPr lang="en-US" dirty="0"/>
                    </a:p>
                  </a:txBody>
                  <a:tcPr/>
                </a:tc>
              </a:tr>
              <a:tr h="338199">
                <a:tc>
                  <a:txBody>
                    <a:bodyPr/>
                    <a:lstStyle/>
                    <a:p>
                      <a:r>
                        <a:rPr lang="en-US" dirty="0" smtClean="0"/>
                        <a:t>4</a:t>
                      </a:r>
                      <a:endParaRPr lang="en-US" dirty="0"/>
                    </a:p>
                  </a:txBody>
                  <a:tcPr/>
                </a:tc>
                <a:tc>
                  <a:txBody>
                    <a:bodyPr/>
                    <a:lstStyle/>
                    <a:p>
                      <a:r>
                        <a:rPr lang="en-US" dirty="0" smtClean="0"/>
                        <a:t>Harm-prevention</a:t>
                      </a:r>
                      <a:endParaRPr lang="en-US" dirty="0"/>
                    </a:p>
                  </a:txBody>
                  <a:tcPr/>
                </a:tc>
              </a:tr>
            </a:tbl>
          </a:graphicData>
        </a:graphic>
      </p:graphicFrame>
    </p:spTree>
    <p:extLst>
      <p:ext uri="{BB962C8B-B14F-4D97-AF65-F5344CB8AC3E}">
        <p14:creationId xmlns:p14="http://schemas.microsoft.com/office/powerpoint/2010/main" val="34471997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is important to realise that the prescriptions of </a:t>
            </a:r>
            <a:r>
              <a:rPr lang="en-GB" i="1" dirty="0"/>
              <a:t>On Liberty</a:t>
            </a:r>
            <a:r>
              <a:rPr lang="en-GB" dirty="0"/>
              <a:t> apply fully only to societies at a high stage of development, adult societies, as it were. Mill doesn’t think that his reflections on liberty apply always and everywhere. </a:t>
            </a:r>
            <a:r>
              <a:rPr lang="en-US" dirty="0"/>
              <a:t>The full benefits of liberty are confined to people (and societies) that are mature—liberty is not something that is valuable unconditionally. </a:t>
            </a:r>
            <a:endParaRPr lang="en-US" dirty="0"/>
          </a:p>
        </p:txBody>
      </p:sp>
    </p:spTree>
    <p:extLst>
      <p:ext uri="{BB962C8B-B14F-4D97-AF65-F5344CB8AC3E}">
        <p14:creationId xmlns:p14="http://schemas.microsoft.com/office/powerpoint/2010/main" val="19358585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Was Mill a Utilitarian?</a:t>
            </a:r>
            <a:endParaRPr lang="en-IE" dirty="0"/>
          </a:p>
          <a:p>
            <a:r>
              <a:rPr lang="en-GB" dirty="0"/>
              <a:t>Despite his professed allegiance to utilitarianism, Mill’s most significant contribution to social and political thought was his </a:t>
            </a:r>
            <a:r>
              <a:rPr lang="en-GB" i="1" dirty="0"/>
              <a:t>On Liberty</a:t>
            </a:r>
            <a:r>
              <a:rPr lang="en-GB" dirty="0"/>
              <a:t> the arguments of which are not always obviously in accord with that doctrine. ‘For Mill freedom of thought and investigation, freedom of discussion, and the freedom of self-controlled moral judgment and action were goods in their own right.’ [Sabine 708] </a:t>
            </a:r>
            <a:endParaRPr lang="en-US" dirty="0"/>
          </a:p>
        </p:txBody>
      </p:sp>
    </p:spTree>
    <p:extLst>
      <p:ext uri="{BB962C8B-B14F-4D97-AF65-F5344CB8AC3E}">
        <p14:creationId xmlns:p14="http://schemas.microsoft.com/office/powerpoint/2010/main" val="3947851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Mill distinguishes, in a non-utilitarian way, between superior and inferior pleasures. Not all pleasures are commensurable. The pursuit of higher pleasures is productive of justice and progress so that any society in which higher pleasures are to be produced needs social freedom. </a:t>
            </a:r>
            <a:endParaRPr lang="en-GB" dirty="0" smtClean="0"/>
          </a:p>
          <a:p>
            <a:r>
              <a:rPr lang="en-GB" dirty="0" smtClean="0"/>
              <a:t>This </a:t>
            </a:r>
            <a:r>
              <a:rPr lang="en-GB" dirty="0"/>
              <a:t>distinction between higher and lower pleasures, however plausible in itself, fatally compromises the utilitarian side of Mill’s thought. </a:t>
            </a:r>
            <a:endParaRPr lang="en-US" dirty="0"/>
          </a:p>
        </p:txBody>
      </p:sp>
    </p:spTree>
    <p:extLst>
      <p:ext uri="{BB962C8B-B14F-4D97-AF65-F5344CB8AC3E}">
        <p14:creationId xmlns:p14="http://schemas.microsoft.com/office/powerpoint/2010/main" val="36128340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In the end, what Mill stood for was: the valorisation of human dignity and moral responsibility; freedom not just as a mean to human fulfilment but as a constitutive part of that fulfilment; freedom as both an individual good and a social good; and a positive role for the state in offsetting the dangers of a dominant society. </a:t>
            </a:r>
            <a:endParaRPr lang="en-GB" dirty="0" smtClean="0"/>
          </a:p>
          <a:p>
            <a:r>
              <a:rPr lang="en-GB" dirty="0" smtClean="0"/>
              <a:t>A </a:t>
            </a:r>
            <a:r>
              <a:rPr lang="en-GB" dirty="0"/>
              <a:t>libertarian can concur wholeheartedly with the first three of these positions (however much Mill, as a utilitarian, might not have been philosophically entitled to hold them) but there is no way he could accept the fourth.</a:t>
            </a:r>
            <a:endParaRPr lang="en-IE" dirty="0"/>
          </a:p>
          <a:p>
            <a:endParaRPr lang="en-US" dirty="0"/>
          </a:p>
        </p:txBody>
      </p:sp>
    </p:spTree>
    <p:extLst>
      <p:ext uri="{BB962C8B-B14F-4D97-AF65-F5344CB8AC3E}">
        <p14:creationId xmlns:p14="http://schemas.microsoft.com/office/powerpoint/2010/main" val="15590846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What is particular striking about Mill’s </a:t>
            </a:r>
            <a:r>
              <a:rPr lang="en-GB" i="1" dirty="0"/>
              <a:t>On Liberty</a:t>
            </a:r>
            <a:r>
              <a:rPr lang="en-GB" dirty="0"/>
              <a:t> is that his strategy is not to carve out a space for liberty against government intrusion; rather, it is intended to address the dangers to liberty presented by society. </a:t>
            </a:r>
            <a:endParaRPr lang="en-GB" dirty="0" smtClean="0"/>
          </a:p>
          <a:p>
            <a:r>
              <a:rPr lang="en-GB" dirty="0" smtClean="0"/>
              <a:t>‘</a:t>
            </a:r>
            <a:r>
              <a:rPr lang="en-GB" dirty="0"/>
              <a:t>The threat to liberty which Mill chiefly feared was not government but a majority that is intolerant of the unconventional, that looks with suspicion on divergent minorities and it willing to use the weight of numbers to repress and regiment them.’ [Sabine, 710] </a:t>
            </a:r>
            <a:endParaRPr lang="en-US" dirty="0"/>
          </a:p>
        </p:txBody>
      </p:sp>
    </p:spTree>
    <p:extLst>
      <p:ext uri="{BB962C8B-B14F-4D97-AF65-F5344CB8AC3E}">
        <p14:creationId xmlns:p14="http://schemas.microsoft.com/office/powerpoint/2010/main" val="10749632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 this point, a libertarian is likely to find himself disagreeing with Mill. Provided no physical aggression is used to influence behaviour, there appears to be nothing obviously improper with social means of producing conformity—persuasion, exhortation, non-association (shunning)—all these are legitimate activities if unaccompanied by the initiation or the threat of the initiation of physical violence. </a:t>
            </a:r>
            <a:endParaRPr lang="en-US" dirty="0"/>
          </a:p>
        </p:txBody>
      </p:sp>
    </p:spTree>
    <p:extLst>
      <p:ext uri="{BB962C8B-B14F-4D97-AF65-F5344CB8AC3E}">
        <p14:creationId xmlns:p14="http://schemas.microsoft.com/office/powerpoint/2010/main" val="29067187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Mill </a:t>
            </a:r>
            <a:r>
              <a:rPr lang="en-GB" dirty="0"/>
              <a:t>is an inconsistent utilitarian, a thinker whose ethical views were more Kantian than </a:t>
            </a:r>
            <a:r>
              <a:rPr lang="en-GB" dirty="0" smtClean="0"/>
              <a:t>Benthamite.</a:t>
            </a:r>
          </a:p>
          <a:p>
            <a:r>
              <a:rPr lang="en-GB" dirty="0" smtClean="0"/>
              <a:t>He </a:t>
            </a:r>
            <a:r>
              <a:rPr lang="en-GB" dirty="0"/>
              <a:t>desired freedom for thought and action protected not only from the interference of the state but from the oppression of social majorities but it is difficult to discern the principled basis on which he could make his case. </a:t>
            </a:r>
            <a:endParaRPr lang="en-US" dirty="0"/>
          </a:p>
        </p:txBody>
      </p:sp>
    </p:spTree>
    <p:extLst>
      <p:ext uri="{BB962C8B-B14F-4D97-AF65-F5344CB8AC3E}">
        <p14:creationId xmlns:p14="http://schemas.microsoft.com/office/powerpoint/2010/main" val="27205257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Mill was concerned to delineate a sphere of activity for individuals in respect of which neither state nor society had a legitimate interest that would permit either to intervene, to supervise or to restrict. Sketching out such a sphere is not especially difficult if one has at one’s disposal a theory of natural rights but, of course, as a utilitarian, Mill had no such tools to hand.</a:t>
            </a:r>
            <a:r>
              <a:rPr lang="en-IE"/>
              <a:t> </a:t>
            </a:r>
            <a:endParaRPr lang="en-US"/>
          </a:p>
        </p:txBody>
      </p:sp>
    </p:spTree>
    <p:extLst>
      <p:ext uri="{BB962C8B-B14F-4D97-AF65-F5344CB8AC3E}">
        <p14:creationId xmlns:p14="http://schemas.microsoft.com/office/powerpoint/2010/main" val="2313393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Because of his father’s standing, Mill was incredibly well connected with the most prominent people of his time—Bentham, Ricardo, Say, Saint Simone, Comte. </a:t>
            </a:r>
            <a:endParaRPr lang="en-GB" dirty="0" smtClean="0"/>
          </a:p>
          <a:p>
            <a:r>
              <a:rPr lang="en-GB" dirty="0" smtClean="0"/>
              <a:t>Under </a:t>
            </a:r>
            <a:r>
              <a:rPr lang="en-GB" dirty="0"/>
              <a:t>the influence of his father and Jeremy Bentham, Mill became a utilitarianism and remained one (in some form or other) throughout his life, despite, in the opinion of some critics, holding views whose compatibility with utilitarianism is difficult to reconcile. </a:t>
            </a:r>
            <a:endParaRPr lang="en-GB" dirty="0" smtClean="0"/>
          </a:p>
          <a:p>
            <a:r>
              <a:rPr lang="en-GB" i="1" dirty="0" smtClean="0"/>
              <a:t>On </a:t>
            </a:r>
            <a:r>
              <a:rPr lang="en-GB" i="1" dirty="0"/>
              <a:t>Liberty</a:t>
            </a:r>
            <a:r>
              <a:rPr lang="en-GB" dirty="0"/>
              <a:t> was published in 1859 and was followed two years later by </a:t>
            </a:r>
            <a:r>
              <a:rPr lang="en-GB" i="1" dirty="0"/>
              <a:t>Considerations on Representative Government</a:t>
            </a:r>
            <a:r>
              <a:rPr lang="en-GB" dirty="0"/>
              <a:t>. These are the two works which will primarily concern us here.</a:t>
            </a:r>
            <a:r>
              <a:rPr lang="en-IE" dirty="0"/>
              <a:t> </a:t>
            </a:r>
            <a:endParaRPr lang="en-US" dirty="0"/>
          </a:p>
        </p:txBody>
      </p:sp>
    </p:spTree>
    <p:extLst>
      <p:ext uri="{BB962C8B-B14F-4D97-AF65-F5344CB8AC3E}">
        <p14:creationId xmlns:p14="http://schemas.microsoft.com/office/powerpoint/2010/main" val="935072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He started in life as a free </a:t>
            </a:r>
            <a:r>
              <a:rPr lang="en-GB" dirty="0" smtClean="0"/>
              <a:t>marketeer.</a:t>
            </a:r>
          </a:p>
          <a:p>
            <a:r>
              <a:rPr lang="en-GB" dirty="0" smtClean="0"/>
              <a:t>In later </a:t>
            </a:r>
            <a:r>
              <a:rPr lang="en-GB" dirty="0"/>
              <a:t>life, he moved in the direction of socialism, amending his </a:t>
            </a:r>
            <a:r>
              <a:rPr lang="en-GB" i="1" dirty="0"/>
              <a:t>Principles of Political Economy</a:t>
            </a:r>
            <a:r>
              <a:rPr lang="en-GB" dirty="0"/>
              <a:t> accordingly. </a:t>
            </a:r>
            <a:endParaRPr lang="en-GB" dirty="0" smtClean="0"/>
          </a:p>
          <a:p>
            <a:r>
              <a:rPr lang="en-GB" dirty="0" smtClean="0"/>
              <a:t>This </a:t>
            </a:r>
            <a:r>
              <a:rPr lang="en-GB" dirty="0"/>
              <a:t>work, first published in 1848, was the Samuelson of its age, being the dominant textbook in economics for well over half a century until finally displaced by Marshall’s </a:t>
            </a:r>
            <a:r>
              <a:rPr lang="en-GB" i="1" dirty="0"/>
              <a:t>Principle of Economics</a:t>
            </a:r>
            <a:r>
              <a:rPr lang="en-GB" dirty="0"/>
              <a:t> in 1919.</a:t>
            </a:r>
            <a:endParaRPr lang="en-IE" dirty="0"/>
          </a:p>
          <a:p>
            <a:endParaRPr lang="en-US" dirty="0"/>
          </a:p>
        </p:txBody>
      </p:sp>
    </p:spTree>
    <p:extLst>
      <p:ext uri="{BB962C8B-B14F-4D97-AF65-F5344CB8AC3E}">
        <p14:creationId xmlns:p14="http://schemas.microsoft.com/office/powerpoint/2010/main" val="2470685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Seemingly committed to a form of utilitarianism in the Benthamite tradition, Mill nevertheless rejected any unitary conception of happiness that could make utilitarianism workable. </a:t>
            </a:r>
            <a:endParaRPr lang="en-GB" dirty="0" smtClean="0"/>
          </a:p>
          <a:p>
            <a:r>
              <a:rPr lang="en-GB" dirty="0" smtClean="0"/>
              <a:t>‘</a:t>
            </a:r>
            <a:r>
              <a:rPr lang="en-GB" dirty="0"/>
              <a:t>Mill was not willing to accept Bentham’s greatest happiness principle for what in effect it was, namely, a rough and ready criterion for judging the utility of legislation.’ [Sabine, 708] </a:t>
            </a:r>
            <a:endParaRPr lang="en-US" dirty="0"/>
          </a:p>
        </p:txBody>
      </p:sp>
    </p:spTree>
    <p:extLst>
      <p:ext uri="{BB962C8B-B14F-4D97-AF65-F5344CB8AC3E}">
        <p14:creationId xmlns:p14="http://schemas.microsoft.com/office/powerpoint/2010/main" val="251603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a:t>
            </a:r>
            <a:r>
              <a:rPr lang="en-GB" dirty="0"/>
              <a:t>T]he sole end for which mankind are warranted, individually or collectively, in interfering with the liberty of action of any of their number is self-protection….the only purpose for which power can be rightfully exercised over any member of a civilized community, against his will, is to prevent harm to others. His own good, either rightfully physical or moral, is not a sufficient </a:t>
            </a:r>
            <a:r>
              <a:rPr lang="en-GB" dirty="0" smtClean="0"/>
              <a:t>warrant…. </a:t>
            </a:r>
            <a:endParaRPr lang="en-US" dirty="0"/>
          </a:p>
        </p:txBody>
      </p:sp>
    </p:spTree>
    <p:extLst>
      <p:ext uri="{BB962C8B-B14F-4D97-AF65-F5344CB8AC3E}">
        <p14:creationId xmlns:p14="http://schemas.microsoft.com/office/powerpoint/2010/main" val="29151865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He cannot rightfully be compelled to do or forbear because it will be better for him to do so, because it will make him happier, because, in the opinions of others, to do so would be wise, or even right. These are good reason for remonstrating with him, or reasoning with him, or persuading him, or entreating him, but not for compelling him, or visiting him with any evil in case he do </a:t>
            </a:r>
            <a:r>
              <a:rPr lang="en-GB" dirty="0" smtClean="0"/>
              <a:t>otherwise….</a:t>
            </a:r>
            <a:endParaRPr lang="en-US" dirty="0"/>
          </a:p>
        </p:txBody>
      </p:sp>
    </p:spTree>
    <p:extLst>
      <p:ext uri="{BB962C8B-B14F-4D97-AF65-F5344CB8AC3E}">
        <p14:creationId xmlns:p14="http://schemas.microsoft.com/office/powerpoint/2010/main" val="887925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To justify that, the conduct from which it is desired to deter him, must be calculated to produce evil to some one else. The only part of the conduct of any one, for which he is amenable to society, is that which concerns others. In the part that merely concerns himself, his independence is, of right, absolute. Over himself, over his own body and mind, the individual is sovereign. [OL I, 9-14]</a:t>
            </a:r>
            <a:endParaRPr lang="en-IE" dirty="0"/>
          </a:p>
          <a:p>
            <a:pPr marL="0" indent="0">
              <a:buNone/>
            </a:pPr>
            <a:endParaRPr lang="en-US" dirty="0"/>
          </a:p>
        </p:txBody>
      </p:sp>
    </p:spTree>
    <p:extLst>
      <p:ext uri="{BB962C8B-B14F-4D97-AF65-F5344CB8AC3E}">
        <p14:creationId xmlns:p14="http://schemas.microsoft.com/office/powerpoint/2010/main" val="3740137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GB" dirty="0"/>
              <a:t>Mill lists four grounds on which both freedom of opinion and freedom of expression of opinion (not quite the same thing) can be shown to be necessary to the well-being of mankind. </a:t>
            </a:r>
            <a:endParaRPr lang="en-GB" dirty="0" smtClean="0"/>
          </a:p>
          <a:p>
            <a:r>
              <a:rPr lang="en-GB" dirty="0" smtClean="0"/>
              <a:t>First</a:t>
            </a:r>
            <a:r>
              <a:rPr lang="en-GB" dirty="0"/>
              <a:t>, the silenced opinion may be true. </a:t>
            </a:r>
            <a:endParaRPr lang="en-GB" dirty="0"/>
          </a:p>
          <a:p>
            <a:r>
              <a:rPr lang="en-GB" dirty="0" smtClean="0"/>
              <a:t>Second</a:t>
            </a:r>
            <a:r>
              <a:rPr lang="en-GB" dirty="0"/>
              <a:t>, it may contain a portion of truth, even if is not completely true. </a:t>
            </a:r>
            <a:endParaRPr lang="en-GB" dirty="0" smtClean="0"/>
          </a:p>
          <a:p>
            <a:r>
              <a:rPr lang="en-GB" dirty="0" smtClean="0"/>
              <a:t>Third</a:t>
            </a:r>
            <a:r>
              <a:rPr lang="en-GB" dirty="0"/>
              <a:t>, a received opinion which is wholly true, if it cannot be challenged, will be held ‘in the manner of a prejudice, with little comprehension or feeling of its rational </a:t>
            </a:r>
            <a:r>
              <a:rPr lang="en-GB" dirty="0" smtClean="0"/>
              <a:t>grounds.’</a:t>
            </a:r>
            <a:endParaRPr lang="en-GB" dirty="0"/>
          </a:p>
          <a:p>
            <a:r>
              <a:rPr lang="en-GB" dirty="0" smtClean="0"/>
              <a:t>Fourth</a:t>
            </a:r>
            <a:r>
              <a:rPr lang="en-GB" dirty="0"/>
              <a:t>, such an opinion, if not subject to challenge, will be in danger of collapsing into a formal and inefficacious dogma. </a:t>
            </a:r>
            <a:endParaRPr lang="en-US" dirty="0"/>
          </a:p>
        </p:txBody>
      </p:sp>
    </p:spTree>
    <p:extLst>
      <p:ext uri="{BB962C8B-B14F-4D97-AF65-F5344CB8AC3E}">
        <p14:creationId xmlns:p14="http://schemas.microsoft.com/office/powerpoint/2010/main" val="3358168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He believes that the human good lies in a kind of deliberative choosing which gives direction to one’s life. </a:t>
            </a:r>
            <a:endParaRPr lang="en-US" dirty="0" smtClean="0"/>
          </a:p>
          <a:p>
            <a:r>
              <a:rPr lang="en-US" dirty="0" smtClean="0"/>
              <a:t>If </a:t>
            </a:r>
            <a:r>
              <a:rPr lang="en-US" dirty="0"/>
              <a:t>choice is to be genuine and informed, then not only must we have liberty of opinion and expression of opinion, we must also (within certain limitations) have liberty of action. [see OL III, 1-10—62-72</a:t>
            </a:r>
            <a:r>
              <a:rPr lang="en-US" dirty="0" smtClean="0"/>
              <a:t>]</a:t>
            </a:r>
            <a:endParaRPr lang="en-IE" dirty="0"/>
          </a:p>
        </p:txBody>
      </p:sp>
    </p:spTree>
    <p:extLst>
      <p:ext uri="{BB962C8B-B14F-4D97-AF65-F5344CB8AC3E}">
        <p14:creationId xmlns:p14="http://schemas.microsoft.com/office/powerpoint/2010/main" val="11584338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12</TotalTime>
  <Words>1325</Words>
  <Application>Microsoft Macintosh PowerPoint</Application>
  <PresentationFormat>On-screen Show (4:3)</PresentationFormat>
  <Paragraphs>41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Breeze</vt:lpstr>
      <vt:lpstr>John Stuart Mill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Stuart Mill</dc:title>
  <dc:creator>Gerard Casey</dc:creator>
  <cp:lastModifiedBy>Gerard Casey</cp:lastModifiedBy>
  <cp:revision>4</cp:revision>
  <dcterms:created xsi:type="dcterms:W3CDTF">2014-08-16T06:32:42Z</dcterms:created>
  <dcterms:modified xsi:type="dcterms:W3CDTF">2014-08-16T06:45:32Z</dcterms:modified>
</cp:coreProperties>
</file>