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18/08/2014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18/08/2014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18/08/2014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18/08/2014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Conservatism and Libertarianism</a:t>
            </a:r>
            <a:endParaRPr lang="en-US" dirty="0"/>
          </a:p>
        </p:txBody>
      </p:sp>
      <p:sp>
        <p:nvSpPr>
          <p:cNvPr id="3" name="Subtitle 2"/>
          <p:cNvSpPr>
            <a:spLocks noGrp="1"/>
          </p:cNvSpPr>
          <p:nvPr>
            <p:ph type="subTitle" idx="1"/>
          </p:nvPr>
        </p:nvSpPr>
        <p:spPr/>
        <p:txBody>
          <a:bodyPr/>
          <a:lstStyle/>
          <a:p>
            <a:r>
              <a:rPr lang="en-US" dirty="0" smtClean="0"/>
              <a:t>Part 1—Change, Tradition, Society</a:t>
            </a:r>
            <a:endParaRPr lang="en-US" dirty="0"/>
          </a:p>
        </p:txBody>
      </p:sp>
    </p:spTree>
    <p:extLst>
      <p:ext uri="{BB962C8B-B14F-4D97-AF65-F5344CB8AC3E}">
        <p14:creationId xmlns:p14="http://schemas.microsoft.com/office/powerpoint/2010/main" val="1729208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Of course, the organic metaphor </a:t>
            </a:r>
            <a:r>
              <a:rPr lang="en-IE" i="1" dirty="0"/>
              <a:t>is</a:t>
            </a:r>
            <a:r>
              <a:rPr lang="en-IE" dirty="0"/>
              <a:t> a metaphor. </a:t>
            </a:r>
            <a:endParaRPr lang="en-IE" dirty="0" smtClean="0"/>
          </a:p>
          <a:p>
            <a:r>
              <a:rPr lang="en-IE" dirty="0" smtClean="0"/>
              <a:t>Society </a:t>
            </a:r>
            <a:r>
              <a:rPr lang="en-IE" dirty="0"/>
              <a:t>is not an organism—it is not born, it does not grow, and it does not die. </a:t>
            </a:r>
            <a:endParaRPr lang="en-IE" dirty="0" smtClean="0"/>
          </a:p>
          <a:p>
            <a:r>
              <a:rPr lang="en-IE" dirty="0" smtClean="0"/>
              <a:t>From </a:t>
            </a:r>
            <a:r>
              <a:rPr lang="en-IE" dirty="0"/>
              <a:t>the perspective of any given individual, society stands over against him as something, bigger, something other, something longer lasting than himself but this no more makes society a real subsistent entity any more than our experience of an audience as a single mass can conceal the fundamental fact that it is nothing more than its constitutive individuals and the relationships between those individuals.</a:t>
            </a:r>
          </a:p>
          <a:p>
            <a:endParaRPr lang="en-US" dirty="0"/>
          </a:p>
        </p:txBody>
      </p:sp>
    </p:spTree>
    <p:extLst>
      <p:ext uri="{BB962C8B-B14F-4D97-AF65-F5344CB8AC3E}">
        <p14:creationId xmlns:p14="http://schemas.microsoft.com/office/powerpoint/2010/main" val="676247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Herbert Spencer writes: ‘An overwhelming prejudice in favour of ancient and existing usages has ever been, and probably will long continue to be, one of the most prominent characteristics of humanity. No matter how totally inconsistent with the existing state of society—no matter how utterly unreasonable, both in principle and practice—no matter how eminently absurd, in every respect, such institutions or customs may be—still, if they have but the countenance of fashion or antiquity—if they have but been patronised and handed down to us by our forefathers—their glaring inconsistencies, defects, and puerilities are so completely hidden by the radiant halo wherewith a blind veneration has invested them, that it is almost impossible to open the dazzled eyes of the world, to an unprejudiced view of them.</a:t>
            </a:r>
            <a:r>
              <a:rPr lang="en-GB" dirty="0" smtClean="0"/>
              <a:t>’</a:t>
            </a:r>
            <a:endParaRPr lang="en-IE" dirty="0"/>
          </a:p>
        </p:txBody>
      </p:sp>
    </p:spTree>
    <p:extLst>
      <p:ext uri="{BB962C8B-B14F-4D97-AF65-F5344CB8AC3E}">
        <p14:creationId xmlns:p14="http://schemas.microsoft.com/office/powerpoint/2010/main" val="3744822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problem with libertarians, according to Kirk, is their ‘fanatic attachment...to the notion of personal freedom as the whole end of the civil social order, and indeed of human existence.’ [Kirk, 113] Their pathological concern with freedom leads them to adopt an attitude of tolerance to all sorts of views and opinions, a tolerance that leads, in the end, to their own proscription! </a:t>
            </a:r>
            <a:endParaRPr lang="en-US" dirty="0"/>
          </a:p>
        </p:txBody>
      </p:sp>
    </p:spTree>
    <p:extLst>
      <p:ext uri="{BB962C8B-B14F-4D97-AF65-F5344CB8AC3E}">
        <p14:creationId xmlns:p14="http://schemas.microsoft.com/office/powerpoint/2010/main" val="54907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GB" dirty="0"/>
              <a:t>Kirk lists six points on which conservatives and libertarians differ </a:t>
            </a:r>
            <a:r>
              <a:rPr lang="en-GB" dirty="0" smtClean="0"/>
              <a:t>essentially:</a:t>
            </a:r>
          </a:p>
          <a:p>
            <a:r>
              <a:rPr lang="en-GB" dirty="0" smtClean="0"/>
              <a:t>first</a:t>
            </a:r>
            <a:r>
              <a:rPr lang="en-GB" dirty="0"/>
              <a:t>, conservatives believe in a transcendent moral order while libertarians are ‘utilitarians admitting no transcendent sanctions for conduct’; </a:t>
            </a:r>
            <a:endParaRPr lang="en-GB" dirty="0" smtClean="0"/>
          </a:p>
          <a:p>
            <a:r>
              <a:rPr lang="en-GB" dirty="0" smtClean="0"/>
              <a:t>second</a:t>
            </a:r>
            <a:r>
              <a:rPr lang="en-GB" dirty="0"/>
              <a:t>, conservatives believe that order is the first requirement for every society. Liberty and justice come in only after order is reasonably secure. Libertarians, in prioritising liberty at the expense of order, ‘imperil the very freedoms they praise’; </a:t>
            </a:r>
            <a:endParaRPr lang="en-GB" dirty="0" smtClean="0"/>
          </a:p>
          <a:p>
            <a:r>
              <a:rPr lang="en-GB" dirty="0" smtClean="0"/>
              <a:t>third</a:t>
            </a:r>
            <a:r>
              <a:rPr lang="en-GB" dirty="0"/>
              <a:t>, for libertarians, self-interest is the cement of society whereas, for conservatives, society is, in words that echo Burke, ‘a community of souls, joining the dead, the living, and those yet unborn’ which coheres through friendship or love of neighbour</a:t>
            </a:r>
            <a:r>
              <a:rPr lang="en-GB" dirty="0" smtClean="0"/>
              <a:t>;</a:t>
            </a:r>
          </a:p>
          <a:p>
            <a:pPr marL="0" indent="0">
              <a:buNone/>
            </a:pPr>
            <a:endParaRPr lang="en-IE" dirty="0"/>
          </a:p>
        </p:txBody>
      </p:sp>
    </p:spTree>
    <p:extLst>
      <p:ext uri="{BB962C8B-B14F-4D97-AF65-F5344CB8AC3E}">
        <p14:creationId xmlns:p14="http://schemas.microsoft.com/office/powerpoint/2010/main" val="14935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fourth, libertarians believe that human nature is good, if damaged; conservatives believe that human nature is irretrievably flawed. The libertarian suffers from the illusion that utopia is possible; the conservative knows that it isn’t;</a:t>
            </a:r>
          </a:p>
          <a:p>
            <a:r>
              <a:rPr lang="en-GB" dirty="0"/>
              <a:t> fifth, the libertarian regards the state as the oppressor </a:t>
            </a:r>
            <a:r>
              <a:rPr lang="en-GB" i="1" dirty="0"/>
              <a:t>par excellence</a:t>
            </a:r>
            <a:r>
              <a:rPr lang="en-GB" dirty="0"/>
              <a:t>; the conservative believes that it is ordained by </a:t>
            </a:r>
            <a:r>
              <a:rPr lang="en-GB" dirty="0" smtClean="0"/>
              <a:t>God;</a:t>
            </a:r>
            <a:endParaRPr lang="en-GB" dirty="0"/>
          </a:p>
          <a:p>
            <a:r>
              <a:rPr lang="en-GB" dirty="0"/>
              <a:t>and finally, while the libertarian promotes the ‘swaggering ego’ in a cosmos that is arid and loveless, the conservative finds in our world, mystery and wonder and acknowledges the call of duty, discipline and sacrifice</a:t>
            </a:r>
            <a:r>
              <a:rPr lang="en-GB" dirty="0" smtClean="0"/>
              <a:t>.</a:t>
            </a:r>
            <a:endParaRPr lang="en-IE" dirty="0"/>
          </a:p>
        </p:txBody>
      </p:sp>
    </p:spTree>
    <p:extLst>
      <p:ext uri="{BB962C8B-B14F-4D97-AF65-F5344CB8AC3E}">
        <p14:creationId xmlns:p14="http://schemas.microsoft.com/office/powerpoint/2010/main" val="3650736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Are libertarians necessarily utilitarians? </a:t>
            </a:r>
            <a:endParaRPr lang="en-GB" dirty="0" smtClean="0"/>
          </a:p>
          <a:p>
            <a:r>
              <a:rPr lang="en-GB" dirty="0" smtClean="0"/>
              <a:t>Does </a:t>
            </a:r>
            <a:r>
              <a:rPr lang="en-GB" dirty="0"/>
              <a:t>libertarianism imperil human freedom? </a:t>
            </a:r>
            <a:endParaRPr lang="en-GB" dirty="0" smtClean="0"/>
          </a:p>
          <a:p>
            <a:r>
              <a:rPr lang="en-GB" dirty="0" smtClean="0"/>
              <a:t>Do </a:t>
            </a:r>
            <a:r>
              <a:rPr lang="en-GB" dirty="0"/>
              <a:t>libertarians disparage or degrade all human values except freedom? </a:t>
            </a:r>
            <a:endParaRPr lang="en-GB" dirty="0" smtClean="0"/>
          </a:p>
          <a:p>
            <a:r>
              <a:rPr lang="en-GB" dirty="0" smtClean="0"/>
              <a:t>Do </a:t>
            </a:r>
            <a:r>
              <a:rPr lang="en-GB" dirty="0"/>
              <a:t>libertarians have an unrealistic utopian conception of human nature? </a:t>
            </a:r>
            <a:endParaRPr lang="en-GB" dirty="0" smtClean="0"/>
          </a:p>
          <a:p>
            <a:r>
              <a:rPr lang="en-GB" dirty="0" smtClean="0"/>
              <a:t>Do </a:t>
            </a:r>
            <a:r>
              <a:rPr lang="en-GB" dirty="0"/>
              <a:t>they reject all government and espouse chaos? </a:t>
            </a:r>
            <a:endParaRPr lang="en-GB" dirty="0" smtClean="0"/>
          </a:p>
          <a:p>
            <a:r>
              <a:rPr lang="en-GB" dirty="0" smtClean="0"/>
              <a:t>Does </a:t>
            </a:r>
            <a:r>
              <a:rPr lang="en-GB" dirty="0"/>
              <a:t>libertarianism evacuate the world not only of love and friendship but also of duty, discipline and sacrifice? </a:t>
            </a:r>
            <a:endParaRPr lang="en-US" dirty="0"/>
          </a:p>
        </p:txBody>
      </p:sp>
    </p:spTree>
    <p:extLst>
      <p:ext uri="{BB962C8B-B14F-4D97-AF65-F5344CB8AC3E}">
        <p14:creationId xmlns:p14="http://schemas.microsoft.com/office/powerpoint/2010/main" val="51318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C</a:t>
            </a:r>
            <a:r>
              <a:rPr lang="en-GB" dirty="0" smtClean="0"/>
              <a:t>onservatives </a:t>
            </a:r>
            <a:r>
              <a:rPr lang="en-GB" dirty="0"/>
              <a:t>are </a:t>
            </a:r>
            <a:r>
              <a:rPr lang="en-GB" i="1" dirty="0"/>
              <a:t>not</a:t>
            </a:r>
            <a:r>
              <a:rPr lang="en-GB" dirty="0"/>
              <a:t> opposed to change, only to certain kinds of change. </a:t>
            </a:r>
            <a:endParaRPr lang="en-GB" dirty="0" smtClean="0"/>
          </a:p>
          <a:p>
            <a:r>
              <a:rPr lang="en-GB" dirty="0" smtClean="0"/>
              <a:t>Edmund </a:t>
            </a:r>
            <a:r>
              <a:rPr lang="en-GB" dirty="0"/>
              <a:t>Burke, notoriously, attempted to characterize the distinction between ‘good’ change (reformation) and ‘bad’ change (deformation) by holding that undesirable change is an alteration of the </a:t>
            </a:r>
            <a:r>
              <a:rPr lang="en-GB" i="1" dirty="0"/>
              <a:t>substance</a:t>
            </a:r>
            <a:r>
              <a:rPr lang="en-GB" dirty="0"/>
              <a:t> of a thing whereas reform is, as it were, a change in its </a:t>
            </a:r>
            <a:r>
              <a:rPr lang="en-GB" i="1" dirty="0"/>
              <a:t>accidents</a:t>
            </a:r>
            <a:r>
              <a:rPr lang="en-GB" dirty="0"/>
              <a:t> or, to put it another way, ‘bad’ change alters things fundamentally whereas reform alters them only, as it were, superficially. </a:t>
            </a:r>
            <a:endParaRPr lang="en-US" dirty="0"/>
          </a:p>
        </p:txBody>
      </p:sp>
    </p:spTree>
    <p:extLst>
      <p:ext uri="{BB962C8B-B14F-4D97-AF65-F5344CB8AC3E}">
        <p14:creationId xmlns:p14="http://schemas.microsoft.com/office/powerpoint/2010/main" val="2488622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In their focus on that which is simply given to us, handed on to us whole and entire, on tradition, conservatives are on to something important, which, however, may not have quite the significance they attribute to it. </a:t>
            </a:r>
            <a:endParaRPr lang="en-GB" dirty="0" smtClean="0"/>
          </a:p>
          <a:p>
            <a:r>
              <a:rPr lang="en-GB" dirty="0"/>
              <a:t>M</a:t>
            </a:r>
            <a:r>
              <a:rPr lang="en-GB" dirty="0" smtClean="0"/>
              <a:t>uch </a:t>
            </a:r>
            <a:r>
              <a:rPr lang="en-GB" dirty="0"/>
              <a:t>of what we are is simply given to us and is not a matter of choice. The family we belong to, the nation we conceive of as ours, the language we speak, the way we speak it, indeed, many of our ideas—all these are important, perhaps constitutive, parts of what we are, parts of our very identity, if you will, and yet </a:t>
            </a:r>
            <a:r>
              <a:rPr lang="en-GB" i="1" dirty="0"/>
              <a:t>not</a:t>
            </a:r>
            <a:r>
              <a:rPr lang="en-GB" dirty="0"/>
              <a:t> a matter of choice. </a:t>
            </a:r>
            <a:endParaRPr lang="en-US" dirty="0"/>
          </a:p>
        </p:txBody>
      </p:sp>
    </p:spTree>
    <p:extLst>
      <p:ext uri="{BB962C8B-B14F-4D97-AF65-F5344CB8AC3E}">
        <p14:creationId xmlns:p14="http://schemas.microsoft.com/office/powerpoint/2010/main" val="2917706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 think it is no exaggeration to say that most conservatives have an organic or a quasi-organic conception not only of social change but of society itself. </a:t>
            </a:r>
            <a:endParaRPr lang="en-GB" dirty="0" smtClean="0"/>
          </a:p>
          <a:p>
            <a:r>
              <a:rPr lang="en-GB" dirty="0" smtClean="0"/>
              <a:t>Society</a:t>
            </a:r>
            <a:r>
              <a:rPr lang="en-GB" dirty="0"/>
              <a:t>, says Anthony Quinton, is ‘an organized, living whole, not a mechanical aggregate.’ This vital entity isn’t composed of isolated atoms but is constituted by ‘social beings, related to one another within a texture of inherited customs and institutions which endow them with their specific social nature.’ [Quinton, 16] </a:t>
            </a:r>
            <a:endParaRPr lang="en-GB" dirty="0" smtClean="0"/>
          </a:p>
          <a:p>
            <a:r>
              <a:rPr lang="en-GB" dirty="0" smtClean="0"/>
              <a:t>The </a:t>
            </a:r>
            <a:r>
              <a:rPr lang="en-GB" dirty="0"/>
              <a:t>society to which we belong is ‘a living entity...a spiritual organism...’; [Hearnshaw, 26] a ‘living organism with roots deep in the past.’ [Rossiter, 27] </a:t>
            </a:r>
            <a:endParaRPr lang="en-US" dirty="0"/>
          </a:p>
        </p:txBody>
      </p:sp>
    </p:spTree>
    <p:extLst>
      <p:ext uri="{BB962C8B-B14F-4D97-AF65-F5344CB8AC3E}">
        <p14:creationId xmlns:p14="http://schemas.microsoft.com/office/powerpoint/2010/main" val="4084318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TotalTime>
  <Words>1003</Words>
  <Application>Microsoft Macintosh PowerPoint</Application>
  <PresentationFormat>On-screen Show (4:3)</PresentationFormat>
  <Paragraphs>27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Breeze</vt:lpstr>
      <vt:lpstr>Conservatism and Libertarianism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Conservatism and Libertarianism</dc:title>
  <dc:creator>Gerard Casey</dc:creator>
  <cp:lastModifiedBy>Gerard Casey</cp:lastModifiedBy>
  <cp:revision>2</cp:revision>
  <dcterms:created xsi:type="dcterms:W3CDTF">2014-08-18T15:34:36Z</dcterms:created>
  <dcterms:modified xsi:type="dcterms:W3CDTF">2014-08-18T15:44:49Z</dcterms:modified>
</cp:coreProperties>
</file>