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70" r:id="rId6"/>
    <p:sldId id="271" r:id="rId7"/>
    <p:sldId id="262" r:id="rId8"/>
    <p:sldId id="263" r:id="rId9"/>
    <p:sldId id="264" r:id="rId10"/>
    <p:sldId id="265" r:id="rId11"/>
    <p:sldId id="266" r:id="rId12"/>
    <p:sldId id="267" r:id="rId13"/>
    <p:sldId id="268" r:id="rId14"/>
    <p:sldId id="269" r:id="rId15"/>
    <p:sldId id="27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Edmund Burke</a:t>
            </a:r>
            <a:endParaRPr lang="en-US" dirty="0"/>
          </a:p>
        </p:txBody>
      </p:sp>
      <p:sp>
        <p:nvSpPr>
          <p:cNvPr id="3" name="Subtitle 2"/>
          <p:cNvSpPr>
            <a:spLocks noGrp="1"/>
          </p:cNvSpPr>
          <p:nvPr>
            <p:ph type="subTitle" idx="1"/>
          </p:nvPr>
        </p:nvSpPr>
        <p:spPr/>
        <p:txBody>
          <a:bodyPr/>
          <a:lstStyle/>
          <a:p>
            <a:r>
              <a:rPr lang="en-US" dirty="0" smtClean="0"/>
              <a:t>Part 3—Defender of Liberty?</a:t>
            </a:r>
            <a:endParaRPr lang="en-US" dirty="0"/>
          </a:p>
        </p:txBody>
      </p:sp>
    </p:spTree>
    <p:extLst>
      <p:ext uri="{BB962C8B-B14F-4D97-AF65-F5344CB8AC3E}">
        <p14:creationId xmlns:p14="http://schemas.microsoft.com/office/powerpoint/2010/main" val="3750296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Burke published his first work, </a:t>
            </a:r>
            <a:r>
              <a:rPr lang="en-GB" i="1" dirty="0"/>
              <a:t>A Vindication of Natural Society </a:t>
            </a:r>
            <a:r>
              <a:rPr lang="en-GB" dirty="0"/>
              <a:t>in 1756.</a:t>
            </a:r>
            <a:endParaRPr lang="en-IE" dirty="0"/>
          </a:p>
          <a:p>
            <a:pPr lvl="0"/>
            <a:r>
              <a:rPr lang="en-GB" dirty="0"/>
              <a:t>The </a:t>
            </a:r>
            <a:r>
              <a:rPr lang="en-GB" i="1" dirty="0"/>
              <a:t>Vindication</a:t>
            </a:r>
            <a:r>
              <a:rPr lang="en-GB" dirty="0"/>
              <a:t> purports to demonstrate the evils that accrue to mankind from political society.</a:t>
            </a:r>
            <a:endParaRPr lang="en-IE" dirty="0"/>
          </a:p>
          <a:p>
            <a:pPr lvl="0"/>
            <a:r>
              <a:rPr lang="en-GB" dirty="0"/>
              <a:t>Most Burke scholars treat the </a:t>
            </a:r>
            <a:r>
              <a:rPr lang="en-GB" i="1" dirty="0"/>
              <a:t>Vindication</a:t>
            </a:r>
            <a:r>
              <a:rPr lang="en-GB" dirty="0"/>
              <a:t> as a satire or a parody. Not everybody understood it to be satirical when it first appeared, William Godwin, for one. Godwin actually modelled the beginning of his </a:t>
            </a:r>
            <a:r>
              <a:rPr lang="en-GB" i="1" dirty="0"/>
              <a:t>Enquiry Concerning Political Justice</a:t>
            </a:r>
            <a:r>
              <a:rPr lang="en-GB" dirty="0"/>
              <a:t> on the </a:t>
            </a:r>
            <a:r>
              <a:rPr lang="en-GB" i="1" dirty="0"/>
              <a:t>Vindication</a:t>
            </a:r>
            <a:r>
              <a:rPr lang="en-GB" dirty="0"/>
              <a:t>. In recent years, Murray Rothbard has argued that the </a:t>
            </a:r>
            <a:r>
              <a:rPr lang="en-GB" i="1" dirty="0"/>
              <a:t>Vindication</a:t>
            </a:r>
            <a:r>
              <a:rPr lang="en-GB" dirty="0"/>
              <a:t> should be taken literally</a:t>
            </a:r>
            <a:r>
              <a:rPr lang="en-GB" dirty="0" smtClean="0"/>
              <a:t>.</a:t>
            </a:r>
            <a:endParaRPr lang="en-IE" dirty="0"/>
          </a:p>
        </p:txBody>
      </p:sp>
    </p:spTree>
    <p:extLst>
      <p:ext uri="{BB962C8B-B14F-4D97-AF65-F5344CB8AC3E}">
        <p14:creationId xmlns:p14="http://schemas.microsoft.com/office/powerpoint/2010/main" val="1776428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GB" dirty="0"/>
              <a:t>Frank Pagano argues that the plot of the </a:t>
            </a:r>
            <a:r>
              <a:rPr lang="en-GB" i="1" dirty="0"/>
              <a:t>Vindication</a:t>
            </a:r>
            <a:r>
              <a:rPr lang="en-GB" dirty="0"/>
              <a:t> is essentially a critique of liberal theory; the underplot is a conservative defence of liberal practice. According to Pagano, ‘Burke vindicates, at one and the same time, natural society and artificial society.’  </a:t>
            </a:r>
            <a:endParaRPr lang="en-IE" dirty="0"/>
          </a:p>
          <a:p>
            <a:pPr lvl="0"/>
            <a:r>
              <a:rPr lang="en-GB" dirty="0"/>
              <a:t>Man is an inherently social being, living in and through society. Society is not simply an assemblage of individuals but is permeated by institutions of various kinds, which institutions constrain, compete and cooperate with each other, contextualise and shape people’s lives, and act as repositories of artistic, technical, social and political knowledge. </a:t>
            </a:r>
            <a:endParaRPr lang="en-IE" dirty="0"/>
          </a:p>
        </p:txBody>
      </p:sp>
    </p:spTree>
    <p:extLst>
      <p:ext uri="{BB962C8B-B14F-4D97-AF65-F5344CB8AC3E}">
        <p14:creationId xmlns:p14="http://schemas.microsoft.com/office/powerpoint/2010/main" val="1384361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Society, at bottom, depends upon attachments that precede reason and calculation, such as love of one's family and locality and other attachments that radiate outwards from there into one’s country and one’s nation. Such attachments are constitutive of one’s being; they are not chosen arbitrarily. </a:t>
            </a:r>
            <a:endParaRPr lang="en-IE" dirty="0"/>
          </a:p>
          <a:p>
            <a:pPr lvl="0"/>
            <a:r>
              <a:rPr lang="en-GB" dirty="0"/>
              <a:t>For Burke, society is not a product of reason alone. It depends, rather, on instinct and obscure propensities, even on what Burke, defiantly, calls prejudices by which he means judgements in advance of reason, not necessarily judgements opposed to reason. </a:t>
            </a:r>
            <a:endParaRPr lang="en-IE" dirty="0"/>
          </a:p>
        </p:txBody>
      </p:sp>
    </p:spTree>
    <p:extLst>
      <p:ext uri="{BB962C8B-B14F-4D97-AF65-F5344CB8AC3E}">
        <p14:creationId xmlns:p14="http://schemas.microsoft.com/office/powerpoint/2010/main" val="3736925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Politics, for Burke, is an art, not a science, and it requires prudence, experience and knowledge of human nature. </a:t>
            </a:r>
            <a:endParaRPr lang="en-IE" dirty="0"/>
          </a:p>
          <a:p>
            <a:pPr lvl="0"/>
            <a:r>
              <a:rPr lang="en-GB" dirty="0"/>
              <a:t>Burke thought that manners mattered more than law and even more than morals inasmuch as both law and morals in large measure depend upon manners.  </a:t>
            </a:r>
            <a:endParaRPr lang="en-IE" dirty="0"/>
          </a:p>
        </p:txBody>
      </p:sp>
    </p:spTree>
    <p:extLst>
      <p:ext uri="{BB962C8B-B14F-4D97-AF65-F5344CB8AC3E}">
        <p14:creationId xmlns:p14="http://schemas.microsoft.com/office/powerpoint/2010/main" val="3214945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It has been claimed that the revolutions that Burke supported all involved a struggle against specific wrongs, in particular, against the arbitrary exercise of power. But the French Revolution was not of this kind. It was not an attempt to defend a particular way of life against aggression but rather the wholesale destruction of particular ways of life in the pursuit of abstract and rootless rights. </a:t>
            </a:r>
            <a:endParaRPr lang="en-IE" dirty="0"/>
          </a:p>
        </p:txBody>
      </p:sp>
    </p:spTree>
    <p:extLst>
      <p:ext uri="{BB962C8B-B14F-4D97-AF65-F5344CB8AC3E}">
        <p14:creationId xmlns:p14="http://schemas.microsoft.com/office/powerpoint/2010/main" val="2193713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Despite his talk of contracts, Burke is actually much closer to Hume in holding that a contract—a real contract, not his metaphysical one—is unnecessary to ground political obligation, such obligation arising in some other way</a:t>
            </a:r>
            <a:r>
              <a:rPr lang="en-GB"/>
              <a:t>. </a:t>
            </a:r>
            <a:endParaRPr lang="en-IE"/>
          </a:p>
        </p:txBody>
      </p:sp>
    </p:spTree>
    <p:extLst>
      <p:ext uri="{BB962C8B-B14F-4D97-AF65-F5344CB8AC3E}">
        <p14:creationId xmlns:p14="http://schemas.microsoft.com/office/powerpoint/2010/main" val="2014577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On the one hand we have Burke </a:t>
            </a:r>
            <a:r>
              <a:rPr lang="en-GB" dirty="0"/>
              <a:t>the defender of the oppressed in Ireland, American and India; </a:t>
            </a:r>
            <a:endParaRPr lang="en-GB" dirty="0" smtClean="0"/>
          </a:p>
          <a:p>
            <a:r>
              <a:rPr lang="en-GB" dirty="0" smtClean="0"/>
              <a:t>and on the other, we have the </a:t>
            </a:r>
            <a:r>
              <a:rPr lang="en-GB" dirty="0"/>
              <a:t>Burke who castigates the French Revolution.</a:t>
            </a:r>
            <a:r>
              <a:rPr lang="en-IE" dirty="0"/>
              <a:t> </a:t>
            </a:r>
            <a:endParaRPr lang="en-IE" dirty="0" smtClean="0"/>
          </a:p>
          <a:p>
            <a:endParaRPr lang="en-US" dirty="0"/>
          </a:p>
        </p:txBody>
      </p:sp>
    </p:spTree>
    <p:extLst>
      <p:ext uri="{BB962C8B-B14F-4D97-AF65-F5344CB8AC3E}">
        <p14:creationId xmlns:p14="http://schemas.microsoft.com/office/powerpoint/2010/main" val="2013260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is often argued, and seemed so to many of his contemporaries, that Burke was inconsistent, inasmuch as he supported Ireland against oppression, the American colonists likewise, and the Indians against the depredations of the East India Company but objected strongly to the revolution in France. Was he inconsistent? </a:t>
            </a:r>
            <a:endParaRPr lang="en-US" dirty="0"/>
          </a:p>
        </p:txBody>
      </p:sp>
    </p:spTree>
    <p:extLst>
      <p:ext uri="{BB962C8B-B14F-4D97-AF65-F5344CB8AC3E}">
        <p14:creationId xmlns:p14="http://schemas.microsoft.com/office/powerpoint/2010/main" val="218498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Burke accepted and gave his support to not one but five revolutions: </a:t>
            </a:r>
            <a:endParaRPr lang="en-GB" dirty="0" smtClean="0"/>
          </a:p>
          <a:p>
            <a:r>
              <a:rPr lang="en-GB" dirty="0" smtClean="0"/>
              <a:t>the </a:t>
            </a:r>
            <a:r>
              <a:rPr lang="en-GB" dirty="0"/>
              <a:t>Glorious Revolution of </a:t>
            </a:r>
            <a:r>
              <a:rPr lang="en-GB" dirty="0" smtClean="0"/>
              <a:t>1688</a:t>
            </a:r>
          </a:p>
          <a:p>
            <a:r>
              <a:rPr lang="en-GB" dirty="0" smtClean="0"/>
              <a:t>the </a:t>
            </a:r>
            <a:r>
              <a:rPr lang="en-GB" dirty="0"/>
              <a:t>American War of </a:t>
            </a:r>
            <a:r>
              <a:rPr lang="en-GB" dirty="0" smtClean="0"/>
              <a:t>Independence </a:t>
            </a:r>
          </a:p>
          <a:p>
            <a:r>
              <a:rPr lang="en-GB" dirty="0" smtClean="0"/>
              <a:t>the </a:t>
            </a:r>
            <a:r>
              <a:rPr lang="en-GB" dirty="0"/>
              <a:t>struggle for Corsican </a:t>
            </a:r>
            <a:r>
              <a:rPr lang="en-GB" dirty="0" smtClean="0"/>
              <a:t>Independence </a:t>
            </a:r>
          </a:p>
          <a:p>
            <a:r>
              <a:rPr lang="en-GB" dirty="0" smtClean="0"/>
              <a:t>Polish </a:t>
            </a:r>
            <a:r>
              <a:rPr lang="en-GB" dirty="0"/>
              <a:t>resistance to Russian intervention in </a:t>
            </a:r>
            <a:r>
              <a:rPr lang="en-GB" dirty="0" smtClean="0"/>
              <a:t>1768 </a:t>
            </a:r>
          </a:p>
          <a:p>
            <a:r>
              <a:rPr lang="en-GB" dirty="0" smtClean="0"/>
              <a:t>and Indian resistance </a:t>
            </a:r>
            <a:r>
              <a:rPr lang="en-GB" dirty="0"/>
              <a:t>to the East India Company. [see Norman, 251-252</a:t>
            </a:r>
            <a:r>
              <a:rPr lang="en-GB" dirty="0" smtClean="0"/>
              <a:t>]</a:t>
            </a:r>
            <a:endParaRPr lang="en-US" dirty="0"/>
          </a:p>
        </p:txBody>
      </p:sp>
    </p:spTree>
    <p:extLst>
      <p:ext uri="{BB962C8B-B14F-4D97-AF65-F5344CB8AC3E}">
        <p14:creationId xmlns:p14="http://schemas.microsoft.com/office/powerpoint/2010/main" val="215063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Edmund Burke offers us an account of the foundations of political order that is, in essence, non-contractual. </a:t>
            </a:r>
            <a:endParaRPr lang="en-GB" dirty="0" smtClean="0"/>
          </a:p>
          <a:p>
            <a:r>
              <a:rPr lang="en-GB" dirty="0" smtClean="0"/>
              <a:t>His </a:t>
            </a:r>
            <a:r>
              <a:rPr lang="en-GB" dirty="0"/>
              <a:t>account begins, perhaps perversely, with the claim that ‘Society is indeed a contract’ which might seem to undermine my statement that his account is non-contractual, but Burke’s idea of the social contract is a very special one. </a:t>
            </a:r>
            <a:endParaRPr lang="en-US" dirty="0"/>
          </a:p>
        </p:txBody>
      </p:sp>
    </p:spTree>
    <p:extLst>
      <p:ext uri="{BB962C8B-B14F-4D97-AF65-F5344CB8AC3E}">
        <p14:creationId xmlns:p14="http://schemas.microsoft.com/office/powerpoint/2010/main" val="1631776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IE" dirty="0"/>
              <a:t>It is interesting to note that, some fifteen years before he wrote these words, Burke was somewhat less pessimistic about the consequences of a rejection of the transcendent political order on which he was to wax so eloquent: </a:t>
            </a:r>
            <a:endParaRPr lang="en-IE" dirty="0" smtClean="0"/>
          </a:p>
          <a:p>
            <a:r>
              <a:rPr lang="en-IE" dirty="0" smtClean="0"/>
              <a:t>‘</a:t>
            </a:r>
            <a:r>
              <a:rPr lang="en-IE" dirty="0"/>
              <a:t>A new, strange, unexpected face of things appeared. Anarchy is found tolerable. A vast province has now subsisted, and subsisted in a considerable degree of health and vigour, for near a twelvemonth, without governor, without public council, without judges, without executive magistrates.’ [‘Conciliation with the Colonies,’ in Harris ed., 228-229]</a:t>
            </a:r>
          </a:p>
          <a:p>
            <a:endParaRPr lang="en-US" dirty="0"/>
          </a:p>
        </p:txBody>
      </p:sp>
    </p:spTree>
    <p:extLst>
      <p:ext uri="{BB962C8B-B14F-4D97-AF65-F5344CB8AC3E}">
        <p14:creationId xmlns:p14="http://schemas.microsoft.com/office/powerpoint/2010/main" val="1631776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IE" dirty="0"/>
              <a:t>Not everyone is as sceptical about the Burkean super-contract as I am. </a:t>
            </a:r>
            <a:endParaRPr lang="en-IE" dirty="0" smtClean="0"/>
          </a:p>
          <a:p>
            <a:r>
              <a:rPr lang="en-IE" dirty="0" smtClean="0"/>
              <a:t>Jesse </a:t>
            </a:r>
            <a:r>
              <a:rPr lang="en-IE" dirty="0"/>
              <a:t>Norman remarks, correctly, that Burke’s contract is very different from that of Hobbes, Locke and Rousseau and regards it as ‘extraordinarily interesting and powerful idea.’ [Norman, 202] </a:t>
            </a:r>
            <a:endParaRPr lang="en-IE" dirty="0" smtClean="0"/>
          </a:p>
          <a:p>
            <a:r>
              <a:rPr lang="en-IE" dirty="0" smtClean="0"/>
              <a:t>One </a:t>
            </a:r>
            <a:r>
              <a:rPr lang="en-IE" dirty="0"/>
              <a:t>might be tempted to say that Burke’s contract is different from those of Hobbes, Locke and Rousseau simply because whatever their other merits or demerits, the contracts of Hobbes, Locke and Rousseau </a:t>
            </a:r>
            <a:r>
              <a:rPr lang="en-IE" i="1" dirty="0"/>
              <a:t>are</a:t>
            </a:r>
            <a:r>
              <a:rPr lang="en-IE" dirty="0"/>
              <a:t> contracts whereas Burke’s contract isn’t! But perhaps there is more to it than that. </a:t>
            </a:r>
          </a:p>
          <a:p>
            <a:endParaRPr lang="en-US" dirty="0"/>
          </a:p>
        </p:txBody>
      </p:sp>
    </p:spTree>
    <p:extLst>
      <p:ext uri="{BB962C8B-B14F-4D97-AF65-F5344CB8AC3E}">
        <p14:creationId xmlns:p14="http://schemas.microsoft.com/office/powerpoint/2010/main" val="3607315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E" dirty="0"/>
              <a:t>What is, perhaps, defensible in Burke’s thought, to a certain extent, is his reminder to us that human beings are not disembodied rational beings but are fleshly creatures of experience, custom, habit, historical precedent and religion, and that there is a perpetual danger that a concern with abstract rights runs the risk of dissolving those prior and necessary human roots that perform the constitutive role for man in his social identity that memory does for his psychological identity. </a:t>
            </a:r>
          </a:p>
        </p:txBody>
      </p:sp>
    </p:spTree>
    <p:extLst>
      <p:ext uri="{BB962C8B-B14F-4D97-AF65-F5344CB8AC3E}">
        <p14:creationId xmlns:p14="http://schemas.microsoft.com/office/powerpoint/2010/main" val="2769183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smtClean="0"/>
              <a:t>Burke </a:t>
            </a:r>
            <a:r>
              <a:rPr lang="en-IE" dirty="0"/>
              <a:t>was forthright in his condemnation of the contempt for property evidenced in the land confiscations and fiscal depredations of the revolutionary French government, believing that such contempt for property could not but extend to persons as well. </a:t>
            </a:r>
            <a:endParaRPr lang="en-US" dirty="0"/>
          </a:p>
        </p:txBody>
      </p:sp>
    </p:spTree>
    <p:extLst>
      <p:ext uri="{BB962C8B-B14F-4D97-AF65-F5344CB8AC3E}">
        <p14:creationId xmlns:p14="http://schemas.microsoft.com/office/powerpoint/2010/main" val="17897686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8</TotalTime>
  <Words>1030</Words>
  <Application>Microsoft Macintosh PowerPoint</Application>
  <PresentationFormat>On-screen Show (4:3)</PresentationFormat>
  <Paragraphs>31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Breeze</vt:lpstr>
      <vt:lpstr>Edmund Burke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Edmund Burke</dc:title>
  <dc:creator>Gerard Casey</dc:creator>
  <cp:lastModifiedBy>Gerard Casey</cp:lastModifiedBy>
  <cp:revision>2</cp:revision>
  <dcterms:created xsi:type="dcterms:W3CDTF">2014-08-17T18:38:52Z</dcterms:created>
  <dcterms:modified xsi:type="dcterms:W3CDTF">2014-08-17T21:32:11Z</dcterms:modified>
</cp:coreProperties>
</file>