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3" r:id="rId8"/>
    <p:sldId id="268"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5E958C-7E71-DD48-B06A-A9EDAFA9AC07}" type="datetimeFigureOut">
              <a:rPr lang="en-US" smtClean="0"/>
              <a:t>17/08/2014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F38163-562D-4243-A082-385A000954F2}" type="slidenum">
              <a:rPr lang="en-US" smtClean="0"/>
              <a:t>‹#›</a:t>
            </a:fld>
            <a:endParaRPr lang="en-US"/>
          </a:p>
        </p:txBody>
      </p:sp>
    </p:spTree>
    <p:extLst>
      <p:ext uri="{BB962C8B-B14F-4D97-AF65-F5344CB8AC3E}">
        <p14:creationId xmlns:p14="http://schemas.microsoft.com/office/powerpoint/2010/main" val="59380531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1</a:t>
            </a:fld>
            <a:endParaRPr lang="en-US"/>
          </a:p>
        </p:txBody>
      </p:sp>
    </p:spTree>
    <p:extLst>
      <p:ext uri="{BB962C8B-B14F-4D97-AF65-F5344CB8AC3E}">
        <p14:creationId xmlns:p14="http://schemas.microsoft.com/office/powerpoint/2010/main" val="4251038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2</a:t>
            </a:fld>
            <a:endParaRPr lang="en-US"/>
          </a:p>
        </p:txBody>
      </p:sp>
    </p:spTree>
    <p:extLst>
      <p:ext uri="{BB962C8B-B14F-4D97-AF65-F5344CB8AC3E}">
        <p14:creationId xmlns:p14="http://schemas.microsoft.com/office/powerpoint/2010/main" val="3824833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3</a:t>
            </a:fld>
            <a:endParaRPr lang="en-US"/>
          </a:p>
        </p:txBody>
      </p:sp>
    </p:spTree>
    <p:extLst>
      <p:ext uri="{BB962C8B-B14F-4D97-AF65-F5344CB8AC3E}">
        <p14:creationId xmlns:p14="http://schemas.microsoft.com/office/powerpoint/2010/main" val="497032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4</a:t>
            </a:fld>
            <a:endParaRPr lang="en-US"/>
          </a:p>
        </p:txBody>
      </p:sp>
    </p:spTree>
    <p:extLst>
      <p:ext uri="{BB962C8B-B14F-4D97-AF65-F5344CB8AC3E}">
        <p14:creationId xmlns:p14="http://schemas.microsoft.com/office/powerpoint/2010/main" val="583182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5</a:t>
            </a:fld>
            <a:endParaRPr lang="en-US"/>
          </a:p>
        </p:txBody>
      </p:sp>
    </p:spTree>
    <p:extLst>
      <p:ext uri="{BB962C8B-B14F-4D97-AF65-F5344CB8AC3E}">
        <p14:creationId xmlns:p14="http://schemas.microsoft.com/office/powerpoint/2010/main" val="470540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6</a:t>
            </a:fld>
            <a:endParaRPr lang="en-US"/>
          </a:p>
        </p:txBody>
      </p:sp>
    </p:spTree>
    <p:extLst>
      <p:ext uri="{BB962C8B-B14F-4D97-AF65-F5344CB8AC3E}">
        <p14:creationId xmlns:p14="http://schemas.microsoft.com/office/powerpoint/2010/main" val="3695882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7</a:t>
            </a:fld>
            <a:endParaRPr lang="en-US"/>
          </a:p>
        </p:txBody>
      </p:sp>
    </p:spTree>
    <p:extLst>
      <p:ext uri="{BB962C8B-B14F-4D97-AF65-F5344CB8AC3E}">
        <p14:creationId xmlns:p14="http://schemas.microsoft.com/office/powerpoint/2010/main" val="3851481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8</a:t>
            </a:fld>
            <a:endParaRPr lang="en-US"/>
          </a:p>
        </p:txBody>
      </p:sp>
    </p:spTree>
    <p:extLst>
      <p:ext uri="{BB962C8B-B14F-4D97-AF65-F5344CB8AC3E}">
        <p14:creationId xmlns:p14="http://schemas.microsoft.com/office/powerpoint/2010/main" val="287233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F38163-562D-4243-A082-385A000954F2}" type="slidenum">
              <a:rPr lang="en-US" smtClean="0"/>
              <a:t>9</a:t>
            </a:fld>
            <a:endParaRPr lang="en-US"/>
          </a:p>
        </p:txBody>
      </p:sp>
    </p:spTree>
    <p:extLst>
      <p:ext uri="{BB962C8B-B14F-4D97-AF65-F5344CB8AC3E}">
        <p14:creationId xmlns:p14="http://schemas.microsoft.com/office/powerpoint/2010/main" val="3789394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Edmund Burke</a:t>
            </a:r>
            <a:endParaRPr lang="en-US" dirty="0"/>
          </a:p>
        </p:txBody>
      </p:sp>
      <p:sp>
        <p:nvSpPr>
          <p:cNvPr id="3" name="Subtitle 2"/>
          <p:cNvSpPr>
            <a:spLocks noGrp="1"/>
          </p:cNvSpPr>
          <p:nvPr>
            <p:ph type="subTitle" idx="1"/>
          </p:nvPr>
        </p:nvSpPr>
        <p:spPr/>
        <p:txBody>
          <a:bodyPr/>
          <a:lstStyle/>
          <a:p>
            <a:r>
              <a:rPr lang="en-US" dirty="0" smtClean="0"/>
              <a:t>Part 2—Burke and Society</a:t>
            </a:r>
            <a:endParaRPr lang="en-US" dirty="0"/>
          </a:p>
        </p:txBody>
      </p:sp>
    </p:spTree>
    <p:extLst>
      <p:ext uri="{BB962C8B-B14F-4D97-AF65-F5344CB8AC3E}">
        <p14:creationId xmlns:p14="http://schemas.microsoft.com/office/powerpoint/2010/main" val="410437946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smtClean="0"/>
              <a:t>Burke doesn’t </a:t>
            </a:r>
            <a:r>
              <a:rPr lang="en-GB" dirty="0"/>
              <a:t>seem to have a political </a:t>
            </a:r>
            <a:r>
              <a:rPr lang="en-GB" dirty="0" smtClean="0"/>
              <a:t>philosophy.</a:t>
            </a:r>
          </a:p>
          <a:p>
            <a:r>
              <a:rPr lang="en-GB" dirty="0" smtClean="0"/>
              <a:t>What </a:t>
            </a:r>
            <a:r>
              <a:rPr lang="en-GB" dirty="0"/>
              <a:t>political philosophy he has must be gleaned from various passages in his voluminous writings. </a:t>
            </a:r>
            <a:endParaRPr lang="en-GB" dirty="0" smtClean="0"/>
          </a:p>
          <a:p>
            <a:r>
              <a:rPr lang="en-GB" dirty="0" smtClean="0"/>
              <a:t>Burke’s </a:t>
            </a:r>
            <a:r>
              <a:rPr lang="en-GB" dirty="0"/>
              <a:t>theory is more of an anti-theory, his ideology, more of an anti-ideology. </a:t>
            </a:r>
            <a:endParaRPr lang="en-GB" dirty="0" smtClean="0"/>
          </a:p>
          <a:p>
            <a:r>
              <a:rPr lang="en-GB" dirty="0" smtClean="0"/>
              <a:t>He </a:t>
            </a:r>
            <a:r>
              <a:rPr lang="en-GB" dirty="0"/>
              <a:t>is commonly taken to reject abstruse metaphysical reasoning about politics, in particular, certain accounts of the centrality of reason, in favour of instinct and history and even if this claim is something of an exaggeration it is hard to deny this its fundamental accuracy. </a:t>
            </a:r>
            <a:endParaRPr lang="en-US" dirty="0"/>
          </a:p>
        </p:txBody>
      </p:sp>
    </p:spTree>
    <p:extLst>
      <p:ext uri="{BB962C8B-B14F-4D97-AF65-F5344CB8AC3E}">
        <p14:creationId xmlns:p14="http://schemas.microsoft.com/office/powerpoint/2010/main" val="54529179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people is not just a mass of individuals; it is a corporation, an artificial body, in which there are distinct and different yet cooperating parts. Society, at bottom, depends upon attachments that precede reason and calculation such as love of one's family and locality and other attachments that radiate outwards from there into one’s country and one’s nation. Such attachments are constitutive of one’s being; they are not chosen arbitrarily. </a:t>
            </a:r>
            <a:endParaRPr lang="en-US" dirty="0"/>
          </a:p>
        </p:txBody>
      </p:sp>
    </p:spTree>
    <p:extLst>
      <p:ext uri="{BB962C8B-B14F-4D97-AF65-F5344CB8AC3E}">
        <p14:creationId xmlns:p14="http://schemas.microsoft.com/office/powerpoint/2010/main" val="21446114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Burke, society is not a product of reason alone. It depends, rather, on instinct and obscure propensities, even on what Burke, defiantly, calls prejudices by which he means judgements in advance of reason, not necessarily judgements opposed to reason. </a:t>
            </a:r>
            <a:endParaRPr lang="en-GB" dirty="0" smtClean="0"/>
          </a:p>
          <a:p>
            <a:r>
              <a:rPr lang="en-GB" dirty="0"/>
              <a:t>Prejudices are a form of pre-judgement in conformity with long-established customs or traditions. Prejudice is the repository of latent wisdom. </a:t>
            </a:r>
            <a:endParaRPr lang="en-GB" dirty="0" smtClean="0"/>
          </a:p>
          <a:p>
            <a:endParaRPr lang="en-US" dirty="0"/>
          </a:p>
        </p:txBody>
      </p:sp>
    </p:spTree>
    <p:extLst>
      <p:ext uri="{BB962C8B-B14F-4D97-AF65-F5344CB8AC3E}">
        <p14:creationId xmlns:p14="http://schemas.microsoft.com/office/powerpoint/2010/main" val="356972369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A government </a:t>
            </a:r>
            <a:r>
              <a:rPr lang="en-GB" dirty="0"/>
              <a:t>in place need show no justification for its continuation so long as no other government with a greater title should appear. </a:t>
            </a:r>
            <a:endParaRPr lang="en-GB" dirty="0" smtClean="0"/>
          </a:p>
          <a:p>
            <a:r>
              <a:rPr lang="en-GB" dirty="0" smtClean="0"/>
              <a:t>The </a:t>
            </a:r>
            <a:r>
              <a:rPr lang="en-GB" dirty="0"/>
              <a:t>notion of prescription which is central to Burke’s thought is taken from Roman law. </a:t>
            </a:r>
            <a:endParaRPr lang="en-GB" dirty="0" smtClean="0"/>
          </a:p>
          <a:p>
            <a:r>
              <a:rPr lang="en-GB" dirty="0" smtClean="0"/>
              <a:t>A </a:t>
            </a:r>
            <a:r>
              <a:rPr lang="en-GB" dirty="0"/>
              <a:t>scheme of government must be presumed to be in order if the people governed by it have been so for long and have flourished under it. </a:t>
            </a:r>
            <a:endParaRPr lang="en-US" dirty="0"/>
          </a:p>
        </p:txBody>
      </p:sp>
    </p:spTree>
    <p:extLst>
      <p:ext uri="{BB962C8B-B14F-4D97-AF65-F5344CB8AC3E}">
        <p14:creationId xmlns:p14="http://schemas.microsoft.com/office/powerpoint/2010/main" val="31053311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Burke thought that manners mattered more than law and even more than morals inasmuch as both law and morals in large measure depend upon manners. </a:t>
            </a:r>
            <a:r>
              <a:rPr lang="en-GB" dirty="0" smtClean="0"/>
              <a:t>In </a:t>
            </a:r>
            <a:r>
              <a:rPr lang="en-GB" dirty="0"/>
              <a:t>his ‘First Letter on a Regicide Peace’ he writes </a:t>
            </a:r>
            <a:endParaRPr lang="en-GB" dirty="0" smtClean="0"/>
          </a:p>
          <a:p>
            <a:r>
              <a:rPr lang="en-GB" dirty="0" smtClean="0"/>
              <a:t>‘</a:t>
            </a:r>
            <a:r>
              <a:rPr lang="en-GB" dirty="0"/>
              <a:t>Manners are of more importance than laws. Upon them, in a great measure, the laws depend. The law touches us but here and there, and now and then. Manners are what vex or sooth, corrupt or purify, exalt or debase, barbarize or refine us, by a constant, steady, uniform, insensible operation, like that of the air we breath in. They give their whole form and colour to our lives. According to their quality, they aid morals, they supply them, or they totally destroy them.’ [Burke 1796, 126] </a:t>
            </a:r>
            <a:r>
              <a:rPr lang="en-US" dirty="0"/>
              <a:t> </a:t>
            </a:r>
            <a:endParaRPr lang="en-IE" dirty="0"/>
          </a:p>
          <a:p>
            <a:endParaRPr lang="en-US" dirty="0"/>
          </a:p>
        </p:txBody>
      </p:sp>
    </p:spTree>
    <p:extLst>
      <p:ext uri="{BB962C8B-B14F-4D97-AF65-F5344CB8AC3E}">
        <p14:creationId xmlns:p14="http://schemas.microsoft.com/office/powerpoint/2010/main" val="258541695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4172014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64283721"/>
              </p:ext>
            </p:extLst>
          </p:nvPr>
        </p:nvGraphicFramePr>
        <p:xfrm>
          <a:off x="1255553" y="2106182"/>
          <a:ext cx="6581056" cy="2932138"/>
        </p:xfrm>
        <a:graphic>
          <a:graphicData uri="http://schemas.openxmlformats.org/drawingml/2006/table">
            <a:tbl>
              <a:tblPr firstRow="1" bandRow="1">
                <a:tableStyleId>{5C22544A-7EE6-4342-B048-85BDC9FD1C3A}</a:tableStyleId>
              </a:tblPr>
              <a:tblGrid>
                <a:gridCol w="3281471"/>
                <a:gridCol w="3299585"/>
              </a:tblGrid>
              <a:tr h="456099">
                <a:tc>
                  <a:txBody>
                    <a:bodyPr/>
                    <a:lstStyle/>
                    <a:p>
                      <a:pPr algn="ctr"/>
                      <a:r>
                        <a:rPr lang="en-US" sz="1200" dirty="0" smtClean="0"/>
                        <a:t>Liberalism (and Libertarianism)</a:t>
                      </a:r>
                      <a:endParaRPr lang="en-US" sz="1200" dirty="0"/>
                    </a:p>
                  </a:txBody>
                  <a:tcPr/>
                </a:tc>
                <a:tc>
                  <a:txBody>
                    <a:bodyPr/>
                    <a:lstStyle/>
                    <a:p>
                      <a:pPr algn="ctr"/>
                      <a:r>
                        <a:rPr lang="en-US" sz="1200" dirty="0" smtClean="0"/>
                        <a:t>Burke</a:t>
                      </a:r>
                      <a:endParaRPr lang="en-US" sz="1200" dirty="0"/>
                    </a:p>
                  </a:txBody>
                  <a:tcPr/>
                </a:tc>
              </a:tr>
              <a:tr h="456099">
                <a:tc>
                  <a:txBody>
                    <a:bodyPr/>
                    <a:lstStyle/>
                    <a:p>
                      <a:r>
                        <a:rPr lang="en-US" sz="1200" dirty="0" smtClean="0"/>
                        <a:t>Individual</a:t>
                      </a:r>
                      <a:endParaRPr lang="en-US" sz="1200" dirty="0"/>
                    </a:p>
                  </a:txBody>
                  <a:tcPr/>
                </a:tc>
                <a:tc>
                  <a:txBody>
                    <a:bodyPr/>
                    <a:lstStyle/>
                    <a:p>
                      <a:r>
                        <a:rPr lang="en-US" sz="1200" dirty="0" smtClean="0"/>
                        <a:t>Social Order</a:t>
                      </a:r>
                      <a:endParaRPr lang="en-US" sz="1200" dirty="0"/>
                    </a:p>
                  </a:txBody>
                  <a:tcPr/>
                </a:tc>
              </a:tr>
              <a:tr h="651643">
                <a:tc>
                  <a:txBody>
                    <a:bodyPr/>
                    <a:lstStyle/>
                    <a:p>
                      <a:r>
                        <a:rPr lang="en-US" sz="1200" dirty="0" smtClean="0"/>
                        <a:t>Freedom as absence of impediment to the will</a:t>
                      </a:r>
                      <a:endParaRPr lang="en-US" sz="1200" dirty="0"/>
                    </a:p>
                  </a:txBody>
                  <a:tcPr/>
                </a:tc>
                <a:tc>
                  <a:txBody>
                    <a:bodyPr/>
                    <a:lstStyle/>
                    <a:p>
                      <a:r>
                        <a:rPr lang="en-US" sz="1200" dirty="0" smtClean="0"/>
                        <a:t>Freedom as ordered liberty</a:t>
                      </a:r>
                      <a:endParaRPr lang="en-US" sz="1200" dirty="0"/>
                    </a:p>
                  </a:txBody>
                  <a:tcPr/>
                </a:tc>
              </a:tr>
              <a:tr h="456099">
                <a:tc>
                  <a:txBody>
                    <a:bodyPr/>
                    <a:lstStyle/>
                    <a:p>
                      <a:r>
                        <a:rPr lang="en-US" sz="1200" dirty="0" smtClean="0"/>
                        <a:t>Reason</a:t>
                      </a:r>
                      <a:endParaRPr lang="en-US" sz="1200" dirty="0"/>
                    </a:p>
                  </a:txBody>
                  <a:tcPr/>
                </a:tc>
                <a:tc>
                  <a:txBody>
                    <a:bodyPr/>
                    <a:lstStyle/>
                    <a:p>
                      <a:r>
                        <a:rPr lang="en-US" sz="1200" dirty="0" smtClean="0"/>
                        <a:t>Tradition, habit, prejudice</a:t>
                      </a:r>
                      <a:endParaRPr lang="en-US" sz="1200" dirty="0"/>
                    </a:p>
                  </a:txBody>
                  <a:tcPr/>
                </a:tc>
              </a:tr>
              <a:tr h="456099">
                <a:tc>
                  <a:txBody>
                    <a:bodyPr/>
                    <a:lstStyle/>
                    <a:p>
                      <a:r>
                        <a:rPr lang="en-US" sz="1200" dirty="0" smtClean="0"/>
                        <a:t>Universal Principles</a:t>
                      </a:r>
                      <a:endParaRPr lang="en-US" sz="1200" dirty="0"/>
                    </a:p>
                  </a:txBody>
                  <a:tcPr/>
                </a:tc>
                <a:tc>
                  <a:txBody>
                    <a:bodyPr/>
                    <a:lstStyle/>
                    <a:p>
                      <a:r>
                        <a:rPr lang="en-US" sz="1200" dirty="0" smtClean="0"/>
                        <a:t>Facts, circumstances</a:t>
                      </a:r>
                      <a:endParaRPr lang="en-US" sz="1200" dirty="0"/>
                    </a:p>
                  </a:txBody>
                  <a:tcPr/>
                </a:tc>
              </a:tr>
              <a:tr h="456099">
                <a:tc>
                  <a:txBody>
                    <a:bodyPr/>
                    <a:lstStyle/>
                    <a:p>
                      <a:r>
                        <a:rPr lang="en-US" sz="1200" dirty="0" smtClean="0"/>
                        <a:t>The past of no great significance</a:t>
                      </a:r>
                      <a:endParaRPr lang="en-US" sz="1200" dirty="0"/>
                    </a:p>
                  </a:txBody>
                  <a:tcPr/>
                </a:tc>
                <a:tc>
                  <a:txBody>
                    <a:bodyPr/>
                    <a:lstStyle/>
                    <a:p>
                      <a:r>
                        <a:rPr lang="en-US" sz="1200" dirty="0" smtClean="0"/>
                        <a:t>The past</a:t>
                      </a:r>
                      <a:r>
                        <a:rPr lang="en-US" sz="1200" baseline="0" dirty="0" smtClean="0"/>
                        <a:t> as the root of the present</a:t>
                      </a:r>
                      <a:endParaRPr lang="en-US" sz="1200" dirty="0"/>
                    </a:p>
                  </a:txBody>
                  <a:tcPr/>
                </a:tc>
              </a:tr>
            </a:tbl>
          </a:graphicData>
        </a:graphic>
      </p:graphicFrame>
    </p:spTree>
    <p:extLst>
      <p:ext uri="{BB962C8B-B14F-4D97-AF65-F5344CB8AC3E}">
        <p14:creationId xmlns:p14="http://schemas.microsoft.com/office/powerpoint/2010/main" val="147778754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Burke held Rousseau in contempt and no doubt was genuine in holding this opinion. He saw Rousseau as the apostle of extreme individualism, as a man in the grip of an idea which, by jettisoning morals and law and manners could not help but destroy society. He attacks Rousseau, describing him as a man who is ‘a lover of his kind but a hater of </a:t>
            </a:r>
            <a:r>
              <a:rPr lang="en-GB"/>
              <a:t>his </a:t>
            </a:r>
            <a:r>
              <a:rPr lang="en-GB" smtClean="0"/>
              <a:t>kindred</a:t>
            </a:r>
            <a:r>
              <a:rPr lang="en-GB" smtClean="0"/>
              <a:t>.’</a:t>
            </a:r>
            <a:endParaRPr lang="en-US" dirty="0"/>
          </a:p>
        </p:txBody>
      </p:sp>
    </p:spTree>
    <p:extLst>
      <p:ext uri="{BB962C8B-B14F-4D97-AF65-F5344CB8AC3E}">
        <p14:creationId xmlns:p14="http://schemas.microsoft.com/office/powerpoint/2010/main" val="183409500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32</TotalTime>
  <Words>605</Words>
  <Application>Microsoft Macintosh PowerPoint</Application>
  <PresentationFormat>On-screen Show (4:3)</PresentationFormat>
  <Paragraphs>36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Breeze</vt:lpstr>
      <vt:lpstr>Edmund Burke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Edmund Burke</dc:title>
  <dc:creator>Gerard Casey</dc:creator>
  <cp:lastModifiedBy>Gerard Casey</cp:lastModifiedBy>
  <cp:revision>4</cp:revision>
  <dcterms:created xsi:type="dcterms:W3CDTF">2014-08-17T17:45:45Z</dcterms:created>
  <dcterms:modified xsi:type="dcterms:W3CDTF">2014-08-17T19:20:10Z</dcterms:modified>
</cp:coreProperties>
</file>