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2B7311-31BB-FD4D-B9CE-CD7200246C5C}" type="datetimeFigureOut">
              <a:rPr lang="en-US" smtClean="0"/>
              <a:t>16/08/2014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64B919-3989-174C-A3DF-12453A37C75F}" type="slidenum">
              <a:rPr lang="en-US" smtClean="0"/>
              <a:t>‹#›</a:t>
            </a:fld>
            <a:endParaRPr lang="en-US"/>
          </a:p>
        </p:txBody>
      </p:sp>
    </p:spTree>
    <p:extLst>
      <p:ext uri="{BB962C8B-B14F-4D97-AF65-F5344CB8AC3E}">
        <p14:creationId xmlns:p14="http://schemas.microsoft.com/office/powerpoint/2010/main" val="276779860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1</a:t>
            </a:fld>
            <a:endParaRPr lang="en-US"/>
          </a:p>
        </p:txBody>
      </p:sp>
    </p:spTree>
    <p:extLst>
      <p:ext uri="{BB962C8B-B14F-4D97-AF65-F5344CB8AC3E}">
        <p14:creationId xmlns:p14="http://schemas.microsoft.com/office/powerpoint/2010/main" val="1340241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10</a:t>
            </a:fld>
            <a:endParaRPr lang="en-US"/>
          </a:p>
        </p:txBody>
      </p:sp>
    </p:spTree>
    <p:extLst>
      <p:ext uri="{BB962C8B-B14F-4D97-AF65-F5344CB8AC3E}">
        <p14:creationId xmlns:p14="http://schemas.microsoft.com/office/powerpoint/2010/main" val="317762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11</a:t>
            </a:fld>
            <a:endParaRPr lang="en-US"/>
          </a:p>
        </p:txBody>
      </p:sp>
    </p:spTree>
    <p:extLst>
      <p:ext uri="{BB962C8B-B14F-4D97-AF65-F5344CB8AC3E}">
        <p14:creationId xmlns:p14="http://schemas.microsoft.com/office/powerpoint/2010/main" val="3436508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12</a:t>
            </a:fld>
            <a:endParaRPr lang="en-US"/>
          </a:p>
        </p:txBody>
      </p:sp>
    </p:spTree>
    <p:extLst>
      <p:ext uri="{BB962C8B-B14F-4D97-AF65-F5344CB8AC3E}">
        <p14:creationId xmlns:p14="http://schemas.microsoft.com/office/powerpoint/2010/main" val="2700634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13</a:t>
            </a:fld>
            <a:endParaRPr lang="en-US"/>
          </a:p>
        </p:txBody>
      </p:sp>
    </p:spTree>
    <p:extLst>
      <p:ext uri="{BB962C8B-B14F-4D97-AF65-F5344CB8AC3E}">
        <p14:creationId xmlns:p14="http://schemas.microsoft.com/office/powerpoint/2010/main" val="3184590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2</a:t>
            </a:fld>
            <a:endParaRPr lang="en-US"/>
          </a:p>
        </p:txBody>
      </p:sp>
    </p:spTree>
    <p:extLst>
      <p:ext uri="{BB962C8B-B14F-4D97-AF65-F5344CB8AC3E}">
        <p14:creationId xmlns:p14="http://schemas.microsoft.com/office/powerpoint/2010/main" val="1545728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3</a:t>
            </a:fld>
            <a:endParaRPr lang="en-US"/>
          </a:p>
        </p:txBody>
      </p:sp>
    </p:spTree>
    <p:extLst>
      <p:ext uri="{BB962C8B-B14F-4D97-AF65-F5344CB8AC3E}">
        <p14:creationId xmlns:p14="http://schemas.microsoft.com/office/powerpoint/2010/main" val="2576496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4</a:t>
            </a:fld>
            <a:endParaRPr lang="en-US"/>
          </a:p>
        </p:txBody>
      </p:sp>
    </p:spTree>
    <p:extLst>
      <p:ext uri="{BB962C8B-B14F-4D97-AF65-F5344CB8AC3E}">
        <p14:creationId xmlns:p14="http://schemas.microsoft.com/office/powerpoint/2010/main" val="730747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5</a:t>
            </a:fld>
            <a:endParaRPr lang="en-US"/>
          </a:p>
        </p:txBody>
      </p:sp>
    </p:spTree>
    <p:extLst>
      <p:ext uri="{BB962C8B-B14F-4D97-AF65-F5344CB8AC3E}">
        <p14:creationId xmlns:p14="http://schemas.microsoft.com/office/powerpoint/2010/main" val="3205760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6</a:t>
            </a:fld>
            <a:endParaRPr lang="en-US"/>
          </a:p>
        </p:txBody>
      </p:sp>
    </p:spTree>
    <p:extLst>
      <p:ext uri="{BB962C8B-B14F-4D97-AF65-F5344CB8AC3E}">
        <p14:creationId xmlns:p14="http://schemas.microsoft.com/office/powerpoint/2010/main" val="3679311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7</a:t>
            </a:fld>
            <a:endParaRPr lang="en-US"/>
          </a:p>
        </p:txBody>
      </p:sp>
    </p:spTree>
    <p:extLst>
      <p:ext uri="{BB962C8B-B14F-4D97-AF65-F5344CB8AC3E}">
        <p14:creationId xmlns:p14="http://schemas.microsoft.com/office/powerpoint/2010/main" val="1588962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8</a:t>
            </a:fld>
            <a:endParaRPr lang="en-US"/>
          </a:p>
        </p:txBody>
      </p:sp>
    </p:spTree>
    <p:extLst>
      <p:ext uri="{BB962C8B-B14F-4D97-AF65-F5344CB8AC3E}">
        <p14:creationId xmlns:p14="http://schemas.microsoft.com/office/powerpoint/2010/main" val="2358069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C64B919-3989-174C-A3DF-12453A37C75F}" type="slidenum">
              <a:rPr lang="en-US" smtClean="0"/>
              <a:t>9</a:t>
            </a:fld>
            <a:endParaRPr lang="en-US"/>
          </a:p>
        </p:txBody>
      </p:sp>
    </p:spTree>
    <p:extLst>
      <p:ext uri="{BB962C8B-B14F-4D97-AF65-F5344CB8AC3E}">
        <p14:creationId xmlns:p14="http://schemas.microsoft.com/office/powerpoint/2010/main" val="3331180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16/08/2014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16/08/2014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16/08/2014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16/08/2014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16/08/2014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16/08/2014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16/08/2014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16/08/2014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16/08/2014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16/08/2014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16/08/2014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16/08/2014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16/08/2014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Edmund Burke</a:t>
            </a:r>
            <a:endParaRPr lang="en-US" dirty="0"/>
          </a:p>
        </p:txBody>
      </p:sp>
      <p:sp>
        <p:nvSpPr>
          <p:cNvPr id="3" name="Subtitle 2"/>
          <p:cNvSpPr>
            <a:spLocks noGrp="1"/>
          </p:cNvSpPr>
          <p:nvPr>
            <p:ph type="subTitle" idx="1"/>
          </p:nvPr>
        </p:nvSpPr>
        <p:spPr/>
        <p:txBody>
          <a:bodyPr/>
          <a:lstStyle/>
          <a:p>
            <a:r>
              <a:rPr lang="en-US" dirty="0" smtClean="0"/>
              <a:t>Part 1—The Vindication </a:t>
            </a:r>
            <a:r>
              <a:rPr lang="en-US" smtClean="0"/>
              <a:t>of Natural Society</a:t>
            </a:r>
            <a:endParaRPr lang="en-US" dirty="0"/>
          </a:p>
        </p:txBody>
      </p:sp>
    </p:spTree>
    <p:extLst>
      <p:ext uri="{BB962C8B-B14F-4D97-AF65-F5344CB8AC3E}">
        <p14:creationId xmlns:p14="http://schemas.microsoft.com/office/powerpoint/2010/main" val="267483971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Perhaps the most nuanced approach to the </a:t>
            </a:r>
            <a:r>
              <a:rPr lang="en-GB" i="1" dirty="0"/>
              <a:t>Vindication</a:t>
            </a:r>
            <a:r>
              <a:rPr lang="en-GB" dirty="0"/>
              <a:t> is that taken by Frank Pagano who believes that it ‘reveals the deepest grounds of his [Burke’s] politics. It is his only purely theoretical writing on politics. It also is a poetic attack upon the pretensions of political theory and a defense of practice.’ [Pagano, 446] </a:t>
            </a:r>
            <a:endParaRPr lang="en-US" dirty="0"/>
          </a:p>
        </p:txBody>
      </p:sp>
    </p:spTree>
    <p:extLst>
      <p:ext uri="{BB962C8B-B14F-4D97-AF65-F5344CB8AC3E}">
        <p14:creationId xmlns:p14="http://schemas.microsoft.com/office/powerpoint/2010/main" val="159522478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GB" dirty="0"/>
              <a:t>The apparently strong condemnation of the immorality of government—its ‘Reasons of State’—what Burke calls ‘this Mystery of Iniquity’ is, in Pagano’s judgement, simply part of a dialectical strategy. </a:t>
            </a:r>
            <a:endParaRPr lang="en-GB" dirty="0" smtClean="0"/>
          </a:p>
          <a:p>
            <a:r>
              <a:rPr lang="en-GB" dirty="0" smtClean="0"/>
              <a:t>He </a:t>
            </a:r>
            <a:r>
              <a:rPr lang="en-GB" dirty="0"/>
              <a:t>writes: ‘The Vindication </a:t>
            </a:r>
            <a:r>
              <a:rPr lang="en-GB" i="1" dirty="0"/>
              <a:t>seems</a:t>
            </a:r>
            <a:r>
              <a:rPr lang="en-GB" dirty="0"/>
              <a:t> to be a display of how liberal theories of right are continually violated by liberal schemes of government. It is this repeated history of failure which leads to the conclusion that civil society should be abandoned. Indeed, it is hard to see how this final conclusion is wrong if all the intermediate conclusions are correct. If no society secures right, and if, in the state of nature, right exists, a return to the state of nature and the abandonment of civil society would seem to be right.’ [Pagano, 454. Emphasis added]</a:t>
            </a:r>
            <a:endParaRPr lang="en-IE" dirty="0"/>
          </a:p>
        </p:txBody>
      </p:sp>
    </p:spTree>
    <p:extLst>
      <p:ext uri="{BB962C8B-B14F-4D97-AF65-F5344CB8AC3E}">
        <p14:creationId xmlns:p14="http://schemas.microsoft.com/office/powerpoint/2010/main" val="191625580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77115344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But this is not Burke’s real position. That position is, rather, to ‘attack the premise that no society secures right.’ [Pagano, 455] The </a:t>
            </a:r>
            <a:r>
              <a:rPr lang="en-GB" i="1" dirty="0"/>
              <a:t>Vindication</a:t>
            </a:r>
            <a:r>
              <a:rPr lang="en-GB" dirty="0"/>
              <a:t>, in the end, is not an either-or but a both-and. Pagano concludes that ‘...the </a:t>
            </a:r>
            <a:r>
              <a:rPr lang="en-GB" i="1" dirty="0"/>
              <a:t>Vindication</a:t>
            </a:r>
            <a:r>
              <a:rPr lang="en-GB" dirty="0"/>
              <a:t> is a defense of both British artificial or civil religion and the Hobbesian-Lockean natural right because natural rights philosophy is part of the British civil religion....Thus Burke vindicates, at one and the same time, natural society and artificial society.’ [Pagano, 461] </a:t>
            </a:r>
            <a:endParaRPr lang="en-US" dirty="0"/>
          </a:p>
        </p:txBody>
      </p:sp>
    </p:spTree>
    <p:extLst>
      <p:ext uri="{BB962C8B-B14F-4D97-AF65-F5344CB8AC3E}">
        <p14:creationId xmlns:p14="http://schemas.microsoft.com/office/powerpoint/2010/main" val="46267671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His </a:t>
            </a:r>
            <a:r>
              <a:rPr lang="en-GB" dirty="0"/>
              <a:t>earliest </a:t>
            </a:r>
            <a:r>
              <a:rPr lang="en-GB" dirty="0" smtClean="0"/>
              <a:t>works were </a:t>
            </a:r>
            <a:r>
              <a:rPr lang="en-GB" i="1" dirty="0"/>
              <a:t>The Vindication of Natural Society</a:t>
            </a:r>
            <a:r>
              <a:rPr lang="en-GB" dirty="0"/>
              <a:t> and </a:t>
            </a:r>
            <a:r>
              <a:rPr lang="en-GB" i="1" dirty="0"/>
              <a:t>A Philosophical Enquiry into the Origin of the Sublime and Beautiful</a:t>
            </a:r>
            <a:r>
              <a:rPr lang="en-GB" dirty="0"/>
              <a:t>. </a:t>
            </a:r>
            <a:endParaRPr lang="en-GB" dirty="0" smtClean="0"/>
          </a:p>
          <a:p>
            <a:r>
              <a:rPr lang="en-GB" dirty="0" smtClean="0"/>
              <a:t>He </a:t>
            </a:r>
            <a:r>
              <a:rPr lang="en-GB" dirty="0"/>
              <a:t>began a political career which lasted until his death in 1797 in which, while he never attained political office, he was nonetheless extremely influential. </a:t>
            </a:r>
            <a:endParaRPr lang="en-IE" dirty="0"/>
          </a:p>
          <a:p>
            <a:endParaRPr lang="en-US" dirty="0"/>
          </a:p>
        </p:txBody>
      </p:sp>
    </p:spTree>
    <p:extLst>
      <p:ext uri="{BB962C8B-B14F-4D97-AF65-F5344CB8AC3E}">
        <p14:creationId xmlns:p14="http://schemas.microsoft.com/office/powerpoint/2010/main" val="271766685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i="1" dirty="0" smtClean="0"/>
              <a:t>A </a:t>
            </a:r>
            <a:r>
              <a:rPr lang="en-GB" i="1" dirty="0"/>
              <a:t>Vindication of Natural Society: or, A View of the Miseries and Evils arising to Mankind from every Species of Artificial </a:t>
            </a:r>
            <a:r>
              <a:rPr lang="en-GB" i="1" dirty="0" smtClean="0"/>
              <a:t>Society</a:t>
            </a:r>
            <a:r>
              <a:rPr lang="en-GB" dirty="0" smtClean="0"/>
              <a:t> </a:t>
            </a:r>
            <a:r>
              <a:rPr lang="en-GB" dirty="0"/>
              <a:t>is written in the form of a letter from an unnamed noble writer coming to the end of his public life to another nobleman just entering upon his public career. </a:t>
            </a:r>
            <a:endParaRPr lang="en-GB" dirty="0" smtClean="0"/>
          </a:p>
          <a:p>
            <a:r>
              <a:rPr lang="en-GB" dirty="0" smtClean="0"/>
              <a:t>The</a:t>
            </a:r>
            <a:r>
              <a:rPr lang="en-GB" i="1" dirty="0" smtClean="0"/>
              <a:t> Vindication</a:t>
            </a:r>
            <a:r>
              <a:rPr lang="en-GB" dirty="0" smtClean="0"/>
              <a:t> </a:t>
            </a:r>
            <a:r>
              <a:rPr lang="en-GB" dirty="0"/>
              <a:t>purports to demonstrate the evils that accrue to mankind from what Burke terms ‘artificial society,’ which is to say, from society organised on the basis of political structures. </a:t>
            </a:r>
            <a:endParaRPr lang="en-US" dirty="0"/>
          </a:p>
        </p:txBody>
      </p:sp>
    </p:spTree>
    <p:extLst>
      <p:ext uri="{BB962C8B-B14F-4D97-AF65-F5344CB8AC3E}">
        <p14:creationId xmlns:p14="http://schemas.microsoft.com/office/powerpoint/2010/main" val="253523736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Those scholars who do direct their attention towards </a:t>
            </a:r>
            <a:r>
              <a:rPr lang="en-GB" dirty="0" smtClean="0"/>
              <a:t>the </a:t>
            </a:r>
            <a:r>
              <a:rPr lang="en-GB" i="1" dirty="0" smtClean="0"/>
              <a:t>Vindication</a:t>
            </a:r>
            <a:r>
              <a:rPr lang="en-GB" dirty="0" smtClean="0"/>
              <a:t> take </a:t>
            </a:r>
            <a:r>
              <a:rPr lang="en-GB" dirty="0"/>
              <a:t>it to be an early and not wholly successful exercise satirising the Deistic writings of Bolingbroke. </a:t>
            </a:r>
            <a:endParaRPr lang="en-GB" dirty="0" smtClean="0"/>
          </a:p>
          <a:p>
            <a:r>
              <a:rPr lang="en-GB" dirty="0" smtClean="0"/>
              <a:t>However</a:t>
            </a:r>
            <a:r>
              <a:rPr lang="en-GB" dirty="0"/>
              <a:t>, at the time of its publication some readers took Burke to be in earnest in his denunciation of ‘artificial society’. </a:t>
            </a:r>
            <a:endParaRPr lang="en-GB" dirty="0" smtClean="0"/>
          </a:p>
          <a:p>
            <a:r>
              <a:rPr lang="en-GB" dirty="0" smtClean="0"/>
              <a:t>Murray </a:t>
            </a:r>
            <a:r>
              <a:rPr lang="en-GB" dirty="0"/>
              <a:t>Rothbard published an article arguing that the arguments and conclusions of the </a:t>
            </a:r>
            <a:r>
              <a:rPr lang="en-GB" i="1" dirty="0"/>
              <a:t>Vindication</a:t>
            </a:r>
            <a:r>
              <a:rPr lang="en-GB" dirty="0"/>
              <a:t> should be taken literally. [Rothbard, 1958] </a:t>
            </a:r>
            <a:endParaRPr lang="en-US" dirty="0"/>
          </a:p>
        </p:txBody>
      </p:sp>
    </p:spTree>
    <p:extLst>
      <p:ext uri="{BB962C8B-B14F-4D97-AF65-F5344CB8AC3E}">
        <p14:creationId xmlns:p14="http://schemas.microsoft.com/office/powerpoint/2010/main" val="187899097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No government, </a:t>
            </a:r>
            <a:r>
              <a:rPr lang="en-GB" dirty="0" smtClean="0"/>
              <a:t>Burke (in the Vindication) believes</a:t>
            </a:r>
            <a:r>
              <a:rPr lang="en-GB" dirty="0"/>
              <a:t>, can exist without infringing the basic requirements of justice that are incumbent on every individual. </a:t>
            </a:r>
            <a:endParaRPr lang="en-GB" dirty="0" smtClean="0"/>
          </a:p>
          <a:p>
            <a:r>
              <a:rPr lang="en-GB" dirty="0" smtClean="0"/>
              <a:t>All </a:t>
            </a:r>
            <a:r>
              <a:rPr lang="en-GB" dirty="0"/>
              <a:t>writers on politics agree—and they are supported in their agreement by experience—that all governments frequently violate the requirement of justice, substituting deception for truth, convenience for honesty, and subordinating all to the political interest. </a:t>
            </a:r>
            <a:endParaRPr lang="en-US" dirty="0"/>
          </a:p>
        </p:txBody>
      </p:sp>
    </p:spTree>
    <p:extLst>
      <p:ext uri="{BB962C8B-B14F-4D97-AF65-F5344CB8AC3E}">
        <p14:creationId xmlns:p14="http://schemas.microsoft.com/office/powerpoint/2010/main" val="242916685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GB" dirty="0"/>
              <a:t>Was Burke serious in saying all this or was he indulging in an elaborate exercise in satire, irony or parody? The majority of Burke interpreters take Burke’s intent in the </a:t>
            </a:r>
            <a:r>
              <a:rPr lang="en-GB" i="1" dirty="0"/>
              <a:t>Vindication</a:t>
            </a:r>
            <a:r>
              <a:rPr lang="en-GB" dirty="0"/>
              <a:t> to be satirical or ironic. </a:t>
            </a:r>
            <a:endParaRPr lang="en-IE" dirty="0"/>
          </a:p>
          <a:p>
            <a:r>
              <a:rPr lang="en-GB" dirty="0"/>
              <a:t>F</a:t>
            </a:r>
            <a:r>
              <a:rPr lang="en-GB" dirty="0" smtClean="0"/>
              <a:t>irmly </a:t>
            </a:r>
            <a:r>
              <a:rPr lang="en-GB" dirty="0"/>
              <a:t>on the side of the satirical/ironic interpretation of the </a:t>
            </a:r>
            <a:r>
              <a:rPr lang="en-GB" i="1" dirty="0"/>
              <a:t>Vindication</a:t>
            </a:r>
            <a:r>
              <a:rPr lang="en-GB" dirty="0"/>
              <a:t> we have Ian Ousby, Iain Hampsher-Monk, and also David Berman, Peter Stanlis, F. P. Lock, George H. Smith, </a:t>
            </a:r>
            <a:r>
              <a:rPr lang="en-GB" dirty="0" smtClean="0"/>
              <a:t>John C. Weston</a:t>
            </a:r>
            <a:r>
              <a:rPr lang="en-GB" dirty="0"/>
              <a:t>, Liam Barry, Woodrow Wilson (yes, that Woodrow Wilson!) </a:t>
            </a:r>
            <a:endParaRPr lang="en-GB" dirty="0" smtClean="0"/>
          </a:p>
          <a:p>
            <a:r>
              <a:rPr lang="en-GB" dirty="0" smtClean="0"/>
              <a:t>Apart </a:t>
            </a:r>
            <a:r>
              <a:rPr lang="en-GB" dirty="0"/>
              <a:t>from some of Burke’s contemporaries, the only person unequivocally on the non–satirical side of the fence is Murray N. Rothbard. </a:t>
            </a:r>
            <a:endParaRPr lang="en-GB" dirty="0" smtClean="0"/>
          </a:p>
          <a:p>
            <a:r>
              <a:rPr lang="en-GB" dirty="0" smtClean="0"/>
              <a:t>Patrick </a:t>
            </a:r>
            <a:r>
              <a:rPr lang="en-GB" dirty="0"/>
              <a:t>Ford argues, however, that the anarchism of the </a:t>
            </a:r>
            <a:r>
              <a:rPr lang="en-GB" i="1" dirty="0"/>
              <a:t>Vindication</a:t>
            </a:r>
            <a:r>
              <a:rPr lang="en-GB" dirty="0"/>
              <a:t> can be found in Burke’s anti-revolutionary writings. </a:t>
            </a:r>
            <a:endParaRPr lang="en-US" dirty="0"/>
          </a:p>
        </p:txBody>
      </p:sp>
    </p:spTree>
    <p:extLst>
      <p:ext uri="{BB962C8B-B14F-4D97-AF65-F5344CB8AC3E}">
        <p14:creationId xmlns:p14="http://schemas.microsoft.com/office/powerpoint/2010/main" val="158121895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Murray Rothbard takes a very different view of the </a:t>
            </a:r>
            <a:r>
              <a:rPr lang="en-GB" i="1" dirty="0"/>
              <a:t>Vindication</a:t>
            </a:r>
            <a:r>
              <a:rPr lang="en-GB" dirty="0"/>
              <a:t>, seeing it as ‘perhaps the first modern expression of rationalistic and individualistic anarchism.’ [Rothbard 1958, 114] </a:t>
            </a:r>
            <a:endParaRPr lang="en-GB" dirty="0" smtClean="0"/>
          </a:p>
          <a:p>
            <a:r>
              <a:rPr lang="en-GB" dirty="0" smtClean="0"/>
              <a:t>Was </a:t>
            </a:r>
            <a:r>
              <a:rPr lang="en-GB" dirty="0"/>
              <a:t>he right to take this view? </a:t>
            </a:r>
            <a:endParaRPr lang="en-GB" dirty="0" smtClean="0"/>
          </a:p>
          <a:p>
            <a:r>
              <a:rPr lang="en-GB" dirty="0" smtClean="0"/>
              <a:t>While </a:t>
            </a:r>
            <a:r>
              <a:rPr lang="en-GB" dirty="0"/>
              <a:t>Rothbard acknowledges that scholars on the whole accept Burke’s apparent revelation in the Preface to the second edition of the </a:t>
            </a:r>
            <a:r>
              <a:rPr lang="en-GB" i="1" dirty="0"/>
              <a:t>Vindication</a:t>
            </a:r>
            <a:r>
              <a:rPr lang="en-GB" dirty="0"/>
              <a:t> that the work was intended to be a satire he nevertheless believes that a sober analysis of its contents reveal little that is either satirical or ironic. </a:t>
            </a:r>
            <a:endParaRPr lang="en-US" dirty="0"/>
          </a:p>
        </p:txBody>
      </p:sp>
    </p:spTree>
    <p:extLst>
      <p:ext uri="{BB962C8B-B14F-4D97-AF65-F5344CB8AC3E}">
        <p14:creationId xmlns:p14="http://schemas.microsoft.com/office/powerpoint/2010/main" val="379021184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Rothbard may have been wrong (although understandably so) in attributing Burke’s apparent </a:t>
            </a:r>
            <a:r>
              <a:rPr lang="en-GB" i="1" dirty="0"/>
              <a:t>volte face</a:t>
            </a:r>
            <a:r>
              <a:rPr lang="en-GB" dirty="0"/>
              <a:t> to a desire to explain away anything that might damage his embryonic parliamentary career but he can be forgiven for his failure to detect the satirical intent of the work itself when such an intent was equally undetectable to such acute contemporaries of Burke as Godwin and Bury. </a:t>
            </a:r>
            <a:endParaRPr lang="en-US" dirty="0"/>
          </a:p>
        </p:txBody>
      </p:sp>
    </p:spTree>
    <p:extLst>
      <p:ext uri="{BB962C8B-B14F-4D97-AF65-F5344CB8AC3E}">
        <p14:creationId xmlns:p14="http://schemas.microsoft.com/office/powerpoint/2010/main" val="418707451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It isn’t difficult to see why some readers of the </a:t>
            </a:r>
            <a:r>
              <a:rPr lang="en-GB" i="1" dirty="0"/>
              <a:t>Vindication</a:t>
            </a:r>
            <a:r>
              <a:rPr lang="en-GB" dirty="0"/>
              <a:t> took it at face value. The writing has a passionate intensity and the indignation has a ring of truth that belies any satirical or ironic reading. Isaac Kramnick points to the </a:t>
            </a:r>
            <a:r>
              <a:rPr lang="en-GB" i="1" dirty="0"/>
              <a:t>Vindication’s</a:t>
            </a:r>
            <a:r>
              <a:rPr lang="en-GB" dirty="0"/>
              <a:t> ‘moving description of the grinding poverty of the poor and its radical assault on the oppression by the great and powerful who are responsible for the wretchedness of nine-tenths of humanity who ‘drudge through life.’’ [Kramnick, 90] Where is the irony in this? </a:t>
            </a:r>
            <a:endParaRPr lang="en-US" dirty="0"/>
          </a:p>
        </p:txBody>
      </p:sp>
    </p:spTree>
    <p:extLst>
      <p:ext uri="{BB962C8B-B14F-4D97-AF65-F5344CB8AC3E}">
        <p14:creationId xmlns:p14="http://schemas.microsoft.com/office/powerpoint/2010/main" val="77823563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66</TotalTime>
  <Words>1041</Words>
  <Application>Microsoft Macintosh PowerPoint</Application>
  <PresentationFormat>On-screen Show (4:3)</PresentationFormat>
  <Paragraphs>37</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Breeze</vt:lpstr>
      <vt:lpstr>Edmund Burke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Edmund Burke</dc:title>
  <dc:creator>Gerard Casey</dc:creator>
  <cp:lastModifiedBy>Gerard Casey</cp:lastModifiedBy>
  <cp:revision>7</cp:revision>
  <dcterms:created xsi:type="dcterms:W3CDTF">2014-08-16T16:09:53Z</dcterms:created>
  <dcterms:modified xsi:type="dcterms:W3CDTF">2014-08-16T17:16:13Z</dcterms:modified>
</cp:coreProperties>
</file>