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85" r:id="rId7"/>
    <p:sldId id="261" r:id="rId8"/>
    <p:sldId id="262" r:id="rId9"/>
    <p:sldId id="263" r:id="rId10"/>
    <p:sldId id="264" r:id="rId11"/>
    <p:sldId id="265" r:id="rId12"/>
    <p:sldId id="286" r:id="rId13"/>
    <p:sldId id="266" r:id="rId14"/>
    <p:sldId id="267" r:id="rId15"/>
    <p:sldId id="287" r:id="rId16"/>
    <p:sldId id="268" r:id="rId17"/>
    <p:sldId id="269" r:id="rId18"/>
    <p:sldId id="270" r:id="rId19"/>
    <p:sldId id="271" r:id="rId20"/>
    <p:sldId id="272" r:id="rId21"/>
    <p:sldId id="273" r:id="rId22"/>
    <p:sldId id="274" r:id="rId23"/>
    <p:sldId id="288" r:id="rId24"/>
    <p:sldId id="275" r:id="rId25"/>
    <p:sldId id="276" r:id="rId26"/>
    <p:sldId id="277" r:id="rId27"/>
    <p:sldId id="278" r:id="rId28"/>
    <p:sldId id="289" r:id="rId29"/>
    <p:sldId id="279" r:id="rId30"/>
    <p:sldId id="280" r:id="rId31"/>
    <p:sldId id="281" r:id="rId32"/>
    <p:sldId id="282" r:id="rId33"/>
    <p:sldId id="283" r:id="rId34"/>
    <p:sldId id="284"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0" d="100"/>
          <a:sy n="90" d="100"/>
        </p:scale>
        <p:origin x="-41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14/08/2014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14/08/2014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14/08/2014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14/08/2014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Politics </a:t>
            </a:r>
            <a:r>
              <a:rPr lang="en-US" dirty="0" err="1" smtClean="0"/>
              <a:t>Naturalised</a:t>
            </a:r>
            <a:r>
              <a:rPr lang="en-US" dirty="0" smtClean="0"/>
              <a:t>—David Hume</a:t>
            </a:r>
            <a:endParaRPr lang="en-US" dirty="0"/>
          </a:p>
        </p:txBody>
      </p:sp>
      <p:sp>
        <p:nvSpPr>
          <p:cNvPr id="3" name="Subtitle 2"/>
          <p:cNvSpPr>
            <a:spLocks noGrp="1"/>
          </p:cNvSpPr>
          <p:nvPr>
            <p:ph type="subTitle" idx="1"/>
          </p:nvPr>
        </p:nvSpPr>
        <p:spPr/>
        <p:txBody>
          <a:bodyPr/>
          <a:lstStyle/>
          <a:p>
            <a:r>
              <a:rPr lang="en-US" dirty="0" smtClean="0"/>
              <a:t>Part 3—Contract, Resistance</a:t>
            </a:r>
            <a:endParaRPr lang="en-US" dirty="0"/>
          </a:p>
        </p:txBody>
      </p:sp>
    </p:spTree>
    <p:extLst>
      <p:ext uri="{BB962C8B-B14F-4D97-AF65-F5344CB8AC3E}">
        <p14:creationId xmlns:p14="http://schemas.microsoft.com/office/powerpoint/2010/main" val="283617552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a:t>
            </a:r>
            <a:r>
              <a:rPr lang="en-GB" dirty="0" smtClean="0"/>
              <a:t>f </a:t>
            </a:r>
            <a:r>
              <a:rPr lang="en-GB" dirty="0"/>
              <a:t>obedience to a government should threaten public ruin and thus the destruction of public utility, then that obedience cannot be required. </a:t>
            </a:r>
            <a:endParaRPr lang="en-GB" dirty="0" smtClean="0"/>
          </a:p>
          <a:p>
            <a:r>
              <a:rPr lang="en-GB" dirty="0" smtClean="0"/>
              <a:t>While willing </a:t>
            </a:r>
            <a:r>
              <a:rPr lang="en-GB" dirty="0"/>
              <a:t>to concede this right to rebellion, Hume is anxious to maintain that such rebellion should be undertaken only in the most extreme of circumstances. </a:t>
            </a:r>
            <a:endParaRPr lang="en-US" dirty="0"/>
          </a:p>
        </p:txBody>
      </p:sp>
    </p:spTree>
    <p:extLst>
      <p:ext uri="{BB962C8B-B14F-4D97-AF65-F5344CB8AC3E}">
        <p14:creationId xmlns:p14="http://schemas.microsoft.com/office/powerpoint/2010/main" val="427757624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a:t>
            </a:r>
            <a:r>
              <a:rPr lang="en-GB" dirty="0" smtClean="0"/>
              <a:t>f </a:t>
            </a:r>
            <a:r>
              <a:rPr lang="en-GB" dirty="0"/>
              <a:t>man’s natural mode of existence were asocial, he would be radically unable to satisfy his desires; moreover, his very existence would be imperilled. </a:t>
            </a:r>
            <a:endParaRPr lang="en-GB" dirty="0" smtClean="0"/>
          </a:p>
          <a:p>
            <a:r>
              <a:rPr lang="en-GB" dirty="0" smtClean="0"/>
              <a:t>Life </a:t>
            </a:r>
            <a:r>
              <a:rPr lang="en-GB" dirty="0"/>
              <a:t>in society with other humans beings is what is required for human flourishing and, indeed, for human existence. </a:t>
            </a:r>
            <a:endParaRPr lang="en-US" dirty="0"/>
          </a:p>
        </p:txBody>
      </p:sp>
    </p:spTree>
    <p:extLst>
      <p:ext uri="{BB962C8B-B14F-4D97-AF65-F5344CB8AC3E}">
        <p14:creationId xmlns:p14="http://schemas.microsoft.com/office/powerpoint/2010/main" val="41398507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Society is advantageous for man because cooperation with others both disproportionately enhances man’s powers and provides insurance against individual failure. </a:t>
            </a:r>
            <a:endParaRPr lang="en-GB" dirty="0" smtClean="0"/>
          </a:p>
          <a:p>
            <a:r>
              <a:rPr lang="en-GB" dirty="0" smtClean="0"/>
              <a:t>Human </a:t>
            </a:r>
            <a:r>
              <a:rPr lang="en-GB" dirty="0"/>
              <a:t>beings do not need to be persuaded by rational argument to conjoin with others for their mutual benefit; the natural attraction between the sexes spontaneously gives rise to the basic social unit, the family, and that inevitably leads on to larger forms of social organisation.</a:t>
            </a:r>
            <a:r>
              <a:rPr lang="en-IE" dirty="0"/>
              <a:t> </a:t>
            </a:r>
            <a:endParaRPr lang="en-US" dirty="0"/>
          </a:p>
        </p:txBody>
      </p:sp>
    </p:spTree>
    <p:extLst>
      <p:ext uri="{BB962C8B-B14F-4D97-AF65-F5344CB8AC3E}">
        <p14:creationId xmlns:p14="http://schemas.microsoft.com/office/powerpoint/2010/main" val="4206156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Our natural instincts will not guarantee stable possession of external goods because our untutored concerns are directed first to ourselves, second to our relations and friends and finally, and most feebly of all, to strangers. </a:t>
            </a:r>
            <a:endParaRPr lang="en-GB" dirty="0" smtClean="0"/>
          </a:p>
          <a:p>
            <a:r>
              <a:rPr lang="en-GB" dirty="0" smtClean="0"/>
              <a:t>This </a:t>
            </a:r>
            <a:r>
              <a:rPr lang="en-GB" dirty="0"/>
              <a:t>is the point at which reason supplements nature in permitting the emergence of a convention by which stability of possession, in a word, property, with its correlative three laws of justice is actually conducive to the enlargement of our interests and those of others. </a:t>
            </a:r>
            <a:endParaRPr lang="en-US" dirty="0"/>
          </a:p>
        </p:txBody>
      </p:sp>
    </p:spTree>
    <p:extLst>
      <p:ext uri="{BB962C8B-B14F-4D97-AF65-F5344CB8AC3E}">
        <p14:creationId xmlns:p14="http://schemas.microsoft.com/office/powerpoint/2010/main" val="1136018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Property is necessary for society and property requires the observance of rules of justice. </a:t>
            </a:r>
            <a:endParaRPr lang="en-GB" dirty="0" smtClean="0"/>
          </a:p>
          <a:p>
            <a:r>
              <a:rPr lang="en-GB" dirty="0" smtClean="0"/>
              <a:t>Although </a:t>
            </a:r>
            <a:r>
              <a:rPr lang="en-GB" dirty="0"/>
              <a:t>the long-term interest of all would be served by a strict observance of the laws of justice, some one person may seek his own advantage by their transgression. </a:t>
            </a:r>
            <a:endParaRPr lang="en-US" dirty="0"/>
          </a:p>
        </p:txBody>
      </p:sp>
    </p:spTree>
    <p:extLst>
      <p:ext uri="{BB962C8B-B14F-4D97-AF65-F5344CB8AC3E}">
        <p14:creationId xmlns:p14="http://schemas.microsoft.com/office/powerpoint/2010/main" val="1202724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solution to this problem is to make the observance of justice by everyone the immediate concern of some party. </a:t>
            </a:r>
            <a:endParaRPr lang="en-GB" dirty="0" smtClean="0"/>
          </a:p>
          <a:p>
            <a:r>
              <a:rPr lang="en-GB" dirty="0" smtClean="0"/>
              <a:t>It </a:t>
            </a:r>
            <a:r>
              <a:rPr lang="en-GB" dirty="0"/>
              <a:t>is given, then, to some one or to some group to execute the laws of justice and also to settle disputes: these are the basic functions of government. </a:t>
            </a:r>
            <a:endParaRPr lang="en-GB" dirty="0" smtClean="0"/>
          </a:p>
          <a:p>
            <a:r>
              <a:rPr lang="en-GB" dirty="0" smtClean="0"/>
              <a:t>Just </a:t>
            </a:r>
            <a:r>
              <a:rPr lang="en-GB" dirty="0"/>
              <a:t>as property with its associated rules of justice emerges by convention, so too does government. </a:t>
            </a:r>
            <a:endParaRPr lang="en-US" dirty="0"/>
          </a:p>
        </p:txBody>
      </p:sp>
    </p:spTree>
    <p:extLst>
      <p:ext uri="{BB962C8B-B14F-4D97-AF65-F5344CB8AC3E}">
        <p14:creationId xmlns:p14="http://schemas.microsoft.com/office/powerpoint/2010/main" val="557788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There is much that a libertarian can agree with in Hume’s account. </a:t>
            </a:r>
            <a:endParaRPr lang="en-GB" dirty="0" smtClean="0"/>
          </a:p>
          <a:p>
            <a:r>
              <a:rPr lang="en-GB" dirty="0" smtClean="0"/>
              <a:t>The </a:t>
            </a:r>
            <a:r>
              <a:rPr lang="en-GB" dirty="0"/>
              <a:t>spontaneous generation of order dear to the hearts of libertarians everywhere is very close to Hume’s notion of a convention. </a:t>
            </a:r>
            <a:endParaRPr lang="en-GB" dirty="0" smtClean="0"/>
          </a:p>
          <a:p>
            <a:r>
              <a:rPr lang="en-GB" dirty="0" smtClean="0"/>
              <a:t>It </a:t>
            </a:r>
            <a:r>
              <a:rPr lang="en-GB" dirty="0"/>
              <a:t>is even possible to read Hume as a supporter of a form of anarchism. ‘For Hume anarchy is a political society, rich in conventions, full of cooperative endeavors, well able to provide a suitable environment for peace, prosperity, and individual accomplishment.’ [Onuf, 188]</a:t>
            </a:r>
            <a:r>
              <a:rPr lang="en-IE" dirty="0"/>
              <a:t> </a:t>
            </a:r>
            <a:endParaRPr lang="en-US" dirty="0"/>
          </a:p>
        </p:txBody>
      </p:sp>
    </p:spTree>
    <p:extLst>
      <p:ext uri="{BB962C8B-B14F-4D97-AF65-F5344CB8AC3E}">
        <p14:creationId xmlns:p14="http://schemas.microsoft.com/office/powerpoint/2010/main" val="32241609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is with the last step in Hume’s argument that libertarians are likely to demur. </a:t>
            </a:r>
            <a:endParaRPr lang="en-GB" dirty="0" smtClean="0"/>
          </a:p>
          <a:p>
            <a:r>
              <a:rPr lang="en-GB" dirty="0" smtClean="0"/>
              <a:t>Society </a:t>
            </a:r>
            <a:r>
              <a:rPr lang="en-GB" dirty="0"/>
              <a:t>and government are not the same thing. </a:t>
            </a:r>
            <a:endParaRPr lang="en-GB" dirty="0" smtClean="0"/>
          </a:p>
          <a:p>
            <a:r>
              <a:rPr lang="en-GB" dirty="0" smtClean="0"/>
              <a:t>If </a:t>
            </a:r>
            <a:r>
              <a:rPr lang="en-GB" dirty="0"/>
              <a:t>society is necessary for human flourishing, it doesn’t follow that a coercive government, still less </a:t>
            </a:r>
            <a:r>
              <a:rPr lang="en-GB" i="1" dirty="0"/>
              <a:t>this</a:t>
            </a:r>
            <a:r>
              <a:rPr lang="en-GB" dirty="0"/>
              <a:t> particular coercive government, is necessary for society. </a:t>
            </a:r>
            <a:endParaRPr lang="en-US" dirty="0"/>
          </a:p>
        </p:txBody>
      </p:sp>
    </p:spTree>
    <p:extLst>
      <p:ext uri="{BB962C8B-B14F-4D97-AF65-F5344CB8AC3E}">
        <p14:creationId xmlns:p14="http://schemas.microsoft.com/office/powerpoint/2010/main" val="3388509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 society can tolerate the arbitrary initiation of violence against person or property so laws instantiating the non-aggression principle must be a constituent element of any functioning society. Such laws must be enforceable and enforced. </a:t>
            </a:r>
            <a:endParaRPr lang="en-GB" dirty="0" smtClean="0"/>
          </a:p>
          <a:p>
            <a:r>
              <a:rPr lang="en-GB" dirty="0" smtClean="0"/>
              <a:t>It </a:t>
            </a:r>
            <a:r>
              <a:rPr lang="en-GB" dirty="0"/>
              <a:t>doesn’t follow, however, that there can only be one enforcer of such laws nor, indeed, that the enforcer in place at any given time is incontestably entitled to its position. </a:t>
            </a:r>
            <a:endParaRPr lang="en-US" dirty="0"/>
          </a:p>
        </p:txBody>
      </p:sp>
    </p:spTree>
    <p:extLst>
      <p:ext uri="{BB962C8B-B14F-4D97-AF65-F5344CB8AC3E}">
        <p14:creationId xmlns:p14="http://schemas.microsoft.com/office/powerpoint/2010/main" val="309055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is a fundamental difficulty with proposing coercive government as the only possible provider of justice and security. Suppose that such a coercive government is instituted to be the protector of property and justice and that part of its role is to protect us from foreign and domestic threats of violence. But this government now has a monopoly of force. Who or what will protect us against it? Who or what, in John Locke’s pregnant phrase, will prevent us being devoured by lions? </a:t>
            </a:r>
            <a:endParaRPr lang="en-US" dirty="0"/>
          </a:p>
        </p:txBody>
      </p:sp>
    </p:spTree>
    <p:extLst>
      <p:ext uri="{BB962C8B-B14F-4D97-AF65-F5344CB8AC3E}">
        <p14:creationId xmlns:p14="http://schemas.microsoft.com/office/powerpoint/2010/main" val="840739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How</a:t>
            </a:r>
            <a:r>
              <a:rPr lang="en-GB" dirty="0"/>
              <a:t> </a:t>
            </a:r>
            <a:r>
              <a:rPr lang="en-GB" dirty="0" smtClean="0"/>
              <a:t>did </a:t>
            </a:r>
            <a:r>
              <a:rPr lang="en-GB" dirty="0"/>
              <a:t>our present governments come to exist, if not by contract? </a:t>
            </a:r>
            <a:r>
              <a:rPr lang="en-GB" dirty="0" smtClean="0"/>
              <a:t>Hume’s </a:t>
            </a:r>
            <a:r>
              <a:rPr lang="en-GB" dirty="0"/>
              <a:t>answer to this question is refreshingly matter of fact. </a:t>
            </a:r>
            <a:endParaRPr lang="en-GB" dirty="0" smtClean="0"/>
          </a:p>
          <a:p>
            <a:r>
              <a:rPr lang="en-GB" dirty="0" smtClean="0"/>
              <a:t>‘</a:t>
            </a:r>
            <a:r>
              <a:rPr lang="en-GB" dirty="0"/>
              <a:t>Almost all the governments, which exist at present, or of which there remains any record in story, have been founded originally, either on usurpation or conquest, or both, without any pretence of a fair consent, or voluntary subjection of the people.’ [Hume 1748a, 471</a:t>
            </a:r>
            <a:r>
              <a:rPr lang="en-GB" dirty="0" smtClean="0"/>
              <a:t>]</a:t>
            </a:r>
            <a:endParaRPr lang="en-IE" dirty="0"/>
          </a:p>
        </p:txBody>
      </p:sp>
    </p:spTree>
    <p:extLst>
      <p:ext uri="{BB962C8B-B14F-4D97-AF65-F5344CB8AC3E}">
        <p14:creationId xmlns:p14="http://schemas.microsoft.com/office/powerpoint/2010/main" val="31356261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Hume’s account, then, is a factually accurate account of people’s acquiescence in the political status quo but just as reason has a role in helping to overcome our self-centred and self-defeating limitations vis-à-vis property and justice, so too reason can call into question the advantages of a coercive government, however prescriptively well-established it may be. </a:t>
            </a:r>
            <a:endParaRPr lang="en-GB" dirty="0" smtClean="0"/>
          </a:p>
        </p:txBody>
      </p:sp>
    </p:spTree>
    <p:extLst>
      <p:ext uri="{BB962C8B-B14F-4D97-AF65-F5344CB8AC3E}">
        <p14:creationId xmlns:p14="http://schemas.microsoft.com/office/powerpoint/2010/main" val="12565795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pPr lvl="0"/>
            <a:r>
              <a:rPr lang="en-GB" dirty="0"/>
              <a:t>If men were originally solitary and depended upon a rational calculation of advantage to bring society into being, society would never have come into being. </a:t>
            </a:r>
            <a:endParaRPr lang="en-IE" dirty="0"/>
          </a:p>
          <a:p>
            <a:pPr lvl="0"/>
            <a:r>
              <a:rPr lang="en-GB" dirty="0"/>
              <a:t>What reason cannot supply is remedied by a natural necessity, the natural appetite between the sexes. </a:t>
            </a:r>
            <a:endParaRPr lang="en-IE" dirty="0"/>
          </a:p>
          <a:p>
            <a:pPr lvl="0"/>
            <a:r>
              <a:rPr lang="en-GB" dirty="0"/>
              <a:t>According to Hume, we have three kinds of good—our subjective mental life, our bodily powers, and our external possessions</a:t>
            </a:r>
            <a:r>
              <a:rPr lang="en-GB" dirty="0" smtClean="0"/>
              <a:t>.</a:t>
            </a:r>
            <a:endParaRPr lang="en-IE" dirty="0"/>
          </a:p>
        </p:txBody>
      </p:sp>
    </p:spTree>
    <p:extLst>
      <p:ext uri="{BB962C8B-B14F-4D97-AF65-F5344CB8AC3E}">
        <p14:creationId xmlns:p14="http://schemas.microsoft.com/office/powerpoint/2010/main" val="329095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GB" dirty="0"/>
              <a:t>Our subjective mental life is directly available to ourselves alone and so no one can be tempted to relieve us of it for their own use; our bodily powers can be taken from us through injury or death but that, in itself, brings no particular advantage to any would-be assailant; however, our external possessions </a:t>
            </a:r>
            <a:r>
              <a:rPr lang="en-GB" i="1" dirty="0"/>
              <a:t>are</a:t>
            </a:r>
            <a:r>
              <a:rPr lang="en-GB" dirty="0"/>
              <a:t> detachable from us and their possession </a:t>
            </a:r>
            <a:r>
              <a:rPr lang="en-GB" i="1" dirty="0"/>
              <a:t>is</a:t>
            </a:r>
            <a:r>
              <a:rPr lang="en-GB" dirty="0"/>
              <a:t> valuable to those who would deprive us of them</a:t>
            </a:r>
            <a:r>
              <a:rPr lang="en-GB" dirty="0" smtClean="0"/>
              <a:t>.</a:t>
            </a:r>
            <a:endParaRPr lang="en-IE" dirty="0"/>
          </a:p>
        </p:txBody>
      </p:sp>
    </p:spTree>
    <p:extLst>
      <p:ext uri="{BB962C8B-B14F-4D97-AF65-F5344CB8AC3E}">
        <p14:creationId xmlns:p14="http://schemas.microsoft.com/office/powerpoint/2010/main" val="1734916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If the possession of external goods is unstable by nature then it can be rendered stable only by a convention in which the stability of the possession of external goods is recognised by all in society, conventions being simply the rules that actually regulate conduct. Significantly, such rules are not necessarily the result of a contract or an agreement. </a:t>
            </a:r>
            <a:endParaRPr lang="en-IE" dirty="0"/>
          </a:p>
        </p:txBody>
      </p:sp>
    </p:spTree>
    <p:extLst>
      <p:ext uri="{BB962C8B-B14F-4D97-AF65-F5344CB8AC3E}">
        <p14:creationId xmlns:p14="http://schemas.microsoft.com/office/powerpoint/2010/main" val="1757230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We are disposed to seek immediate gratification to the detriment of our longer-term interests. </a:t>
            </a:r>
            <a:endParaRPr lang="en-IE" dirty="0"/>
          </a:p>
          <a:p>
            <a:pPr lvl="0"/>
            <a:r>
              <a:rPr lang="en-GB" dirty="0"/>
              <a:t>At this point, reason enters in to indicate that the idea of property with its correlative three laws of justice is actually conducive to the enlargement of our interest, together with those of others. </a:t>
            </a:r>
            <a:endParaRPr lang="en-IE" dirty="0"/>
          </a:p>
          <a:p>
            <a:pPr lvl="0"/>
            <a:r>
              <a:rPr lang="en-GB" dirty="0"/>
              <a:t>How does the convention of property arise? Not by design and not by planning but by a dawning recognition on the part of everyone that the reciprocal recognition of stable rights of ownership is to everyone’s benefit. </a:t>
            </a:r>
            <a:endParaRPr lang="en-IE" dirty="0"/>
          </a:p>
        </p:txBody>
      </p:sp>
    </p:spTree>
    <p:extLst>
      <p:ext uri="{BB962C8B-B14F-4D97-AF65-F5344CB8AC3E}">
        <p14:creationId xmlns:p14="http://schemas.microsoft.com/office/powerpoint/2010/main" val="42379168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Justice and property (as distinct from mere possession) emerge together, for property is the moral (and subsequently legal) right to make exclusive use of certain goods.</a:t>
            </a:r>
            <a:endParaRPr lang="en-IE" dirty="0"/>
          </a:p>
          <a:p>
            <a:pPr lvl="0"/>
            <a:r>
              <a:rPr lang="en-GB" dirty="0"/>
              <a:t>The idea of justice, then, is not derived by any process of a priori abstract analysis but is derived from the natural facts of the limited generosity of man and economic scarcity, nature providing ‘a remedy in the judgment and understanding, for what is irregular and incommodious in the affections.</a:t>
            </a:r>
            <a:endParaRPr lang="en-IE" dirty="0"/>
          </a:p>
        </p:txBody>
      </p:sp>
    </p:spTree>
    <p:extLst>
      <p:ext uri="{BB962C8B-B14F-4D97-AF65-F5344CB8AC3E}">
        <p14:creationId xmlns:p14="http://schemas.microsoft.com/office/powerpoint/2010/main" val="40157154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For Hume, then, obligations can arise from conventions without the interposition of promise-keeping, agreement or contract. But this is a direct assault on the fundamental assumption of all forms of contractarianism. </a:t>
            </a:r>
            <a:endParaRPr lang="en-IE" dirty="0"/>
          </a:p>
          <a:p>
            <a:pPr lvl="0"/>
            <a:r>
              <a:rPr lang="en-GB" dirty="0"/>
              <a:t>Hume considers the property/justice-establishing convention to be so obviously beneficial for all that he believes man could not for long have lived in a pre-social condition.</a:t>
            </a:r>
            <a:endParaRPr lang="en-IE" dirty="0"/>
          </a:p>
        </p:txBody>
      </p:sp>
    </p:spTree>
    <p:extLst>
      <p:ext uri="{BB962C8B-B14F-4D97-AF65-F5344CB8AC3E}">
        <p14:creationId xmlns:p14="http://schemas.microsoft.com/office/powerpoint/2010/main" val="19766778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GB" dirty="0"/>
              <a:t>How are we to determine what property goes to whom? First possession, then, gives title or, where first possession is obscure, if those who are in </a:t>
            </a:r>
            <a:r>
              <a:rPr lang="en-GB" i="1" dirty="0"/>
              <a:t>de facto</a:t>
            </a:r>
            <a:r>
              <a:rPr lang="en-GB" dirty="0"/>
              <a:t> possession have been so over a long period of time, then they acquire title by prescription. </a:t>
            </a:r>
            <a:endParaRPr lang="en-IE" dirty="0"/>
          </a:p>
        </p:txBody>
      </p:sp>
    </p:spTree>
    <p:extLst>
      <p:ext uri="{BB962C8B-B14F-4D97-AF65-F5344CB8AC3E}">
        <p14:creationId xmlns:p14="http://schemas.microsoft.com/office/powerpoint/2010/main" val="21452356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So, then, the stability of society is founded in turn on stability in the possession of property. To this, Hume adds the two more already-mentioned rules: the transference of property by consent and the performance of promises. The observance of these three laws is necessary for the security of human society. </a:t>
            </a:r>
            <a:endParaRPr lang="en-IE" dirty="0"/>
          </a:p>
        </p:txBody>
      </p:sp>
    </p:spTree>
    <p:extLst>
      <p:ext uri="{BB962C8B-B14F-4D97-AF65-F5344CB8AC3E}">
        <p14:creationId xmlns:p14="http://schemas.microsoft.com/office/powerpoint/2010/main" val="24247940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Property is an artificial convention that can arise only when society reaches a certain level of material sophistication. The urgency to satisfy the immediate and pressing requirements of subsistence in a hunter/gatherer society prevents the emergence of anything but the most rudimentary conception of property if even that. </a:t>
            </a:r>
            <a:endParaRPr lang="en-IE" dirty="0"/>
          </a:p>
        </p:txBody>
      </p:sp>
    </p:spTree>
    <p:extLst>
      <p:ext uri="{BB962C8B-B14F-4D97-AF65-F5344CB8AC3E}">
        <p14:creationId xmlns:p14="http://schemas.microsoft.com/office/powerpoint/2010/main" val="160134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Is Hume a democrat? No. </a:t>
            </a:r>
            <a:endParaRPr lang="en-GB" dirty="0" smtClean="0"/>
          </a:p>
          <a:p>
            <a:r>
              <a:rPr lang="en-GB" dirty="0" smtClean="0"/>
              <a:t>He </a:t>
            </a:r>
            <a:r>
              <a:rPr lang="en-GB" dirty="0"/>
              <a:t>writes, ‘In reality, there is not a more terrible event, than a total dissolution of government, which gives liberty to the multitude, and makes the determination or choice of a new establishment depend upon a number, which nearly approaches to that of the body of the people…’ [Hume 1748a, 472]</a:t>
            </a:r>
            <a:endParaRPr lang="en-IE" dirty="0"/>
          </a:p>
          <a:p>
            <a:endParaRPr lang="en-US" dirty="0"/>
          </a:p>
        </p:txBody>
      </p:sp>
    </p:spTree>
    <p:extLst>
      <p:ext uri="{BB962C8B-B14F-4D97-AF65-F5344CB8AC3E}">
        <p14:creationId xmlns:p14="http://schemas.microsoft.com/office/powerpoint/2010/main" val="89941870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Property is necessary for society and property depends on certain rules of justice. Some men cannot seem to abide by those rules, preferring the present to the future, the immediate advantage to the long-term advantage. The solution to this problem is, Hume thinks, to make the observance of justice by everyone the immediate concern of some party. It is given, then, to some one or some group to execute the laws of justice and also to settle disputes: these are the basic functions of government. </a:t>
            </a:r>
            <a:endParaRPr lang="en-IE" dirty="0"/>
          </a:p>
        </p:txBody>
      </p:sp>
    </p:spTree>
    <p:extLst>
      <p:ext uri="{BB962C8B-B14F-4D97-AF65-F5344CB8AC3E}">
        <p14:creationId xmlns:p14="http://schemas.microsoft.com/office/powerpoint/2010/main" val="31197129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GB" dirty="0"/>
              <a:t>Government, then, for Hume (as for Locke), is a remedy for the inconveniencies of selfishness and the promoter of public goods that otherwise would not be provided</a:t>
            </a:r>
            <a:endParaRPr lang="en-IE" dirty="0"/>
          </a:p>
          <a:p>
            <a:pPr lvl="0"/>
            <a:r>
              <a:rPr lang="en-GB" dirty="0"/>
              <a:t>Despite the praise he gives government, Hume is surprisingly realistic about its contingent nature, remarking  ‘…it is not necessary in all circumstances, nor is it impossible for men to preserve society for some time, without having recourse to such an invention [government]….The state of society without government is one of the most natural states of men, and must subsist with the conjunction of many families, and long after the first generation.’ </a:t>
            </a:r>
            <a:endParaRPr lang="en-IE" dirty="0"/>
          </a:p>
        </p:txBody>
      </p:sp>
    </p:spTree>
    <p:extLst>
      <p:ext uri="{BB962C8B-B14F-4D97-AF65-F5344CB8AC3E}">
        <p14:creationId xmlns:p14="http://schemas.microsoft.com/office/powerpoint/2010/main" val="22215552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We need government because it is useful. In small-scale societies, violations of justice are relatively easily remediable because men live face to face with each other. Radical non-cooperation will be sanctioned. </a:t>
            </a:r>
            <a:endParaRPr lang="en-IE" dirty="0"/>
          </a:p>
          <a:p>
            <a:pPr lvl="0"/>
            <a:r>
              <a:rPr lang="en-GB" dirty="0"/>
              <a:t>Government, for Hume, is not established by any form of explicit agreement or contract but emerges slowly and gradually together with a society’s increase in size and in wealth. </a:t>
            </a:r>
            <a:endParaRPr lang="en-IE" dirty="0"/>
          </a:p>
        </p:txBody>
      </p:sp>
    </p:spTree>
    <p:extLst>
      <p:ext uri="{BB962C8B-B14F-4D97-AF65-F5344CB8AC3E}">
        <p14:creationId xmlns:p14="http://schemas.microsoft.com/office/powerpoint/2010/main" val="36916257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Hume, then, grants that there may in fact have been an historical compact which was the origin of political society but, for him, whether or not this was so is of no great If government were ever to arise, there had to have been an original agreement, express or implied, to this government on the part of the governed. Such consent was fitful and opportunistic.</a:t>
            </a:r>
            <a:endParaRPr lang="en-IE" dirty="0"/>
          </a:p>
          <a:p>
            <a:pPr lvl="0"/>
            <a:r>
              <a:rPr lang="en-GB" dirty="0"/>
              <a:t>Political structures provide order and contracts protect property and without both order and the protection of property civilised society could not function. </a:t>
            </a:r>
            <a:endParaRPr lang="en-IE" dirty="0"/>
          </a:p>
        </p:txBody>
      </p:sp>
    </p:spTree>
    <p:extLst>
      <p:ext uri="{BB962C8B-B14F-4D97-AF65-F5344CB8AC3E}">
        <p14:creationId xmlns:p14="http://schemas.microsoft.com/office/powerpoint/2010/main" val="10392750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GB" dirty="0"/>
              <a:t>Hume believes that almost all the governments, historical and current, were been founded originally either on usurpation or conquest, or both.</a:t>
            </a:r>
            <a:endParaRPr lang="en-IE" dirty="0"/>
          </a:p>
          <a:p>
            <a:pPr lvl="0"/>
            <a:r>
              <a:rPr lang="en-GB" dirty="0"/>
              <a:t>Hume points out that tacit or implied consent could only be plausibly inferred if subjects have a real choice; mere acquiescence is not enough.</a:t>
            </a:r>
            <a:endParaRPr lang="en-IE" dirty="0"/>
          </a:p>
          <a:p>
            <a:pPr lvl="0"/>
            <a:r>
              <a:rPr lang="en-GB" dirty="0"/>
              <a:t>When our governors become tyrants, then they may be resisted; we owe them no passive obedience. The doctrine of passive obedience is an absurdity.</a:t>
            </a:r>
            <a:endParaRPr lang="en-IE" dirty="0"/>
          </a:p>
          <a:p>
            <a:pPr lvl="0"/>
            <a:r>
              <a:rPr lang="en-GB" dirty="0"/>
              <a:t>Rebellion should be undertaken only in the most extreme of </a:t>
            </a:r>
            <a:r>
              <a:rPr lang="en-GB"/>
              <a:t>circumstances</a:t>
            </a:r>
            <a:r>
              <a:rPr lang="en-GB" smtClean="0"/>
              <a:t>.</a:t>
            </a:r>
            <a:endParaRPr lang="en-IE"/>
          </a:p>
        </p:txBody>
      </p:sp>
    </p:spTree>
    <p:extLst>
      <p:ext uri="{BB962C8B-B14F-4D97-AF65-F5344CB8AC3E}">
        <p14:creationId xmlns:p14="http://schemas.microsoft.com/office/powerpoint/2010/main" val="3983736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If men were so constituted as naturally to be able to refrain from interfering in other men’s properties than government would not have been necessary. </a:t>
            </a:r>
            <a:endParaRPr lang="en-GB" dirty="0" smtClean="0"/>
          </a:p>
          <a:p>
            <a:r>
              <a:rPr lang="en-GB" dirty="0" smtClean="0"/>
              <a:t>If </a:t>
            </a:r>
            <a:r>
              <a:rPr lang="en-GB" dirty="0"/>
              <a:t>men were so constituted that they knew their own interests, then government could be founded upon consent. But men are not so constituted and so far from its being the case that they are consulted in the constitution of a government when there is none, it is rather the case that ‘during the fury of revolutions, conquests, and public convulsions, military force or political craft usually decides the controversy.’ [Hume 1748a, 474]</a:t>
            </a:r>
            <a:endParaRPr lang="en-IE" dirty="0"/>
          </a:p>
          <a:p>
            <a:endParaRPr lang="en-US" dirty="0"/>
          </a:p>
        </p:txBody>
      </p:sp>
    </p:spTree>
    <p:extLst>
      <p:ext uri="{BB962C8B-B14F-4D97-AF65-F5344CB8AC3E}">
        <p14:creationId xmlns:p14="http://schemas.microsoft.com/office/powerpoint/2010/main" val="334191050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Contractarians often argue that even if there is no actual explicit consent to government, still, a tacit consent can be deduced from the citizens’ continuing to reside in the area under the government’s rule. But, Hume points out, such a tacit or implied consent could only be plausible if the citizens thought they had a real choice in the matter. </a:t>
            </a:r>
            <a:endParaRPr lang="en-GB" dirty="0" smtClean="0"/>
          </a:p>
        </p:txBody>
      </p:sp>
    </p:spTree>
    <p:extLst>
      <p:ext uri="{BB962C8B-B14F-4D97-AF65-F5344CB8AC3E}">
        <p14:creationId xmlns:p14="http://schemas.microsoft.com/office/powerpoint/2010/main" val="164450871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Your average citizen has effectively little or no choice over continued residence in his home place any more than a man ‘by remaining in a vessel, freely consents to the dominion of the master; though he was carried on board while asleep, and must leap into the ocean, and perish, the moment he leaves her.’ [Hume 1748a, 475]</a:t>
            </a:r>
            <a:r>
              <a:rPr lang="en-IE" dirty="0"/>
              <a:t> </a:t>
            </a:r>
            <a:endParaRPr lang="en-US" dirty="0"/>
          </a:p>
        </p:txBody>
      </p:sp>
    </p:spTree>
    <p:extLst>
      <p:ext uri="{BB962C8B-B14F-4D97-AF65-F5344CB8AC3E}">
        <p14:creationId xmlns:p14="http://schemas.microsoft.com/office/powerpoint/2010/main" val="582512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Society cannot subsist without peace and order, and peace and order requires the establishment and maintenance of justice. Every man prefers himself and his own interests over those of others so that if disorder is to be averted, someone must be assigned the task of ensuring that man’s narrow and selfish interests do not disturb the peace and order required for the survival of society. Magistrates, then, are instituted to ‘punish transgressors, to correct fraud and violence, and to oblige men, however reluctant, to consult their own real and permanent interests.’ [Hume 1777, 38]</a:t>
            </a:r>
            <a:r>
              <a:rPr lang="en-IE" dirty="0"/>
              <a:t> </a:t>
            </a:r>
            <a:endParaRPr lang="en-US" dirty="0"/>
          </a:p>
        </p:txBody>
      </p:sp>
    </p:spTree>
    <p:extLst>
      <p:ext uri="{BB962C8B-B14F-4D97-AF65-F5344CB8AC3E}">
        <p14:creationId xmlns:p14="http://schemas.microsoft.com/office/powerpoint/2010/main" val="205533862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He </a:t>
            </a:r>
            <a:r>
              <a:rPr lang="en-GB" dirty="0" smtClean="0"/>
              <a:t>argues </a:t>
            </a:r>
            <a:r>
              <a:rPr lang="en-GB" dirty="0"/>
              <a:t>that those first chosen for these roles must, of necessity, have had some outstanding personal merit, whether of courage or wisdom and those who succeed them, even if they have not the same level of merit as their predecessors, will be obeyed by virtue of habit—‘men, once accustomed to obedience, never think of departing from that path, in which they and their ancestors have constantly trod, and to which they are confined by so many urgent and visible motives.’ [Hume 1777, 39]</a:t>
            </a:r>
            <a:endParaRPr lang="en-IE" dirty="0"/>
          </a:p>
          <a:p>
            <a:endParaRPr lang="en-US" dirty="0"/>
          </a:p>
        </p:txBody>
      </p:sp>
    </p:spTree>
    <p:extLst>
      <p:ext uri="{BB962C8B-B14F-4D97-AF65-F5344CB8AC3E}">
        <p14:creationId xmlns:p14="http://schemas.microsoft.com/office/powerpoint/2010/main" val="129842526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When our governors become tyrants, then they may be resisted; we owe them no passive obedience. The doctrine of passive obedience amounts to the claim that it is never lawful for a people to resist the authority of the ruler or his agents. </a:t>
            </a:r>
            <a:endParaRPr lang="en-GB" dirty="0" smtClean="0"/>
          </a:p>
          <a:p>
            <a:r>
              <a:rPr lang="en-GB" dirty="0" smtClean="0"/>
              <a:t>Hume </a:t>
            </a:r>
            <a:r>
              <a:rPr lang="en-GB" dirty="0"/>
              <a:t>goes so far as to call the doctrine of passive obedience ‘an absurdity’ though he does hold that resistance to our governors is limited to the case of extremity and in normal circumstance, Hume says, ‘nothing could be more pernicious and criminal.’ [Hume 1739-1740, 553] </a:t>
            </a:r>
            <a:endParaRPr lang="en-US" dirty="0"/>
          </a:p>
        </p:txBody>
      </p:sp>
    </p:spTree>
    <p:extLst>
      <p:ext uri="{BB962C8B-B14F-4D97-AF65-F5344CB8AC3E}">
        <p14:creationId xmlns:p14="http://schemas.microsoft.com/office/powerpoint/2010/main" val="40494007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35</TotalTime>
  <Words>2589</Words>
  <Application>Microsoft Macintosh PowerPoint</Application>
  <PresentationFormat>On-screen Show (4:3)</PresentationFormat>
  <Paragraphs>64</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Breeze</vt:lpstr>
      <vt:lpstr>Politics Naturalised—David Hume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Hume</dc:title>
  <dc:creator>Gerard Casey</dc:creator>
  <cp:lastModifiedBy>Gerard Casey</cp:lastModifiedBy>
  <cp:revision>10</cp:revision>
  <dcterms:created xsi:type="dcterms:W3CDTF">2014-08-05T19:40:36Z</dcterms:created>
  <dcterms:modified xsi:type="dcterms:W3CDTF">2014-08-14T18:09:03Z</dcterms:modified>
</cp:coreProperties>
</file>