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7" d="100"/>
          <a:sy n="77" d="100"/>
        </p:scale>
        <p:origin x="-66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07/10/2014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07/10/2014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07/10/2014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07/10/2014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Politics </a:t>
            </a:r>
            <a:r>
              <a:rPr lang="en-US" dirty="0" err="1" smtClean="0"/>
              <a:t>Naturalised</a:t>
            </a:r>
            <a:r>
              <a:rPr lang="en-US" dirty="0" smtClean="0"/>
              <a:t>—David Hume</a:t>
            </a:r>
            <a:endParaRPr lang="en-US" dirty="0"/>
          </a:p>
        </p:txBody>
      </p:sp>
      <p:sp>
        <p:nvSpPr>
          <p:cNvPr id="3" name="Subtitle 2"/>
          <p:cNvSpPr>
            <a:spLocks noGrp="1"/>
          </p:cNvSpPr>
          <p:nvPr>
            <p:ph type="subTitle" idx="1"/>
          </p:nvPr>
        </p:nvSpPr>
        <p:spPr/>
        <p:txBody>
          <a:bodyPr/>
          <a:lstStyle/>
          <a:p>
            <a:r>
              <a:rPr lang="en-US" dirty="0" smtClean="0"/>
              <a:t>Part 2—</a:t>
            </a:r>
            <a:r>
              <a:rPr lang="en-US" dirty="0" smtClean="0"/>
              <a:t>Property, </a:t>
            </a:r>
            <a:r>
              <a:rPr lang="en-US" smtClean="0"/>
              <a:t>Justice </a:t>
            </a:r>
            <a:r>
              <a:rPr lang="en-US" smtClean="0"/>
              <a:t>Government and </a:t>
            </a:r>
            <a:r>
              <a:rPr lang="en-US" dirty="0" smtClean="0"/>
              <a:t>Contract</a:t>
            </a:r>
            <a:endParaRPr lang="en-US" dirty="0"/>
          </a:p>
        </p:txBody>
      </p:sp>
    </p:spTree>
    <p:extLst>
      <p:ext uri="{BB962C8B-B14F-4D97-AF65-F5344CB8AC3E}">
        <p14:creationId xmlns:p14="http://schemas.microsoft.com/office/powerpoint/2010/main" val="3479072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Government, for Hume, is not established by any form of explicit agreement or contract but emerges slowly and gradually together with a society’s increase in size and in wealth. Contract, as a form of promising, is a horizontal mode of relationship between individuals in a natural society neither of whom claims to have the authority to command the other; the obligation to obey the civil magistrate is a vertical relationship in a civil society between one commissioned to enforce the laws of justice and those who are bound by those laws. </a:t>
            </a:r>
            <a:endParaRPr lang="en-US" dirty="0"/>
          </a:p>
        </p:txBody>
      </p:sp>
    </p:spTree>
    <p:extLst>
      <p:ext uri="{BB962C8B-B14F-4D97-AF65-F5344CB8AC3E}">
        <p14:creationId xmlns:p14="http://schemas.microsoft.com/office/powerpoint/2010/main" val="420152338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Hume believes that, as a matter of fact, no government requires or finds it necessary to canvass the explicit or even the tacit consent of the governed yet every government believes that those whom it governs are obliged to obey it. </a:t>
            </a:r>
            <a:endParaRPr lang="en-GB" dirty="0" smtClean="0"/>
          </a:p>
          <a:p>
            <a:r>
              <a:rPr lang="en-GB" dirty="0" smtClean="0"/>
              <a:t>He </a:t>
            </a:r>
            <a:r>
              <a:rPr lang="en-GB" dirty="0"/>
              <a:t>is willing to grant that at the very beginning of a government among men there may have been a contract by which men bound themselves to obey but he points out that once government has been established for some considerable time we simply suppose ourselves ‘born to submission’ and that those who are our governors have, by prescription, a right to command and we, a correlative obligation to obey. [see Hume 1739-1740, 554-555]</a:t>
            </a:r>
            <a:r>
              <a:rPr lang="en-IE" dirty="0"/>
              <a:t> </a:t>
            </a:r>
            <a:endParaRPr lang="en-US" dirty="0"/>
          </a:p>
        </p:txBody>
      </p:sp>
    </p:spTree>
    <p:extLst>
      <p:ext uri="{BB962C8B-B14F-4D97-AF65-F5344CB8AC3E}">
        <p14:creationId xmlns:p14="http://schemas.microsoft.com/office/powerpoint/2010/main" val="144075105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Although taken to be a resolute critic of any notion of original contract, Hume in fact </a:t>
            </a:r>
            <a:r>
              <a:rPr lang="en-GB" i="1" dirty="0"/>
              <a:t>does</a:t>
            </a:r>
            <a:r>
              <a:rPr lang="en-GB" dirty="0"/>
              <a:t> allow that only by some such contract, properly understood, could government have received its start! </a:t>
            </a:r>
            <a:endParaRPr lang="en-GB" dirty="0" smtClean="0"/>
          </a:p>
          <a:p>
            <a:r>
              <a:rPr lang="en-GB" dirty="0" smtClean="0"/>
              <a:t>He </a:t>
            </a:r>
            <a:r>
              <a:rPr lang="en-GB" dirty="0"/>
              <a:t>makes the point, as Hobbes had done before him, that men are more or less equal in their physical powers and their mental capacities so that no natural inferiority could make them subordinate themselves to another man. That being so, if government were ever to arise, there had to have been an original agreement, express or implied, to this government on the part of the </a:t>
            </a:r>
            <a:r>
              <a:rPr lang="en-GB" dirty="0" smtClean="0"/>
              <a:t>governed.</a:t>
            </a:r>
            <a:endParaRPr lang="en-US" dirty="0"/>
          </a:p>
        </p:txBody>
      </p:sp>
    </p:spTree>
    <p:extLst>
      <p:ext uri="{BB962C8B-B14F-4D97-AF65-F5344CB8AC3E}">
        <p14:creationId xmlns:p14="http://schemas.microsoft.com/office/powerpoint/2010/main" val="423779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GB" dirty="0"/>
              <a:t>Hume, then, grants that there may in fact have been an historical compact which was the origin of political society </a:t>
            </a:r>
            <a:r>
              <a:rPr lang="en-GB" dirty="0" smtClean="0"/>
              <a:t>but</a:t>
            </a:r>
            <a:r>
              <a:rPr lang="en-GB" dirty="0"/>
              <a:t> </a:t>
            </a:r>
            <a:r>
              <a:rPr lang="en-GB" dirty="0" smtClean="0"/>
              <a:t>whether </a:t>
            </a:r>
            <a:r>
              <a:rPr lang="en-GB" dirty="0"/>
              <a:t>or not this was so is of no great significance. </a:t>
            </a:r>
            <a:endParaRPr lang="en-GB" dirty="0" smtClean="0"/>
          </a:p>
          <a:p>
            <a:r>
              <a:rPr lang="en-GB" dirty="0" smtClean="0"/>
              <a:t>Even </a:t>
            </a:r>
            <a:r>
              <a:rPr lang="en-GB" dirty="0"/>
              <a:t>had it been the case that our ancestors had agreed among themselves to associate in a particular way, that is no reason why such an agreement would be binding upon their successors</a:t>
            </a:r>
            <a:r>
              <a:rPr lang="en-GB" dirty="0" smtClean="0"/>
              <a:t>.</a:t>
            </a:r>
          </a:p>
          <a:p>
            <a:r>
              <a:rPr lang="en-GB" dirty="0" smtClean="0"/>
              <a:t> </a:t>
            </a:r>
            <a:r>
              <a:rPr lang="en-GB" dirty="0"/>
              <a:t>Hume claims that no extant government actually asks its citizens to agree to be governed. </a:t>
            </a:r>
            <a:endParaRPr lang="en-GB" dirty="0" smtClean="0"/>
          </a:p>
          <a:p>
            <a:r>
              <a:rPr lang="en-GB" dirty="0" smtClean="0"/>
              <a:t>Hume </a:t>
            </a:r>
            <a:r>
              <a:rPr lang="en-GB" dirty="0"/>
              <a:t>thinks, governments subsist on the basis of a more or less inchoate feeling of loyalty or allegiance rather than any idea of an agreement, whether explicit or tacit. </a:t>
            </a:r>
            <a:endParaRPr lang="en-US" dirty="0"/>
          </a:p>
        </p:txBody>
      </p:sp>
    </p:spTree>
    <p:extLst>
      <p:ext uri="{BB962C8B-B14F-4D97-AF65-F5344CB8AC3E}">
        <p14:creationId xmlns:p14="http://schemas.microsoft.com/office/powerpoint/2010/main" val="4102290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 are we to determine what property goes to whom? </a:t>
            </a:r>
            <a:endParaRPr lang="en-GB" dirty="0" smtClean="0"/>
          </a:p>
          <a:p>
            <a:r>
              <a:rPr lang="en-GB" dirty="0" smtClean="0"/>
              <a:t>The </a:t>
            </a:r>
            <a:r>
              <a:rPr lang="en-GB" dirty="0"/>
              <a:t>initial allocation of property is to be based on whatever it is that people currently possess. </a:t>
            </a:r>
            <a:endParaRPr lang="en-GB" dirty="0" smtClean="0"/>
          </a:p>
          <a:p>
            <a:r>
              <a:rPr lang="en-GB" dirty="0" smtClean="0"/>
              <a:t>Hume </a:t>
            </a:r>
            <a:r>
              <a:rPr lang="en-GB" dirty="0"/>
              <a:t>remarks that ‘first possession always engages the attention most; and did we neglect it, there wou’d be no colour of reason for assigning property to any succeeding possession.’ [Hume 1739-1740, 505]</a:t>
            </a:r>
            <a:r>
              <a:rPr lang="en-IE" dirty="0"/>
              <a:t> </a:t>
            </a:r>
            <a:endParaRPr lang="en-US" dirty="0"/>
          </a:p>
        </p:txBody>
      </p:sp>
    </p:spTree>
    <p:extLst>
      <p:ext uri="{BB962C8B-B14F-4D97-AF65-F5344CB8AC3E}">
        <p14:creationId xmlns:p14="http://schemas.microsoft.com/office/powerpoint/2010/main" val="1897992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First possession, then, gives title or, where first possession is obscure, if those who are in </a:t>
            </a:r>
            <a:r>
              <a:rPr lang="en-GB" i="1" dirty="0"/>
              <a:t>de facto</a:t>
            </a:r>
            <a:r>
              <a:rPr lang="en-GB" dirty="0"/>
              <a:t> possession have been so over a long period of time, then they acquire title by prescription. </a:t>
            </a:r>
            <a:endParaRPr lang="en-GB" dirty="0" smtClean="0"/>
          </a:p>
          <a:p>
            <a:r>
              <a:rPr lang="en-GB" dirty="0" smtClean="0"/>
              <a:t>The </a:t>
            </a:r>
            <a:r>
              <a:rPr lang="en-GB" dirty="0"/>
              <a:t>‘mixing of labour’ is the criterion or ownership but </a:t>
            </a:r>
            <a:r>
              <a:rPr lang="en-GB" dirty="0" smtClean="0"/>
              <a:t>Hume remarks </a:t>
            </a:r>
            <a:r>
              <a:rPr lang="en-GB" dirty="0"/>
              <a:t>that at best such a criterion covers a limited number of cases. There are many instances in which we make use of things in a manner that involves no mixing of labour at all or, if so, only in a metaphorical or attenuated and figurative </a:t>
            </a:r>
            <a:r>
              <a:rPr lang="en-GB" dirty="0" smtClean="0"/>
              <a:t>sense.</a:t>
            </a:r>
            <a:endParaRPr lang="en-US" dirty="0"/>
          </a:p>
        </p:txBody>
      </p:sp>
    </p:spTree>
    <p:extLst>
      <p:ext uri="{BB962C8B-B14F-4D97-AF65-F5344CB8AC3E}">
        <p14:creationId xmlns:p14="http://schemas.microsoft.com/office/powerpoint/2010/main" val="2663912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 then, the stability of society is founded in turn on </a:t>
            </a:r>
            <a:r>
              <a:rPr lang="en-GB" i="1" dirty="0"/>
              <a:t>stability in the possession of property</a:t>
            </a:r>
            <a:r>
              <a:rPr lang="en-GB" dirty="0"/>
              <a:t>. </a:t>
            </a:r>
            <a:endParaRPr lang="en-GB" dirty="0" smtClean="0"/>
          </a:p>
          <a:p>
            <a:r>
              <a:rPr lang="en-GB" dirty="0" smtClean="0"/>
              <a:t>To </a:t>
            </a:r>
            <a:r>
              <a:rPr lang="en-GB" dirty="0"/>
              <a:t>this, Hume adds </a:t>
            </a:r>
            <a:r>
              <a:rPr lang="en-GB" dirty="0" smtClean="0"/>
              <a:t>the </a:t>
            </a:r>
            <a:r>
              <a:rPr lang="en-GB" i="1" dirty="0"/>
              <a:t>transference of property by consent </a:t>
            </a:r>
            <a:r>
              <a:rPr lang="en-GB" dirty="0"/>
              <a:t>and the </a:t>
            </a:r>
            <a:r>
              <a:rPr lang="en-GB" i="1" dirty="0"/>
              <a:t>performance of promises</a:t>
            </a:r>
            <a:r>
              <a:rPr lang="en-GB" dirty="0"/>
              <a:t>. </a:t>
            </a:r>
            <a:endParaRPr lang="en-GB" dirty="0" smtClean="0"/>
          </a:p>
          <a:p>
            <a:r>
              <a:rPr lang="en-GB" dirty="0" smtClean="0"/>
              <a:t>The </a:t>
            </a:r>
            <a:r>
              <a:rPr lang="en-GB" dirty="0"/>
              <a:t>observance of these three laws is necessary for the security of human society. </a:t>
            </a:r>
            <a:endParaRPr lang="en-US" dirty="0"/>
          </a:p>
        </p:txBody>
      </p:sp>
    </p:spTree>
    <p:extLst>
      <p:ext uri="{BB962C8B-B14F-4D97-AF65-F5344CB8AC3E}">
        <p14:creationId xmlns:p14="http://schemas.microsoft.com/office/powerpoint/2010/main" val="927482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Property is an artificial convention that can arise only when society reaches a certain level of material sophistication. </a:t>
            </a:r>
            <a:endParaRPr lang="en-GB" dirty="0" smtClean="0"/>
          </a:p>
          <a:p>
            <a:r>
              <a:rPr lang="en-GB" dirty="0" smtClean="0"/>
              <a:t>The </a:t>
            </a:r>
            <a:r>
              <a:rPr lang="en-GB" dirty="0"/>
              <a:t>urgency to satisfy the immediate and pressing requirements of subsistence in a hunter/gatherer society prevents the emergence of anything but the most rudimentary conception of property if even that. </a:t>
            </a:r>
            <a:endParaRPr lang="en-US" dirty="0"/>
          </a:p>
        </p:txBody>
      </p:sp>
    </p:spTree>
    <p:extLst>
      <p:ext uri="{BB962C8B-B14F-4D97-AF65-F5344CB8AC3E}">
        <p14:creationId xmlns:p14="http://schemas.microsoft.com/office/powerpoint/2010/main" val="2201238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Tannehills, who are by no means uncritical of the Lockean labour-mixing metaphor as a criterion of resource acquisition, meet the disquiet of those who lack </a:t>
            </a:r>
            <a:r>
              <a:rPr lang="en-GB" dirty="0" smtClean="0"/>
              <a:t>enthusiasm for the ‘first come, first served’ principle of property acquisition </a:t>
            </a:r>
            <a:r>
              <a:rPr lang="en-GB" dirty="0"/>
              <a:t>by remarking,  ‘If the first comers were ambitious, quick and intelligent enough to acquire the property before anyone else, why should they be prevented from reaping the rewards of these virtues in order to hold the land open for someone else?’ Primary acquisition does not exclude others for all time for it is not enough to have the luck and skill to acquire property, one must also have the luck and skill to hold onto it</a:t>
            </a:r>
            <a:r>
              <a:rPr lang="en-GB" dirty="0" smtClean="0"/>
              <a:t>.’ [</a:t>
            </a:r>
            <a:r>
              <a:rPr lang="en-GB" dirty="0"/>
              <a:t>Tannehill &amp; Tannehill, 58] </a:t>
            </a:r>
            <a:endParaRPr lang="en-US" dirty="0"/>
          </a:p>
        </p:txBody>
      </p:sp>
    </p:spTree>
    <p:extLst>
      <p:ext uri="{BB962C8B-B14F-4D97-AF65-F5344CB8AC3E}">
        <p14:creationId xmlns:p14="http://schemas.microsoft.com/office/powerpoint/2010/main" val="807538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What has all this to do with government or with the state? </a:t>
            </a:r>
            <a:endParaRPr lang="en-GB" dirty="0" smtClean="0"/>
          </a:p>
          <a:p>
            <a:r>
              <a:rPr lang="en-GB" dirty="0" smtClean="0"/>
              <a:t>Well</a:t>
            </a:r>
            <a:r>
              <a:rPr lang="en-GB" dirty="0"/>
              <a:t>, property is necessary for society and property depends on certain rules of justice. </a:t>
            </a:r>
            <a:endParaRPr lang="en-GB" dirty="0" smtClean="0"/>
          </a:p>
          <a:p>
            <a:r>
              <a:rPr lang="en-GB" dirty="0"/>
              <a:t>S</a:t>
            </a:r>
            <a:r>
              <a:rPr lang="en-GB" dirty="0" smtClean="0"/>
              <a:t>ome men </a:t>
            </a:r>
            <a:r>
              <a:rPr lang="en-GB" dirty="0"/>
              <a:t>cannot seem to abide by those rules. </a:t>
            </a:r>
            <a:endParaRPr lang="en-GB" dirty="0" smtClean="0"/>
          </a:p>
          <a:p>
            <a:r>
              <a:rPr lang="en-GB" dirty="0"/>
              <a:t>A</a:t>
            </a:r>
            <a:r>
              <a:rPr lang="en-GB" dirty="0" smtClean="0"/>
              <a:t>lthough </a:t>
            </a:r>
            <a:r>
              <a:rPr lang="en-GB" dirty="0"/>
              <a:t>the long-term interest of all would be served by a strict observance of the laws of justice, some one person may seek his own advantage by their transgression. </a:t>
            </a:r>
            <a:endParaRPr lang="en-GB" dirty="0" smtClean="0"/>
          </a:p>
          <a:p>
            <a:r>
              <a:rPr lang="en-GB" dirty="0" smtClean="0"/>
              <a:t>The </a:t>
            </a:r>
            <a:r>
              <a:rPr lang="en-GB" dirty="0"/>
              <a:t>solution to this problem is, Hume thinks, to make the observance of justice by everyone the immediate concern of some party</a:t>
            </a:r>
            <a:r>
              <a:rPr lang="en-GB"/>
              <a:t>. </a:t>
            </a:r>
            <a:endParaRPr lang="en-IE" dirty="0"/>
          </a:p>
          <a:p>
            <a:endParaRPr lang="en-US" dirty="0"/>
          </a:p>
        </p:txBody>
      </p:sp>
    </p:spTree>
    <p:extLst>
      <p:ext uri="{BB962C8B-B14F-4D97-AF65-F5344CB8AC3E}">
        <p14:creationId xmlns:p14="http://schemas.microsoft.com/office/powerpoint/2010/main" val="3922387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Government, then, for Hume (as for Locke), is a remedy for the inconveniencies of selfishness and the promoter of public goods that otherwise would not be provided. </a:t>
            </a:r>
            <a:endParaRPr lang="en-GB" dirty="0" smtClean="0"/>
          </a:p>
          <a:p>
            <a:r>
              <a:rPr lang="en-GB" dirty="0" smtClean="0"/>
              <a:t>It </a:t>
            </a:r>
            <a:r>
              <a:rPr lang="en-GB" dirty="0"/>
              <a:t>would be carping to criticise Hume for not realising that the deficiencies of human nature which he sees so clearly operating at the primary social level are likely to be replicated and amplified at the level of government. </a:t>
            </a:r>
            <a:endParaRPr lang="en-US" dirty="0"/>
          </a:p>
        </p:txBody>
      </p:sp>
    </p:spTree>
    <p:extLst>
      <p:ext uri="{BB962C8B-B14F-4D97-AF65-F5344CB8AC3E}">
        <p14:creationId xmlns:p14="http://schemas.microsoft.com/office/powerpoint/2010/main" val="4192631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Despite the praise he gives government, Hume is surprisingly realistic about its contingent nature, remarking  ‘…it is not necessary in all circumstances, nor is it impossible for men to preserve society for some time, without having recourse to such an invention [government]….The state of society without government is one of the most natural states of men, and must subsist with the conjunction of many families, and long after the first generation.’ [Hume 1739-1740, 539, 541] </a:t>
            </a:r>
            <a:endParaRPr lang="en-US" dirty="0"/>
          </a:p>
        </p:txBody>
      </p:sp>
    </p:spTree>
    <p:extLst>
      <p:ext uri="{BB962C8B-B14F-4D97-AF65-F5344CB8AC3E}">
        <p14:creationId xmlns:p14="http://schemas.microsoft.com/office/powerpoint/2010/main" val="162407278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21</TotalTime>
  <Words>1154</Words>
  <Application>Microsoft Macintosh PowerPoint</Application>
  <PresentationFormat>On-screen Show (4:3)</PresentationFormat>
  <Paragraphs>30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Breeze</vt:lpstr>
      <vt:lpstr>Politics Naturalised—David Hume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Hume</dc:title>
  <dc:creator>Gerard Casey</dc:creator>
  <cp:lastModifiedBy>Gerard Casey</cp:lastModifiedBy>
  <cp:revision>13</cp:revision>
  <dcterms:created xsi:type="dcterms:W3CDTF">2014-08-05T19:40:09Z</dcterms:created>
  <dcterms:modified xsi:type="dcterms:W3CDTF">2014-10-07T10:35:14Z</dcterms:modified>
</cp:coreProperties>
</file>