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77" d="100"/>
          <a:sy n="77" d="100"/>
        </p:scale>
        <p:origin x="-664"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heme" Target="theme/theme1.xml"/><Relationship Id="rId2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notesMaster" Target="notesMasters/notesMaster1.xml"/><Relationship Id="rId17" Type="http://schemas.openxmlformats.org/officeDocument/2006/relationships/printerSettings" Target="printerSettings/printerSettings1.bin"/><Relationship Id="rId18" Type="http://schemas.openxmlformats.org/officeDocument/2006/relationships/presProps" Target="presProps.xml"/><Relationship Id="rId19" Type="http://schemas.openxmlformats.org/officeDocument/2006/relationships/viewProps" Target="view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39E5840-F658-7C49-926B-B0D145091013}" type="datetimeFigureOut">
              <a:rPr lang="en-US" smtClean="0"/>
              <a:t>07/10/2014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7E964D9-25D6-294F-AC54-FBBAB2DD833E}" type="slidenum">
              <a:rPr lang="en-US" smtClean="0"/>
              <a:t>‹#›</a:t>
            </a:fld>
            <a:endParaRPr lang="en-US"/>
          </a:p>
        </p:txBody>
      </p:sp>
    </p:spTree>
    <p:extLst>
      <p:ext uri="{BB962C8B-B14F-4D97-AF65-F5344CB8AC3E}">
        <p14:creationId xmlns:p14="http://schemas.microsoft.com/office/powerpoint/2010/main" val="263840317"/>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7E964D9-25D6-294F-AC54-FBBAB2DD833E}" type="slidenum">
              <a:rPr lang="en-US" smtClean="0"/>
              <a:t>1</a:t>
            </a:fld>
            <a:endParaRPr lang="en-US"/>
          </a:p>
        </p:txBody>
      </p:sp>
    </p:spTree>
    <p:extLst>
      <p:ext uri="{BB962C8B-B14F-4D97-AF65-F5344CB8AC3E}">
        <p14:creationId xmlns:p14="http://schemas.microsoft.com/office/powerpoint/2010/main" val="14300003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7E964D9-25D6-294F-AC54-FBBAB2DD833E}" type="slidenum">
              <a:rPr lang="en-US" smtClean="0"/>
              <a:t>10</a:t>
            </a:fld>
            <a:endParaRPr lang="en-US"/>
          </a:p>
        </p:txBody>
      </p:sp>
    </p:spTree>
    <p:extLst>
      <p:ext uri="{BB962C8B-B14F-4D97-AF65-F5344CB8AC3E}">
        <p14:creationId xmlns:p14="http://schemas.microsoft.com/office/powerpoint/2010/main" val="79253824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7E964D9-25D6-294F-AC54-FBBAB2DD833E}" type="slidenum">
              <a:rPr lang="en-US" smtClean="0"/>
              <a:t>11</a:t>
            </a:fld>
            <a:endParaRPr lang="en-US"/>
          </a:p>
        </p:txBody>
      </p:sp>
    </p:spTree>
    <p:extLst>
      <p:ext uri="{BB962C8B-B14F-4D97-AF65-F5344CB8AC3E}">
        <p14:creationId xmlns:p14="http://schemas.microsoft.com/office/powerpoint/2010/main" val="29549474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7E964D9-25D6-294F-AC54-FBBAB2DD833E}" type="slidenum">
              <a:rPr lang="en-US" smtClean="0"/>
              <a:t>12</a:t>
            </a:fld>
            <a:endParaRPr lang="en-US"/>
          </a:p>
        </p:txBody>
      </p:sp>
    </p:spTree>
    <p:extLst>
      <p:ext uri="{BB962C8B-B14F-4D97-AF65-F5344CB8AC3E}">
        <p14:creationId xmlns:p14="http://schemas.microsoft.com/office/powerpoint/2010/main" val="419808251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7E964D9-25D6-294F-AC54-FBBAB2DD833E}" type="slidenum">
              <a:rPr lang="en-US" smtClean="0"/>
              <a:t>13</a:t>
            </a:fld>
            <a:endParaRPr lang="en-US"/>
          </a:p>
        </p:txBody>
      </p:sp>
    </p:spTree>
    <p:extLst>
      <p:ext uri="{BB962C8B-B14F-4D97-AF65-F5344CB8AC3E}">
        <p14:creationId xmlns:p14="http://schemas.microsoft.com/office/powerpoint/2010/main" val="128423180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7E964D9-25D6-294F-AC54-FBBAB2DD833E}" type="slidenum">
              <a:rPr lang="en-US" smtClean="0"/>
              <a:t>14</a:t>
            </a:fld>
            <a:endParaRPr lang="en-US"/>
          </a:p>
        </p:txBody>
      </p:sp>
    </p:spTree>
    <p:extLst>
      <p:ext uri="{BB962C8B-B14F-4D97-AF65-F5344CB8AC3E}">
        <p14:creationId xmlns:p14="http://schemas.microsoft.com/office/powerpoint/2010/main" val="24704314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7E964D9-25D6-294F-AC54-FBBAB2DD833E}" type="slidenum">
              <a:rPr lang="en-US" smtClean="0"/>
              <a:t>2</a:t>
            </a:fld>
            <a:endParaRPr lang="en-US"/>
          </a:p>
        </p:txBody>
      </p:sp>
    </p:spTree>
    <p:extLst>
      <p:ext uri="{BB962C8B-B14F-4D97-AF65-F5344CB8AC3E}">
        <p14:creationId xmlns:p14="http://schemas.microsoft.com/office/powerpoint/2010/main" val="12631328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7E964D9-25D6-294F-AC54-FBBAB2DD833E}" type="slidenum">
              <a:rPr lang="en-US" smtClean="0"/>
              <a:t>3</a:t>
            </a:fld>
            <a:endParaRPr lang="en-US"/>
          </a:p>
        </p:txBody>
      </p:sp>
    </p:spTree>
    <p:extLst>
      <p:ext uri="{BB962C8B-B14F-4D97-AF65-F5344CB8AC3E}">
        <p14:creationId xmlns:p14="http://schemas.microsoft.com/office/powerpoint/2010/main" val="40097897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7E964D9-25D6-294F-AC54-FBBAB2DD833E}" type="slidenum">
              <a:rPr lang="en-US" smtClean="0"/>
              <a:t>4</a:t>
            </a:fld>
            <a:endParaRPr lang="en-US"/>
          </a:p>
        </p:txBody>
      </p:sp>
    </p:spTree>
    <p:extLst>
      <p:ext uri="{BB962C8B-B14F-4D97-AF65-F5344CB8AC3E}">
        <p14:creationId xmlns:p14="http://schemas.microsoft.com/office/powerpoint/2010/main" val="13891449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7E964D9-25D6-294F-AC54-FBBAB2DD833E}" type="slidenum">
              <a:rPr lang="en-US" smtClean="0"/>
              <a:t>5</a:t>
            </a:fld>
            <a:endParaRPr lang="en-US"/>
          </a:p>
        </p:txBody>
      </p:sp>
    </p:spTree>
    <p:extLst>
      <p:ext uri="{BB962C8B-B14F-4D97-AF65-F5344CB8AC3E}">
        <p14:creationId xmlns:p14="http://schemas.microsoft.com/office/powerpoint/2010/main" val="16191647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7E964D9-25D6-294F-AC54-FBBAB2DD833E}" type="slidenum">
              <a:rPr lang="en-US" smtClean="0"/>
              <a:t>6</a:t>
            </a:fld>
            <a:endParaRPr lang="en-US"/>
          </a:p>
        </p:txBody>
      </p:sp>
    </p:spTree>
    <p:extLst>
      <p:ext uri="{BB962C8B-B14F-4D97-AF65-F5344CB8AC3E}">
        <p14:creationId xmlns:p14="http://schemas.microsoft.com/office/powerpoint/2010/main" val="18083392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7E964D9-25D6-294F-AC54-FBBAB2DD833E}" type="slidenum">
              <a:rPr lang="en-US" smtClean="0"/>
              <a:t>7</a:t>
            </a:fld>
            <a:endParaRPr lang="en-US"/>
          </a:p>
        </p:txBody>
      </p:sp>
    </p:spTree>
    <p:extLst>
      <p:ext uri="{BB962C8B-B14F-4D97-AF65-F5344CB8AC3E}">
        <p14:creationId xmlns:p14="http://schemas.microsoft.com/office/powerpoint/2010/main" val="26127021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7E964D9-25D6-294F-AC54-FBBAB2DD833E}" type="slidenum">
              <a:rPr lang="en-US" smtClean="0"/>
              <a:t>8</a:t>
            </a:fld>
            <a:endParaRPr lang="en-US"/>
          </a:p>
        </p:txBody>
      </p:sp>
    </p:spTree>
    <p:extLst>
      <p:ext uri="{BB962C8B-B14F-4D97-AF65-F5344CB8AC3E}">
        <p14:creationId xmlns:p14="http://schemas.microsoft.com/office/powerpoint/2010/main" val="25684741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7E964D9-25D6-294F-AC54-FBBAB2DD833E}" type="slidenum">
              <a:rPr lang="en-US" smtClean="0"/>
              <a:t>9</a:t>
            </a:fld>
            <a:endParaRPr lang="en-US"/>
          </a:p>
        </p:txBody>
      </p:sp>
    </p:spTree>
    <p:extLst>
      <p:ext uri="{BB962C8B-B14F-4D97-AF65-F5344CB8AC3E}">
        <p14:creationId xmlns:p14="http://schemas.microsoft.com/office/powerpoint/2010/main" val="13180053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ga-IE"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07/10/2014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ga-IE"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07/10/2014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07/10/2014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ga-IE"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07/10/2014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07/10/2014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ga-IE"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07/10/2014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t>07/10/2014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ga-IE"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t>07/10/2014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ga-IE"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t>07/10/2014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t>07/10/2014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07/10/2014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ga-IE"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07/10/2014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ga-IE"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t>07/10/2014</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Politics </a:t>
            </a:r>
            <a:r>
              <a:rPr lang="en-US" dirty="0" err="1" smtClean="0"/>
              <a:t>Naturalised</a:t>
            </a:r>
            <a:r>
              <a:rPr lang="en-US" dirty="0" smtClean="0"/>
              <a:t>—David Hume</a:t>
            </a:r>
            <a:endParaRPr lang="en-US" dirty="0"/>
          </a:p>
        </p:txBody>
      </p:sp>
      <p:sp>
        <p:nvSpPr>
          <p:cNvPr id="3" name="Subtitle 2"/>
          <p:cNvSpPr>
            <a:spLocks noGrp="1"/>
          </p:cNvSpPr>
          <p:nvPr>
            <p:ph type="subTitle" idx="1"/>
          </p:nvPr>
        </p:nvSpPr>
        <p:spPr/>
        <p:txBody>
          <a:bodyPr/>
          <a:lstStyle/>
          <a:p>
            <a:r>
              <a:rPr lang="en-US" dirty="0" smtClean="0"/>
              <a:t>Part 1—Human Nature, </a:t>
            </a:r>
            <a:r>
              <a:rPr lang="en-US" dirty="0" smtClean="0"/>
              <a:t>Convention of Property </a:t>
            </a:r>
            <a:r>
              <a:rPr lang="en-US" dirty="0" smtClean="0"/>
              <a:t>and </a:t>
            </a:r>
            <a:r>
              <a:rPr lang="en-US" dirty="0" smtClean="0"/>
              <a:t>Justice</a:t>
            </a:r>
            <a:endParaRPr lang="en-US" dirty="0"/>
          </a:p>
        </p:txBody>
      </p:sp>
    </p:spTree>
    <p:extLst>
      <p:ext uri="{BB962C8B-B14F-4D97-AF65-F5344CB8AC3E}">
        <p14:creationId xmlns:p14="http://schemas.microsoft.com/office/powerpoint/2010/main" val="3423793838"/>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If man were universally benevolent instead of his benevolence’s radiating outwards from himself to his immediate environment and diminishing in intensity as it expands, and if there were no economic scarcity, then the nexus of property and justice would have little or no purchase in the human condition. </a:t>
            </a:r>
            <a:endParaRPr lang="en-GB" dirty="0" smtClean="0"/>
          </a:p>
          <a:p>
            <a:r>
              <a:rPr lang="en-GB" dirty="0" smtClean="0"/>
              <a:t>But </a:t>
            </a:r>
            <a:r>
              <a:rPr lang="en-GB" dirty="0"/>
              <a:t>man is </a:t>
            </a:r>
            <a:r>
              <a:rPr lang="en-GB" i="1" dirty="0"/>
              <a:t>not</a:t>
            </a:r>
            <a:r>
              <a:rPr lang="en-GB" dirty="0"/>
              <a:t> universally benevolent and scarcity </a:t>
            </a:r>
            <a:r>
              <a:rPr lang="en-GB" i="1" dirty="0"/>
              <a:t>is</a:t>
            </a:r>
            <a:r>
              <a:rPr lang="en-GB" dirty="0"/>
              <a:t> a permanent part of the human condition so that the conventions of property and justice are here to stay. </a:t>
            </a:r>
            <a:endParaRPr lang="en-US" dirty="0"/>
          </a:p>
        </p:txBody>
      </p:sp>
    </p:spTree>
    <p:extLst>
      <p:ext uri="{BB962C8B-B14F-4D97-AF65-F5344CB8AC3E}">
        <p14:creationId xmlns:p14="http://schemas.microsoft.com/office/powerpoint/2010/main" val="1491530668"/>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fundamental dynamic underlying the convention of property is reciprocity. Andy has an interest in respecting the property of Bob, Charlie, and Don, provided that Bob, Charlie, and Don respect his property. The recognition of a mutual interest is enough to ground the convention. </a:t>
            </a:r>
            <a:endParaRPr lang="en-GB" dirty="0" smtClean="0"/>
          </a:p>
          <a:p>
            <a:r>
              <a:rPr lang="en-GB" dirty="0"/>
              <a:t>We observe the rules of justice not because they necessarily maximize our short term interests (they may do but, then again, they may not) but because their observance serves our long-term </a:t>
            </a:r>
            <a:r>
              <a:rPr lang="en-GB" dirty="0" smtClean="0"/>
              <a:t>interest</a:t>
            </a:r>
            <a:r>
              <a:rPr lang="en-GB" dirty="0"/>
              <a:t>.</a:t>
            </a:r>
            <a:endParaRPr lang="en-IE" dirty="0"/>
          </a:p>
        </p:txBody>
      </p:sp>
    </p:spTree>
    <p:extLst>
      <p:ext uri="{BB962C8B-B14F-4D97-AF65-F5344CB8AC3E}">
        <p14:creationId xmlns:p14="http://schemas.microsoft.com/office/powerpoint/2010/main" val="122663919"/>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‘For Hayek,’ writes </a:t>
            </a:r>
            <a:r>
              <a:rPr lang="en-GB" dirty="0" smtClean="0"/>
              <a:t>Paul Kelly</a:t>
            </a:r>
            <a:r>
              <a:rPr lang="en-GB" dirty="0"/>
              <a:t>, ‘regimes of property are part of the spontaneous order of market societies. They grow up as a result of the myriad micro-decisions of individual agents, and therefore represent a convergence of individual wisdom and reason that cannot be fully comprehended by any single mind. Hayek follows Hume both </a:t>
            </a:r>
            <a:r>
              <a:rPr lang="en-GB" dirty="0" smtClean="0"/>
              <a:t>in </a:t>
            </a:r>
            <a:r>
              <a:rPr lang="en-GB" dirty="0"/>
              <a:t>his conventionalism and in his rejection of rationalism, which Hayek claims re-emerges with the desire for justice as redistribution.’ [Kelly 2009a, 242] </a:t>
            </a:r>
            <a:endParaRPr lang="en-US" dirty="0"/>
          </a:p>
        </p:txBody>
      </p:sp>
    </p:spTree>
    <p:extLst>
      <p:ext uri="{BB962C8B-B14F-4D97-AF65-F5344CB8AC3E}">
        <p14:creationId xmlns:p14="http://schemas.microsoft.com/office/powerpoint/2010/main" val="2221244756"/>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For Hume, then, obligations can arise from conventions without the interposition of promise-keeping, agreement or contract. </a:t>
            </a:r>
            <a:endParaRPr lang="en-GB" dirty="0" smtClean="0"/>
          </a:p>
          <a:p>
            <a:r>
              <a:rPr lang="en-GB" dirty="0" smtClean="0"/>
              <a:t>But </a:t>
            </a:r>
            <a:r>
              <a:rPr lang="en-GB" dirty="0"/>
              <a:t>this is a direct assault on the fundamental assumption of all forms of contractarianism. The contract theorist holds that obligations can only arise on foot of the promises embodied in contractual agreements. Contract theorists argue that government is justified because men consent to it (or contract for it) either explicitly or implicitly. </a:t>
            </a:r>
            <a:endParaRPr lang="en-US" dirty="0"/>
          </a:p>
        </p:txBody>
      </p:sp>
    </p:spTree>
    <p:extLst>
      <p:ext uri="{BB962C8B-B14F-4D97-AF65-F5344CB8AC3E}">
        <p14:creationId xmlns:p14="http://schemas.microsoft.com/office/powerpoint/2010/main" val="2383899162"/>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smtClean="0"/>
              <a:t>‘Political </a:t>
            </a:r>
            <a:r>
              <a:rPr lang="en-GB" dirty="0"/>
              <a:t>legitimacy cannot be based on a contract or promise because the “practice” of promise-keeping itself depends upon a widely accepted convergence of interest that undermines the basic premiss of social-contract-arguments, namely that the natural condition is one of conflict. Whatever convergence of interest is necessary to legitimate a promise is sufficient to legitimize government.’ [Kelly 2009a, 234</a:t>
            </a:r>
            <a:r>
              <a:rPr lang="en-GB" dirty="0" smtClean="0"/>
              <a:t>]</a:t>
            </a:r>
            <a:endParaRPr lang="en-IE" dirty="0"/>
          </a:p>
        </p:txBody>
      </p:sp>
    </p:spTree>
    <p:extLst>
      <p:ext uri="{BB962C8B-B14F-4D97-AF65-F5344CB8AC3E}">
        <p14:creationId xmlns:p14="http://schemas.microsoft.com/office/powerpoint/2010/main" val="1869195468"/>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GB" dirty="0"/>
              <a:t>David Hume was born in Edinburgh in </a:t>
            </a:r>
            <a:r>
              <a:rPr lang="en-GB" dirty="0" smtClean="0"/>
              <a:t>1711.</a:t>
            </a:r>
          </a:p>
          <a:p>
            <a:r>
              <a:rPr lang="en-GB" dirty="0" smtClean="0"/>
              <a:t>After </a:t>
            </a:r>
            <a:r>
              <a:rPr lang="en-GB" dirty="0"/>
              <a:t>an extensive course of study and some foreign residence, he produced his </a:t>
            </a:r>
            <a:r>
              <a:rPr lang="en-GB" i="1" dirty="0"/>
              <a:t>A Treatise on Human Understanding</a:t>
            </a:r>
            <a:r>
              <a:rPr lang="en-GB" dirty="0"/>
              <a:t> when he was only twenty six years old. </a:t>
            </a:r>
            <a:endParaRPr lang="en-GB" dirty="0" smtClean="0"/>
          </a:p>
          <a:p>
            <a:r>
              <a:rPr lang="en-GB" dirty="0" smtClean="0"/>
              <a:t>After </a:t>
            </a:r>
            <a:r>
              <a:rPr lang="en-GB" dirty="0"/>
              <a:t>the </a:t>
            </a:r>
            <a:r>
              <a:rPr lang="en-GB" dirty="0" smtClean="0"/>
              <a:t>publication of </a:t>
            </a:r>
            <a:r>
              <a:rPr lang="en-GB" dirty="0"/>
              <a:t>the </a:t>
            </a:r>
            <a:r>
              <a:rPr lang="en-GB" i="1" dirty="0"/>
              <a:t>Treatise</a:t>
            </a:r>
            <a:r>
              <a:rPr lang="en-GB" dirty="0"/>
              <a:t>, Hume turned his attention to </a:t>
            </a:r>
            <a:r>
              <a:rPr lang="en-GB" dirty="0" smtClean="0"/>
              <a:t>a </a:t>
            </a:r>
            <a:r>
              <a:rPr lang="en-GB" dirty="0"/>
              <a:t>series of essays on moral and political topics which were quite well received and he finally found fame and fortune with the publication of his six volume </a:t>
            </a:r>
            <a:r>
              <a:rPr lang="en-GB" i="1" dirty="0"/>
              <a:t>History of England</a:t>
            </a:r>
            <a:r>
              <a:rPr lang="en-GB" dirty="0"/>
              <a:t>. </a:t>
            </a:r>
            <a:endParaRPr lang="en-GB" dirty="0" smtClean="0"/>
          </a:p>
          <a:p>
            <a:r>
              <a:rPr lang="en-GB" dirty="0"/>
              <a:t>H</a:t>
            </a:r>
            <a:r>
              <a:rPr lang="en-GB" dirty="0" smtClean="0"/>
              <a:t>e </a:t>
            </a:r>
            <a:r>
              <a:rPr lang="en-GB" dirty="0"/>
              <a:t>spent some time in Paris as secretary to Lord </a:t>
            </a:r>
            <a:r>
              <a:rPr lang="en-GB" dirty="0" smtClean="0"/>
              <a:t>Hertford. He </a:t>
            </a:r>
            <a:r>
              <a:rPr lang="en-GB" dirty="0"/>
              <a:t>returned to Scotland take up a position as Under Secretary of State and settled in Edinburgh until his death in 1776.</a:t>
            </a:r>
            <a:endParaRPr lang="en-IE" dirty="0"/>
          </a:p>
          <a:p>
            <a:endParaRPr lang="en-US" dirty="0"/>
          </a:p>
        </p:txBody>
      </p:sp>
    </p:spTree>
    <p:extLst>
      <p:ext uri="{BB962C8B-B14F-4D97-AF65-F5344CB8AC3E}">
        <p14:creationId xmlns:p14="http://schemas.microsoft.com/office/powerpoint/2010/main" val="229613640"/>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H</a:t>
            </a:r>
            <a:r>
              <a:rPr lang="en-GB" dirty="0" smtClean="0"/>
              <a:t>is </a:t>
            </a:r>
            <a:r>
              <a:rPr lang="en-GB" dirty="0"/>
              <a:t>political thinking </a:t>
            </a:r>
            <a:r>
              <a:rPr lang="en-GB" dirty="0" smtClean="0"/>
              <a:t>is significant because it issues </a:t>
            </a:r>
            <a:r>
              <a:rPr lang="en-GB" dirty="0"/>
              <a:t>a fundamental challenge to the assumption made by many modern political theorists that political authority is legitimate only if it rests on the consent of those over whom it is exercised. </a:t>
            </a:r>
            <a:endParaRPr lang="en-GB" dirty="0" smtClean="0"/>
          </a:p>
          <a:p>
            <a:r>
              <a:rPr lang="en-GB" dirty="0" smtClean="0"/>
              <a:t>Some </a:t>
            </a:r>
            <a:r>
              <a:rPr lang="en-GB" dirty="0"/>
              <a:t>theorists believe that </a:t>
            </a:r>
            <a:r>
              <a:rPr lang="en-GB" dirty="0" smtClean="0"/>
              <a:t>without consent, political </a:t>
            </a:r>
            <a:r>
              <a:rPr lang="en-GB" dirty="0"/>
              <a:t>authority is </a:t>
            </a:r>
            <a:r>
              <a:rPr lang="en-GB" dirty="0" smtClean="0"/>
              <a:t>illegitimate.</a:t>
            </a:r>
          </a:p>
          <a:p>
            <a:r>
              <a:rPr lang="en-GB" dirty="0" smtClean="0"/>
              <a:t>It </a:t>
            </a:r>
            <a:r>
              <a:rPr lang="en-GB" dirty="0"/>
              <a:t>is precisely this assumption that Hume rejects. The consent of the governed, he thinks, is not in any way a necessary condition of the legitimacy of government. Let’s see how his story </a:t>
            </a:r>
            <a:r>
              <a:rPr lang="en-GB" dirty="0" smtClean="0"/>
              <a:t>unfolds</a:t>
            </a:r>
            <a:r>
              <a:rPr lang="en-GB" dirty="0"/>
              <a:t>.</a:t>
            </a:r>
            <a:endParaRPr lang="en-IE" dirty="0"/>
          </a:p>
        </p:txBody>
      </p:sp>
    </p:spTree>
    <p:extLst>
      <p:ext uri="{BB962C8B-B14F-4D97-AF65-F5344CB8AC3E}">
        <p14:creationId xmlns:p14="http://schemas.microsoft.com/office/powerpoint/2010/main" val="3662151491"/>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smtClean="0"/>
              <a:t>Hume notices that </a:t>
            </a:r>
            <a:r>
              <a:rPr lang="en-GB" dirty="0"/>
              <a:t>while man has a seemingly endless stream of desires, he is singularly ill equipped by nature to satisfy them. </a:t>
            </a:r>
            <a:endParaRPr lang="en-GB" dirty="0" smtClean="0"/>
          </a:p>
          <a:p>
            <a:r>
              <a:rPr lang="en-GB" dirty="0" smtClean="0"/>
              <a:t>The </a:t>
            </a:r>
            <a:r>
              <a:rPr lang="en-GB" dirty="0"/>
              <a:t>solution to man’s perplexity lies in society. Even though in society his </a:t>
            </a:r>
            <a:r>
              <a:rPr lang="en-GB" dirty="0" smtClean="0"/>
              <a:t>desires </a:t>
            </a:r>
            <a:r>
              <a:rPr lang="en-GB" dirty="0"/>
              <a:t>are multiplied, his ability to satisfy them is multiplied even more, leaving him ‘in every respect more satisfied and happy than ‘tis possible for him, in his savage and solitary condition, ever to become.’ [Hume 1739-1740, 485</a:t>
            </a:r>
            <a:r>
              <a:rPr lang="en-GB" dirty="0" smtClean="0"/>
              <a:t>]</a:t>
            </a:r>
            <a:endParaRPr lang="en-IE" dirty="0"/>
          </a:p>
        </p:txBody>
      </p:sp>
    </p:spTree>
    <p:extLst>
      <p:ext uri="{BB962C8B-B14F-4D97-AF65-F5344CB8AC3E}">
        <p14:creationId xmlns:p14="http://schemas.microsoft.com/office/powerpoint/2010/main" val="2370362943"/>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In a solitary condition, man’s labour is relatively insignificant; having to do all for himself in many things, he is unable to attain perfection in anything; and depending on himself alone, his ability to survive failure is slight. </a:t>
            </a:r>
            <a:endParaRPr lang="en-GB" dirty="0" smtClean="0"/>
          </a:p>
          <a:p>
            <a:r>
              <a:rPr lang="en-GB" dirty="0" smtClean="0"/>
              <a:t>Society </a:t>
            </a:r>
            <a:r>
              <a:rPr lang="en-GB" dirty="0"/>
              <a:t>remedies all three of these idiosyncratic deficiencies. </a:t>
            </a:r>
            <a:endParaRPr lang="en-US" dirty="0"/>
          </a:p>
        </p:txBody>
      </p:sp>
    </p:spTree>
    <p:extLst>
      <p:ext uri="{BB962C8B-B14F-4D97-AF65-F5344CB8AC3E}">
        <p14:creationId xmlns:p14="http://schemas.microsoft.com/office/powerpoint/2010/main" val="128548881"/>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smtClean="0"/>
              <a:t>If </a:t>
            </a:r>
            <a:r>
              <a:rPr lang="en-GB" dirty="0"/>
              <a:t>man were reliant upon the slender reed of reason to achieve his ends he would be in trouble but, luckily, what reason cannot supply is remedied by a natural necessity. ‘This </a:t>
            </a:r>
            <a:r>
              <a:rPr lang="en-GB" dirty="0" smtClean="0"/>
              <a:t>necessity,’ </a:t>
            </a:r>
            <a:r>
              <a:rPr lang="en-GB" dirty="0"/>
              <a:t>w</a:t>
            </a:r>
            <a:r>
              <a:rPr lang="en-GB" dirty="0" smtClean="0"/>
              <a:t>rites </a:t>
            </a:r>
            <a:r>
              <a:rPr lang="en-GB" dirty="0"/>
              <a:t>Hume, ‘is no other than that natural appetite betwixt the sexes, which unites them together, and preserves their union, till a new tye takes place in their concern for their common offspring.’ [Hume 1739-1740, 486</a:t>
            </a:r>
            <a:r>
              <a:rPr lang="en-GB" dirty="0" smtClean="0"/>
              <a:t>]</a:t>
            </a:r>
            <a:endParaRPr lang="en-US" dirty="0"/>
          </a:p>
        </p:txBody>
      </p:sp>
    </p:spTree>
    <p:extLst>
      <p:ext uri="{BB962C8B-B14F-4D97-AF65-F5344CB8AC3E}">
        <p14:creationId xmlns:p14="http://schemas.microsoft.com/office/powerpoint/2010/main" val="3237508018"/>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a:t>
            </a:r>
            <a:r>
              <a:rPr lang="en-GB" dirty="0" smtClean="0"/>
              <a:t>he </a:t>
            </a:r>
            <a:r>
              <a:rPr lang="en-GB" dirty="0"/>
              <a:t>possession of external goods is unstable by </a:t>
            </a:r>
            <a:r>
              <a:rPr lang="en-GB" dirty="0" smtClean="0"/>
              <a:t>their scarcity. </a:t>
            </a:r>
          </a:p>
          <a:p>
            <a:r>
              <a:rPr lang="en-GB" dirty="0" smtClean="0"/>
              <a:t>Possession can </a:t>
            </a:r>
            <a:r>
              <a:rPr lang="en-GB" dirty="0"/>
              <a:t>be rendered stable only by a </a:t>
            </a:r>
            <a:r>
              <a:rPr lang="en-GB" b="1" dirty="0"/>
              <a:t>convention</a:t>
            </a:r>
            <a:r>
              <a:rPr lang="en-GB" dirty="0"/>
              <a:t> in which the stability of the possession of external goods is recognised by all in society, conventions being simply the rules that actually regulate conduct. </a:t>
            </a:r>
            <a:endParaRPr lang="en-GB" dirty="0" smtClean="0"/>
          </a:p>
          <a:p>
            <a:r>
              <a:rPr lang="en-GB" dirty="0" smtClean="0"/>
              <a:t>Significantly</a:t>
            </a:r>
            <a:r>
              <a:rPr lang="en-GB" dirty="0"/>
              <a:t>, such rules are </a:t>
            </a:r>
            <a:r>
              <a:rPr lang="en-GB" b="1" dirty="0"/>
              <a:t>not</a:t>
            </a:r>
            <a:r>
              <a:rPr lang="en-GB" dirty="0"/>
              <a:t> necessarily the result of a contract or an agreement. </a:t>
            </a:r>
            <a:endParaRPr lang="en-US" dirty="0"/>
          </a:p>
        </p:txBody>
      </p:sp>
    </p:spTree>
    <p:extLst>
      <p:ext uri="{BB962C8B-B14F-4D97-AF65-F5344CB8AC3E}">
        <p14:creationId xmlns:p14="http://schemas.microsoft.com/office/powerpoint/2010/main" val="22768288"/>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a:t>
            </a:r>
            <a:r>
              <a:rPr lang="en-GB" dirty="0" smtClean="0"/>
              <a:t>he </a:t>
            </a:r>
            <a:r>
              <a:rPr lang="en-GB" dirty="0"/>
              <a:t>convention of property </a:t>
            </a:r>
            <a:r>
              <a:rPr lang="en-GB" dirty="0" smtClean="0"/>
              <a:t>arises not </a:t>
            </a:r>
            <a:r>
              <a:rPr lang="en-GB" dirty="0"/>
              <a:t>by design and not by planning but by a dawning recognition on the part of everyone that the reciprocal recognition of stable rights of ownership is to everyone’s benefit. </a:t>
            </a:r>
            <a:endParaRPr lang="en-GB" dirty="0" smtClean="0"/>
          </a:p>
          <a:p>
            <a:r>
              <a:rPr lang="en-GB" dirty="0"/>
              <a:t>The emergence of the property convention, then, resembles the way in which languages or money come into being. Languages and money emerge spontaneously from common practices tending towards the promotion of everyone’s interests</a:t>
            </a:r>
            <a:r>
              <a:rPr lang="en-GB" dirty="0" smtClean="0"/>
              <a:t>.</a:t>
            </a:r>
            <a:endParaRPr lang="en-IE" dirty="0"/>
          </a:p>
        </p:txBody>
      </p:sp>
    </p:spTree>
    <p:extLst>
      <p:ext uri="{BB962C8B-B14F-4D97-AF65-F5344CB8AC3E}">
        <p14:creationId xmlns:p14="http://schemas.microsoft.com/office/powerpoint/2010/main" val="3341498707"/>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Justice and property (as distinct from mere possession) emerge together, for property is the moral (and subsequently legal) right to make exclusive use of certain goods. Property and justice are covalent notions. ‘‘Tis very preposterous, therefore,’ says Hume, ‘to imagine, that we have any idea of property, without fully comprehending the nature of justice, and shewing its origin in the artifice and contrivance of men. The origin of justice explains that of property. The same artifice gives rise to both.’ [Hume 1739-1740, 491] </a:t>
            </a:r>
            <a:endParaRPr lang="en-US" dirty="0"/>
          </a:p>
        </p:txBody>
      </p:sp>
    </p:spTree>
    <p:extLst>
      <p:ext uri="{BB962C8B-B14F-4D97-AF65-F5344CB8AC3E}">
        <p14:creationId xmlns:p14="http://schemas.microsoft.com/office/powerpoint/2010/main" val="2083422399"/>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76</TotalTime>
  <Words>1130</Words>
  <Application>Microsoft Macintosh PowerPoint</Application>
  <PresentationFormat>On-screen Show (4:3)</PresentationFormat>
  <Paragraphs>42</Paragraphs>
  <Slides>14</Slides>
  <Notes>14</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Breeze</vt:lpstr>
      <vt:lpstr>Politics Naturalised—David Hume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Hume</dc:title>
  <dc:creator>Gerard Casey</dc:creator>
  <cp:lastModifiedBy>Gerard Casey</cp:lastModifiedBy>
  <cp:revision>14</cp:revision>
  <dcterms:created xsi:type="dcterms:W3CDTF">2014-08-05T19:39:46Z</dcterms:created>
  <dcterms:modified xsi:type="dcterms:W3CDTF">2014-10-07T10:35:19Z</dcterms:modified>
</cp:coreProperties>
</file>