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8" d="100"/>
          <a:sy n="88" d="100"/>
        </p:scale>
        <p:origin x="-9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Jean-Jacques Rousseau</a:t>
            </a:r>
            <a:endParaRPr lang="en-US" dirty="0"/>
          </a:p>
        </p:txBody>
      </p:sp>
      <p:sp>
        <p:nvSpPr>
          <p:cNvPr id="3" name="Subtitle 2"/>
          <p:cNvSpPr>
            <a:spLocks noGrp="1"/>
          </p:cNvSpPr>
          <p:nvPr>
            <p:ph type="subTitle" idx="1"/>
          </p:nvPr>
        </p:nvSpPr>
        <p:spPr/>
        <p:txBody>
          <a:bodyPr/>
          <a:lstStyle/>
          <a:p>
            <a:r>
              <a:rPr lang="en-US" dirty="0" smtClean="0"/>
              <a:t>Part 2—</a:t>
            </a:r>
            <a:r>
              <a:rPr lang="en-US" i="1" dirty="0" smtClean="0"/>
              <a:t>The Social Contract</a:t>
            </a:r>
            <a:r>
              <a:rPr lang="en-US" dirty="0" smtClean="0"/>
              <a:t>, Freedom</a:t>
            </a:r>
            <a:endParaRPr lang="en-US" dirty="0"/>
          </a:p>
        </p:txBody>
      </p:sp>
    </p:spTree>
    <p:extLst>
      <p:ext uri="{BB962C8B-B14F-4D97-AF65-F5344CB8AC3E}">
        <p14:creationId xmlns:p14="http://schemas.microsoft.com/office/powerpoint/2010/main" val="200772220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Rousseau’s notion of the general will found a home in Kant (and from there to Rawls), in Hegel and, perhaps most surprisingly, even in Burke. Hegel took it to be the spirit of the German nation while Burke tended to see it as being embodied in the culture and traditions of England. </a:t>
            </a:r>
            <a:endParaRPr lang="en-US" dirty="0"/>
          </a:p>
        </p:txBody>
      </p:sp>
    </p:spTree>
    <p:extLst>
      <p:ext uri="{BB962C8B-B14F-4D97-AF65-F5344CB8AC3E}">
        <p14:creationId xmlns:p14="http://schemas.microsoft.com/office/powerpoint/2010/main" val="35113762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Rousseau says of the Legislator that he is ‘in every respect an extraordinary man in the State’ [</a:t>
            </a:r>
            <a:r>
              <a:rPr lang="en-US" i="1" dirty="0"/>
              <a:t>Social Contract</a:t>
            </a:r>
            <a:r>
              <a:rPr lang="en-US" dirty="0"/>
              <a:t> II, 7 4] </a:t>
            </a:r>
            <a:endParaRPr lang="en-US" dirty="0" smtClean="0"/>
          </a:p>
          <a:p>
            <a:r>
              <a:rPr lang="en-US" dirty="0" smtClean="0"/>
              <a:t>He </a:t>
            </a:r>
            <a:r>
              <a:rPr lang="en-US" dirty="0"/>
              <a:t>has to persuade people to obey the laws but not by argument, for arguments would be too abstruse. ‘The wise who would speak to the vulgar in their own rather than in the vulgar language will not be understood by them. Yet there are a thousand kinds of ideas which it is impossible to translate into the language of the </a:t>
            </a:r>
            <a:r>
              <a:rPr lang="en-US" dirty="0" smtClean="0"/>
              <a:t>people.’ [</a:t>
            </a:r>
            <a:r>
              <a:rPr lang="en-US" i="1" dirty="0"/>
              <a:t>Social Contract</a:t>
            </a:r>
            <a:r>
              <a:rPr lang="en-US" dirty="0"/>
              <a:t> II7, 9] </a:t>
            </a:r>
            <a:endParaRPr lang="en-US" dirty="0"/>
          </a:p>
        </p:txBody>
      </p:sp>
    </p:spTree>
    <p:extLst>
      <p:ext uri="{BB962C8B-B14F-4D97-AF65-F5344CB8AC3E}">
        <p14:creationId xmlns:p14="http://schemas.microsoft.com/office/powerpoint/2010/main" val="58620976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of the most notorious passages in the </a:t>
            </a:r>
            <a:r>
              <a:rPr lang="en-GB" i="1" dirty="0"/>
              <a:t>Social Contract</a:t>
            </a:r>
            <a:r>
              <a:rPr lang="en-GB" dirty="0"/>
              <a:t> says that ‘for the social compact not to be an empty formula, it tacitly includes the following engagement which alone can give force to the rest, that whoever refuses to obey the general will shall be constrained to do so by the entire body: which means nothing other than that he shall be forced to be free…’ [Rousseau, </a:t>
            </a:r>
            <a:r>
              <a:rPr lang="en-GB" i="1" dirty="0"/>
              <a:t>Social Contract</a:t>
            </a:r>
            <a:r>
              <a:rPr lang="en-GB" dirty="0"/>
              <a:t>, I vii (8), 53</a:t>
            </a:r>
            <a:r>
              <a:rPr lang="en-GB" dirty="0" smtClean="0"/>
              <a:t>]</a:t>
            </a:r>
            <a:endParaRPr lang="en-IE" dirty="0"/>
          </a:p>
        </p:txBody>
      </p:sp>
    </p:spTree>
    <p:extLst>
      <p:ext uri="{BB962C8B-B14F-4D97-AF65-F5344CB8AC3E}">
        <p14:creationId xmlns:p14="http://schemas.microsoft.com/office/powerpoint/2010/main" val="121683840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might look like coercion to the untutored eye isn’t really coercion at </a:t>
            </a:r>
            <a:r>
              <a:rPr lang="en-GB" dirty="0" smtClean="0"/>
              <a:t>all</a:t>
            </a:r>
            <a:r>
              <a:rPr lang="en-GB" dirty="0"/>
              <a:t> </a:t>
            </a:r>
            <a:r>
              <a:rPr lang="en-GB" dirty="0" smtClean="0"/>
              <a:t>because </a:t>
            </a:r>
            <a:r>
              <a:rPr lang="en-GB" dirty="0"/>
              <a:t>when an individual sets himself against the general will he is being merely capricious. It wouldn’t be far wrong to regard this passage from the </a:t>
            </a:r>
            <a:r>
              <a:rPr lang="en-GB" i="1" dirty="0"/>
              <a:t>Social Contract</a:t>
            </a:r>
            <a:r>
              <a:rPr lang="en-GB" dirty="0"/>
              <a:t> as the canonical text that supports the recurrent claims of subsequent social engineering movements to be able to distinguish between what an individual merely thinks he wants and what he </a:t>
            </a:r>
            <a:r>
              <a:rPr lang="en-GB" i="1" dirty="0"/>
              <a:t>really</a:t>
            </a:r>
            <a:r>
              <a:rPr lang="en-GB" dirty="0"/>
              <a:t> </a:t>
            </a:r>
            <a:r>
              <a:rPr lang="en-GB" dirty="0" smtClean="0"/>
              <a:t>wants. </a:t>
            </a:r>
            <a:endParaRPr lang="en-US" dirty="0"/>
          </a:p>
        </p:txBody>
      </p:sp>
    </p:spTree>
    <p:extLst>
      <p:ext uri="{BB962C8B-B14F-4D97-AF65-F5344CB8AC3E}">
        <p14:creationId xmlns:p14="http://schemas.microsoft.com/office/powerpoint/2010/main" val="183474778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GB" dirty="0"/>
              <a:t>Rousseau has at least four conceptions of freedom: </a:t>
            </a:r>
            <a:r>
              <a:rPr lang="en-GB" i="1" dirty="0"/>
              <a:t>natural</a:t>
            </a:r>
            <a:r>
              <a:rPr lang="en-GB" dirty="0"/>
              <a:t> freedom, </a:t>
            </a:r>
            <a:r>
              <a:rPr lang="en-GB" i="1" dirty="0"/>
              <a:t>civil</a:t>
            </a:r>
            <a:r>
              <a:rPr lang="en-GB" dirty="0"/>
              <a:t> freedom, </a:t>
            </a:r>
            <a:r>
              <a:rPr lang="en-GB" i="1" dirty="0"/>
              <a:t>moral</a:t>
            </a:r>
            <a:r>
              <a:rPr lang="en-GB" dirty="0"/>
              <a:t> freedom and </a:t>
            </a:r>
            <a:r>
              <a:rPr lang="en-GB" i="1" dirty="0"/>
              <a:t>republican</a:t>
            </a:r>
            <a:r>
              <a:rPr lang="en-GB" dirty="0"/>
              <a:t> freedom. </a:t>
            </a:r>
            <a:endParaRPr lang="en-GB" dirty="0" smtClean="0"/>
          </a:p>
          <a:p>
            <a:r>
              <a:rPr lang="en-US" dirty="0" smtClean="0"/>
              <a:t>He </a:t>
            </a:r>
            <a:r>
              <a:rPr lang="en-US" dirty="0"/>
              <a:t>distinguishes between natural freedom and civil freedom thus: ‘What man loses by the social contract is his </a:t>
            </a:r>
            <a:r>
              <a:rPr lang="en-US" i="1" dirty="0"/>
              <a:t>natural</a:t>
            </a:r>
            <a:r>
              <a:rPr lang="en-US" dirty="0"/>
              <a:t> freedom and an unlimited right to everything that tempts him and he can reach; what he gains is </a:t>
            </a:r>
            <a:r>
              <a:rPr lang="en-US" i="1" dirty="0"/>
              <a:t>civil</a:t>
            </a:r>
            <a:r>
              <a:rPr lang="en-US" dirty="0"/>
              <a:t> freedom and property in everything he possesses. In order not to be mistaken about these compensations, one has to distinguish clearly between </a:t>
            </a:r>
            <a:r>
              <a:rPr lang="en-US" i="1" dirty="0"/>
              <a:t>natural</a:t>
            </a:r>
            <a:r>
              <a:rPr lang="en-US" dirty="0"/>
              <a:t> freedom which has no other bounds than the individual’s forces, and </a:t>
            </a:r>
            <a:r>
              <a:rPr lang="en-US" i="1" dirty="0"/>
              <a:t>civil</a:t>
            </a:r>
            <a:r>
              <a:rPr lang="en-US" dirty="0"/>
              <a:t> freedom which is limited by the general will, and between possession which is merely the effect of force or the right of the first occupant, and property which can only be founded on a positive title.’ [</a:t>
            </a:r>
            <a:r>
              <a:rPr lang="en-US" i="1" dirty="0"/>
              <a:t>Social Contract</a:t>
            </a:r>
            <a:r>
              <a:rPr lang="en-US" dirty="0"/>
              <a:t>, I, viii, 2; emphasis </a:t>
            </a:r>
            <a:r>
              <a:rPr lang="en-US" dirty="0" smtClean="0"/>
              <a:t>added</a:t>
            </a:r>
            <a:endParaRPr lang="en-US" dirty="0"/>
          </a:p>
        </p:txBody>
      </p:sp>
    </p:spTree>
    <p:extLst>
      <p:ext uri="{BB962C8B-B14F-4D97-AF65-F5344CB8AC3E}">
        <p14:creationId xmlns:p14="http://schemas.microsoft.com/office/powerpoint/2010/main" val="236710559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In civil society and only in civil society can man achieve a further kind of freedom, </a:t>
            </a:r>
            <a:r>
              <a:rPr lang="en-US" i="1" dirty="0"/>
              <a:t>moral</a:t>
            </a:r>
            <a:r>
              <a:rPr lang="en-US" dirty="0"/>
              <a:t> freedom, which consists of the ability to give a law to oneself and to obey it. </a:t>
            </a:r>
            <a:endParaRPr lang="en-US" dirty="0" smtClean="0"/>
          </a:p>
          <a:p>
            <a:r>
              <a:rPr lang="en-US" dirty="0" smtClean="0"/>
              <a:t>Rousseau </a:t>
            </a:r>
            <a:r>
              <a:rPr lang="en-US" dirty="0"/>
              <a:t>writes, ‘…one might add to the credit of the civil state </a:t>
            </a:r>
            <a:r>
              <a:rPr lang="en-US" i="1" dirty="0"/>
              <a:t>moral</a:t>
            </a:r>
            <a:r>
              <a:rPr lang="en-US" dirty="0"/>
              <a:t> freedom, which alone makes man truly the master of himself; for the impulsion of mere appetite is slavery, and obedience to the law one has prescribed to oneself is freedom.’ [</a:t>
            </a:r>
            <a:r>
              <a:rPr lang="en-US" i="1" dirty="0"/>
              <a:t>Social Contract</a:t>
            </a:r>
            <a:r>
              <a:rPr lang="en-US" dirty="0"/>
              <a:t> I, 8, 2</a:t>
            </a:r>
            <a:r>
              <a:rPr lang="en-US" dirty="0" smtClean="0"/>
              <a:t>]</a:t>
            </a:r>
            <a:endParaRPr lang="en-US" dirty="0"/>
          </a:p>
        </p:txBody>
      </p:sp>
    </p:spTree>
    <p:extLst>
      <p:ext uri="{BB962C8B-B14F-4D97-AF65-F5344CB8AC3E}">
        <p14:creationId xmlns:p14="http://schemas.microsoft.com/office/powerpoint/2010/main" val="32545814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We have already seen Rousseau distinguish three types of freedom: natural, civil and moral. He has yet another type of freedom to add to this list, </a:t>
            </a:r>
            <a:r>
              <a:rPr lang="en-US" i="1" dirty="0"/>
              <a:t>republican</a:t>
            </a:r>
            <a:r>
              <a:rPr lang="en-US" dirty="0"/>
              <a:t> freedom, which is a matter of not being subject to the will of another person as if one were a slave</a:t>
            </a:r>
            <a:r>
              <a:rPr lang="en-US" dirty="0" smtClean="0"/>
              <a:t>.</a:t>
            </a:r>
          </a:p>
          <a:p>
            <a:r>
              <a:rPr lang="en-US" dirty="0" smtClean="0"/>
              <a:t>Part </a:t>
            </a:r>
            <a:r>
              <a:rPr lang="en-US" dirty="0"/>
              <a:t>of the justification of the ‘being forced to be free’ aspect of the doctrine of the general will is that it is produces this republican form of freedom. [see </a:t>
            </a:r>
            <a:r>
              <a:rPr lang="en-US" i="1" dirty="0"/>
              <a:t>Social Contract</a:t>
            </a:r>
            <a:r>
              <a:rPr lang="en-US" dirty="0"/>
              <a:t> I, 7, 8</a:t>
            </a:r>
            <a:r>
              <a:rPr lang="en-US" dirty="0" smtClean="0"/>
              <a:t>]</a:t>
            </a:r>
            <a:endParaRPr lang="en-US" dirty="0"/>
          </a:p>
        </p:txBody>
      </p:sp>
    </p:spTree>
    <p:extLst>
      <p:ext uri="{BB962C8B-B14F-4D97-AF65-F5344CB8AC3E}">
        <p14:creationId xmlns:p14="http://schemas.microsoft.com/office/powerpoint/2010/main" val="335914628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Rousseau’s </a:t>
            </a:r>
            <a:r>
              <a:rPr lang="en-GB" dirty="0"/>
              <a:t>admiration for the Greek </a:t>
            </a:r>
            <a:r>
              <a:rPr lang="en-GB" i="1" dirty="0"/>
              <a:t>poleis</a:t>
            </a:r>
            <a:r>
              <a:rPr lang="en-GB" dirty="0"/>
              <a:t> and the Roman Republic is one reason why he valorises a republican conception of freedom and also a reason why his political thought has no direct application to the political realities of his time. </a:t>
            </a:r>
            <a:endParaRPr lang="en-GB" dirty="0" smtClean="0"/>
          </a:p>
          <a:p>
            <a:r>
              <a:rPr lang="en-GB" dirty="0" smtClean="0"/>
              <a:t>Rousseau’s </a:t>
            </a:r>
            <a:r>
              <a:rPr lang="en-GB" dirty="0"/>
              <a:t>thought is a modern expression of classical ideas, particularly those of Plato. His object of concern is the city-state, the </a:t>
            </a:r>
            <a:r>
              <a:rPr lang="en-GB" i="1" dirty="0"/>
              <a:t>polis</a:t>
            </a:r>
            <a:r>
              <a:rPr lang="en-GB" dirty="0"/>
              <a:t>, an idealised Geneva, not the modern states by which he was surrounded. </a:t>
            </a:r>
            <a:endParaRPr lang="en-US" dirty="0"/>
          </a:p>
          <a:p>
            <a:endParaRPr lang="en-US" dirty="0"/>
          </a:p>
        </p:txBody>
      </p:sp>
    </p:spTree>
    <p:extLst>
      <p:ext uri="{BB962C8B-B14F-4D97-AF65-F5344CB8AC3E}">
        <p14:creationId xmlns:p14="http://schemas.microsoft.com/office/powerpoint/2010/main" val="208066782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One aspect of Rousseau’s thought that runs contrary to the contemporary consensus that representative democracy is a Good Thing but which is likely to find a receptive hearing among libertarians is his rejection of the idea of representative government. </a:t>
            </a:r>
            <a:endParaRPr lang="en-US" dirty="0" smtClean="0"/>
          </a:p>
          <a:p>
            <a:r>
              <a:rPr lang="en-US" dirty="0" smtClean="0"/>
              <a:t>Hobbes </a:t>
            </a:r>
            <a:r>
              <a:rPr lang="en-US" dirty="0"/>
              <a:t>thought that the people as a whole could transfer their legislative will to a body that would then rule over them. Rousseau rejects this idea completely, arguing that if the people were to engage in such a transfer it would be tantamount to enslaving themselves and abdicating their moral agency. </a:t>
            </a:r>
            <a:endParaRPr lang="en-US" dirty="0"/>
          </a:p>
        </p:txBody>
      </p:sp>
    </p:spTree>
    <p:extLst>
      <p:ext uri="{BB962C8B-B14F-4D97-AF65-F5344CB8AC3E}">
        <p14:creationId xmlns:p14="http://schemas.microsoft.com/office/powerpoint/2010/main" val="22220683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Was Rousseau a proto-totalitarian? Was he a radical liberal democrat? Was he a precursor of modern conservatism/communitarianism? </a:t>
            </a:r>
            <a:endParaRPr lang="en-US" dirty="0"/>
          </a:p>
          <a:p>
            <a:r>
              <a:rPr lang="en-US" dirty="0"/>
              <a:t>In the end, however, Rousseau’s vision of the state is, I believe, both authoritarian and totalitarian. The state orders all human activity. In this, Rousseau anticipates the totalitarian regimes of the twentieth century and foreshadows  Mussolini’s dictum ‘Everything within the State, nothing outside the State, nothing against the State.’ </a:t>
            </a:r>
            <a:endParaRPr lang="en-US" dirty="0" smtClean="0"/>
          </a:p>
        </p:txBody>
      </p:sp>
    </p:spTree>
    <p:extLst>
      <p:ext uri="{BB962C8B-B14F-4D97-AF65-F5344CB8AC3E}">
        <p14:creationId xmlns:p14="http://schemas.microsoft.com/office/powerpoint/2010/main" val="317405711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By the end of the </a:t>
            </a:r>
            <a:r>
              <a:rPr lang="en-US" i="1" dirty="0"/>
              <a:t>Second Discourse</a:t>
            </a:r>
            <a:r>
              <a:rPr lang="en-US" dirty="0"/>
              <a:t>, Rousseau has arrived at what for Hobbes is his starting point; the insecurity of man versus man which leads, as it does in Hobbes, to the establishment of the state. </a:t>
            </a:r>
            <a:endParaRPr lang="en-US" dirty="0" smtClean="0"/>
          </a:p>
          <a:p>
            <a:r>
              <a:rPr lang="en-US" dirty="0" smtClean="0"/>
              <a:t>But </a:t>
            </a:r>
            <a:r>
              <a:rPr lang="en-US" dirty="0"/>
              <a:t>this preserves order only at the cost of institutionalising inequality, protecting the rich from the justified revenge of the poor. The poor are faced with an unenviable choice: either some measure of security with endemic injustice or a Hobbesian war of all against all.</a:t>
            </a:r>
            <a:r>
              <a:rPr lang="en-IE" dirty="0"/>
              <a:t> </a:t>
            </a:r>
            <a:endParaRPr lang="en-US" dirty="0"/>
          </a:p>
        </p:txBody>
      </p:sp>
    </p:spTree>
    <p:extLst>
      <p:ext uri="{BB962C8B-B14F-4D97-AF65-F5344CB8AC3E}">
        <p14:creationId xmlns:p14="http://schemas.microsoft.com/office/powerpoint/2010/main" val="39845523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20000"/>
          </a:bodyPr>
          <a:lstStyle/>
          <a:p>
            <a:pPr lvl="0"/>
            <a:r>
              <a:rPr lang="en-GB" dirty="0"/>
              <a:t>Rousseau has determined the agenda for all modern and contemporary discussions of political philosophy.</a:t>
            </a:r>
            <a:endParaRPr lang="en-IE" dirty="0"/>
          </a:p>
          <a:p>
            <a:pPr lvl="0"/>
            <a:r>
              <a:rPr lang="en-US" dirty="0"/>
              <a:t>His continuing and expanding fame after the production of the </a:t>
            </a:r>
            <a:r>
              <a:rPr lang="en-US" i="1" dirty="0"/>
              <a:t>First Discourse</a:t>
            </a:r>
            <a:r>
              <a:rPr lang="en-US" dirty="0"/>
              <a:t> was due largely to his novel </a:t>
            </a:r>
            <a:r>
              <a:rPr lang="en-US" i="1" dirty="0"/>
              <a:t>La Nouvelle Héloïse</a:t>
            </a:r>
            <a:r>
              <a:rPr lang="en-US" dirty="0"/>
              <a:t> and to a lesser extent to his treatise on education, the didactic novel </a:t>
            </a:r>
            <a:r>
              <a:rPr lang="en-US" i="1" dirty="0"/>
              <a:t>Émile</a:t>
            </a:r>
            <a:r>
              <a:rPr lang="en-US" dirty="0"/>
              <a:t>.</a:t>
            </a:r>
            <a:endParaRPr lang="en-IE" dirty="0"/>
          </a:p>
          <a:p>
            <a:pPr lvl="0"/>
            <a:r>
              <a:rPr lang="en-GB" dirty="0"/>
              <a:t>His </a:t>
            </a:r>
            <a:r>
              <a:rPr lang="en-GB" i="1" dirty="0"/>
              <a:t>First Discourse</a:t>
            </a:r>
            <a:r>
              <a:rPr lang="en-GB" dirty="0"/>
              <a:t> is an attack on reason, on science and, by implication, on the whole Enlightenment project. In their place, Rousseau sets sentiment, even instinct, What Rousseau was driving at was the idea that what society needed to improve its moral was not heavier doses of science, technology or philosophy but a re-education of the passions. </a:t>
            </a:r>
            <a:endParaRPr lang="en-IE" dirty="0"/>
          </a:p>
        </p:txBody>
      </p:sp>
    </p:spTree>
    <p:extLst>
      <p:ext uri="{BB962C8B-B14F-4D97-AF65-F5344CB8AC3E}">
        <p14:creationId xmlns:p14="http://schemas.microsoft.com/office/powerpoint/2010/main" val="4516919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GB" dirty="0"/>
              <a:t>In the </a:t>
            </a:r>
            <a:r>
              <a:rPr lang="en-GB" i="1" dirty="0"/>
              <a:t>Second Discourse</a:t>
            </a:r>
            <a:r>
              <a:rPr lang="en-GB" dirty="0"/>
              <a:t>, Rousseau accepts that man in the state of nature is gifted with a desire for self-preservation (self-love) but he sees this as being balanced by an equally native propensity to feel pity for others.</a:t>
            </a:r>
            <a:endParaRPr lang="en-IE" dirty="0"/>
          </a:p>
          <a:p>
            <a:pPr lvl="0"/>
            <a:r>
              <a:rPr lang="en-GB" dirty="0"/>
              <a:t>In the state of nature man is not good in the way that someone is good who can choose evil but does not; but, rather, good in the way that an entity which has not yet eaten of the tree of good and evil can be said to be good. This is a kind of natural goodness rather than a moral goodness. </a:t>
            </a:r>
            <a:endParaRPr lang="en-IE" dirty="0"/>
          </a:p>
          <a:p>
            <a:pPr lvl="0"/>
            <a:r>
              <a:rPr lang="en-US" dirty="0"/>
              <a:t>For Rousseau, man in the state of nature is neither social nor anti-social, neither moral nor immoral; he is, rather, asocial and amoral. Men in this condition are not and cannot be either just or unjust</a:t>
            </a:r>
            <a:r>
              <a:rPr lang="en-US" dirty="0" smtClean="0"/>
              <a:t>.</a:t>
            </a:r>
            <a:endParaRPr lang="en-IE" dirty="0"/>
          </a:p>
        </p:txBody>
      </p:sp>
    </p:spTree>
    <p:extLst>
      <p:ext uri="{BB962C8B-B14F-4D97-AF65-F5344CB8AC3E}">
        <p14:creationId xmlns:p14="http://schemas.microsoft.com/office/powerpoint/2010/main" val="130399575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Rousseau’s criticises Locke and Hobbes, claiming that their state of nature simply didn’t go far enough. To get to a state of nature you have to strip off </a:t>
            </a:r>
            <a:r>
              <a:rPr lang="en-GB" i="1" dirty="0"/>
              <a:t>everything</a:t>
            </a:r>
            <a:r>
              <a:rPr lang="en-GB" dirty="0"/>
              <a:t> that society contributes to man, including language, reason, sociability and so on. </a:t>
            </a:r>
            <a:endParaRPr lang="en-IE" dirty="0"/>
          </a:p>
          <a:p>
            <a:pPr lvl="0"/>
            <a:r>
              <a:rPr lang="en-GB" dirty="0"/>
              <a:t>Natural man is neither moral nor immoral—he is, rather, pre-moral. He is an animal without thought operating purely on instinct. </a:t>
            </a:r>
            <a:endParaRPr lang="en-IE" dirty="0"/>
          </a:p>
          <a:p>
            <a:pPr lvl="0"/>
            <a:r>
              <a:rPr lang="en-US" dirty="0"/>
              <a:t>In the state of nature, man has two guiding principles; </a:t>
            </a:r>
            <a:r>
              <a:rPr lang="en-US" i="1" dirty="0"/>
              <a:t>self-preservation</a:t>
            </a:r>
            <a:r>
              <a:rPr lang="en-US" dirty="0"/>
              <a:t>, and </a:t>
            </a:r>
            <a:r>
              <a:rPr lang="en-US" i="1" dirty="0"/>
              <a:t>pity</a:t>
            </a:r>
            <a:r>
              <a:rPr lang="en-US" dirty="0"/>
              <a:t> or sympathy. These two principles provide a kind of balance, each preventing the other from being exercised to excess. </a:t>
            </a:r>
            <a:endParaRPr lang="en-IE" dirty="0"/>
          </a:p>
        </p:txBody>
      </p:sp>
    </p:spTree>
    <p:extLst>
      <p:ext uri="{BB962C8B-B14F-4D97-AF65-F5344CB8AC3E}">
        <p14:creationId xmlns:p14="http://schemas.microsoft.com/office/powerpoint/2010/main" val="45560039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lvl="0"/>
            <a:r>
              <a:rPr lang="en-GB" dirty="0"/>
              <a:t>What introduces sin into this (relatively) Edenic state of nature? Agriculture, with property as its inexorable accompaniment. </a:t>
            </a:r>
            <a:endParaRPr lang="en-IE" dirty="0"/>
          </a:p>
          <a:p>
            <a:pPr lvl="0"/>
            <a:r>
              <a:rPr lang="en-GB" dirty="0"/>
              <a:t>In this no-longer-innocent condition, conflict now arises and since those with property have more to lose than those without property, they propose a compact to set up a supreme power that would rule all men in accordance with law and protect the possessions of each. </a:t>
            </a:r>
            <a:endParaRPr lang="en-IE" dirty="0"/>
          </a:p>
          <a:p>
            <a:pPr lvl="0"/>
            <a:r>
              <a:rPr lang="en-GB" dirty="0"/>
              <a:t>The </a:t>
            </a:r>
            <a:r>
              <a:rPr lang="en-GB" i="1" dirty="0"/>
              <a:t>Second Discourse</a:t>
            </a:r>
            <a:r>
              <a:rPr lang="en-GB" dirty="0"/>
              <a:t> is notorious for the following passage: ‘The first man who, having enclosed a piece of ground, to whom it occurred to say this is mine, and found people sufficiently simple to believe him, was the true founder of civil society.’</a:t>
            </a:r>
            <a:endParaRPr lang="en-IE" dirty="0"/>
          </a:p>
          <a:p>
            <a:pPr lvl="0"/>
            <a:r>
              <a:rPr lang="en-US" dirty="0"/>
              <a:t>Property is the source of almost all human ills, certainly the ills of inequality and the vain desire for reputation. </a:t>
            </a:r>
            <a:endParaRPr lang="en-IE" dirty="0"/>
          </a:p>
        </p:txBody>
      </p:sp>
    </p:spTree>
    <p:extLst>
      <p:ext uri="{BB962C8B-B14F-4D97-AF65-F5344CB8AC3E}">
        <p14:creationId xmlns:p14="http://schemas.microsoft.com/office/powerpoint/2010/main" val="32396470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For the mature Rousseau, then, the collectivity comes first, the individual a distant second. The naked individual is nothing. Anything an individual has of value—his desire for happiness, his language—all these come from his society. </a:t>
            </a:r>
            <a:endParaRPr lang="en-IE" dirty="0"/>
          </a:p>
          <a:p>
            <a:pPr lvl="0"/>
            <a:r>
              <a:rPr lang="en-US" dirty="0"/>
              <a:t>By means of the General Will, which is not the will of the individual citizen nor even the will of a majority of citizens but somehow a will that transcends the merely empirical, the laws which we are obliged to obey are willed by each and every citizen (not factually but as it were counterfactually) so that obedience to these laws is obedience to our own will and not to the will of another. Thus freedom is preserved together with order. </a:t>
            </a:r>
            <a:endParaRPr lang="en-IE" dirty="0"/>
          </a:p>
        </p:txBody>
      </p:sp>
    </p:spTree>
    <p:extLst>
      <p:ext uri="{BB962C8B-B14F-4D97-AF65-F5344CB8AC3E}">
        <p14:creationId xmlns:p14="http://schemas.microsoft.com/office/powerpoint/2010/main" val="47313900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GB" dirty="0"/>
              <a:t>Rousseau’s idea of the general will is, in part, an attempt to capture the idea that a community has a personality of its own that is not the personality of any of its members, and a good that is not the good of any of its members; nor are the community personality and good simply the sum of the personalities and goods of the individuals that go to make up that community. If the community is in any significant way a unity, it must have a unitary mode of direction. </a:t>
            </a:r>
            <a:endParaRPr lang="en-IE" dirty="0"/>
          </a:p>
          <a:p>
            <a:pPr lvl="0"/>
            <a:r>
              <a:rPr lang="en-GB" dirty="0"/>
              <a:t>Rousseau’s notion of the general will found a home in Kant (and from there to Rawls), in Hegel and, perhaps most surprisingly, even in Burke. Hegel took it to be the spirit of the German nation while Burke tended to see it as being embodied in the culture and traditions of England. </a:t>
            </a:r>
            <a:endParaRPr lang="en-IE" dirty="0"/>
          </a:p>
        </p:txBody>
      </p:sp>
    </p:spTree>
    <p:extLst>
      <p:ext uri="{BB962C8B-B14F-4D97-AF65-F5344CB8AC3E}">
        <p14:creationId xmlns:p14="http://schemas.microsoft.com/office/powerpoint/2010/main" val="79002272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Exactly how </a:t>
            </a:r>
            <a:r>
              <a:rPr lang="en-US" i="1" dirty="0"/>
              <a:t>is</a:t>
            </a:r>
            <a:r>
              <a:rPr lang="en-US" dirty="0"/>
              <a:t> the general will to be made manifest? How is one to know what it is? Is it enough that the individual wills of citizens are refined by considerations of universality so that they converge on, if they don’t exactly equate to, the general will? Tempting as this explanation is, Rousseau is disinclined to think that self-interest, however refined, will result in the production of a general will because of a lack of the requisite virtues in citizens</a:t>
            </a:r>
            <a:r>
              <a:rPr lang="en-US" dirty="0" smtClean="0"/>
              <a:t>.</a:t>
            </a:r>
            <a:endParaRPr lang="en-IE" dirty="0"/>
          </a:p>
        </p:txBody>
      </p:sp>
    </p:spTree>
    <p:extLst>
      <p:ext uri="{BB962C8B-B14F-4D97-AF65-F5344CB8AC3E}">
        <p14:creationId xmlns:p14="http://schemas.microsoft.com/office/powerpoint/2010/main" val="188696971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US" dirty="0"/>
              <a:t>Rousseau introduces the puzzling figure of the Legislator </a:t>
            </a:r>
            <a:r>
              <a:rPr lang="en-GB" dirty="0"/>
              <a:t>to bring about the conformity of diverse wills. </a:t>
            </a:r>
            <a:r>
              <a:rPr lang="en-US" dirty="0"/>
              <a:t>The Legislator has all the appearance of a </a:t>
            </a:r>
            <a:r>
              <a:rPr lang="en-US" i="1" dirty="0"/>
              <a:t>deus ex machina</a:t>
            </a:r>
            <a:r>
              <a:rPr lang="en-US" dirty="0"/>
              <a:t>, appearing from outside the intrinsic dynamics of the story, to solve the insoluble problems that the characters have got themselves into. </a:t>
            </a:r>
            <a:endParaRPr lang="en-IE" dirty="0"/>
          </a:p>
          <a:p>
            <a:r>
              <a:rPr lang="en-US" dirty="0"/>
              <a:t>What, then, is freedom for Rousseau? On the one hand, man, he says, is born free but is everywhere in chains; on the other hand, citizens must be forced to be free. </a:t>
            </a:r>
            <a:endParaRPr lang="en-US" dirty="0"/>
          </a:p>
        </p:txBody>
      </p:sp>
    </p:spTree>
    <p:extLst>
      <p:ext uri="{BB962C8B-B14F-4D97-AF65-F5344CB8AC3E}">
        <p14:creationId xmlns:p14="http://schemas.microsoft.com/office/powerpoint/2010/main" val="90325681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Practically, </a:t>
            </a:r>
            <a:r>
              <a:rPr lang="en-GB" dirty="0"/>
              <a:t>Rousseau has at least four conceptions of freedom: </a:t>
            </a:r>
            <a:r>
              <a:rPr lang="en-GB" i="1" dirty="0"/>
              <a:t>natural</a:t>
            </a:r>
            <a:r>
              <a:rPr lang="en-GB" dirty="0"/>
              <a:t> freedom, </a:t>
            </a:r>
            <a:r>
              <a:rPr lang="en-GB" i="1" dirty="0"/>
              <a:t>civil</a:t>
            </a:r>
            <a:r>
              <a:rPr lang="en-GB" dirty="0"/>
              <a:t> freedom, </a:t>
            </a:r>
            <a:r>
              <a:rPr lang="en-GB" i="1" dirty="0"/>
              <a:t>moral</a:t>
            </a:r>
            <a:r>
              <a:rPr lang="en-GB" dirty="0"/>
              <a:t> freedom and </a:t>
            </a:r>
            <a:r>
              <a:rPr lang="en-GB" i="1" dirty="0"/>
              <a:t>republican</a:t>
            </a:r>
            <a:r>
              <a:rPr lang="en-GB" dirty="0"/>
              <a:t> freedom. </a:t>
            </a:r>
            <a:endParaRPr lang="en-IE" dirty="0"/>
          </a:p>
          <a:p>
            <a:r>
              <a:rPr lang="en-US" dirty="0"/>
              <a:t>Rousseau distinguishes between the sovereign which is the locus of the general will, and the government, which is simply an agent of the sovereign that is given the task of overseeing the day-to-day administration of the state.</a:t>
            </a:r>
            <a:r>
              <a:rPr lang="en-IE" dirty="0"/>
              <a:t> </a:t>
            </a:r>
            <a:endParaRPr lang="en-US" dirty="0"/>
          </a:p>
        </p:txBody>
      </p:sp>
    </p:spTree>
    <p:extLst>
      <p:ext uri="{BB962C8B-B14F-4D97-AF65-F5344CB8AC3E}">
        <p14:creationId xmlns:p14="http://schemas.microsoft.com/office/powerpoint/2010/main" val="177726649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Rousseau rejects the sham of political representation since, he thought, the sovereignty of the people cannot in fact be represented. Government is not an entity with delegated powers to do as it wishes but merely an executive committee at the disposal of the general will.</a:t>
            </a:r>
            <a:endParaRPr lang="en-IE" dirty="0"/>
          </a:p>
          <a:p>
            <a:pPr lvl="0"/>
            <a:r>
              <a:rPr lang="en-US" dirty="0"/>
              <a:t>Rousseau proposed the erection of a civic religion that would provide spiritual support for the state. Anyone dissenting from the tenets of this religion would be severely punished. </a:t>
            </a:r>
            <a:endParaRPr lang="en-IE" dirty="0"/>
          </a:p>
          <a:p>
            <a:endParaRPr lang="en-US" dirty="0"/>
          </a:p>
        </p:txBody>
      </p:sp>
    </p:spTree>
    <p:extLst>
      <p:ext uri="{BB962C8B-B14F-4D97-AF65-F5344CB8AC3E}">
        <p14:creationId xmlns:p14="http://schemas.microsoft.com/office/powerpoint/2010/main" val="18095784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‘Confusion has always surrounded Rousseau’s political ideas,’ writes Johnson, ‘because he was in many respects an inconsistent and contradictory writer—one reason why the Rousseau industry has grown so gigantic: academics thrive on resolving “problems”. In some passages of his works he appears a conservative, strongly opposed to revolution ….But his writings also abound with radical bitterness.’ [Johnson 23]</a:t>
            </a:r>
            <a:r>
              <a:rPr lang="en-IE" dirty="0"/>
              <a:t> </a:t>
            </a:r>
            <a:endParaRPr lang="en-US" dirty="0"/>
          </a:p>
        </p:txBody>
      </p:sp>
    </p:spTree>
    <p:extLst>
      <p:ext uri="{BB962C8B-B14F-4D97-AF65-F5344CB8AC3E}">
        <p14:creationId xmlns:p14="http://schemas.microsoft.com/office/powerpoint/2010/main" val="14857979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Sabine remarks, somewhat more charitably, ‘The difference between the earlier works and the </a:t>
            </a:r>
            <a:r>
              <a:rPr lang="en-GB" i="1" dirty="0"/>
              <a:t>Social Contract</a:t>
            </a:r>
            <a:r>
              <a:rPr lang="en-GB" dirty="0"/>
              <a:t> is merely that in the former he was writing himself free from an uncongenial social philosophy and in the latter he was expressing as clearly as he could, a counter-philosophy of his own.’ [Sabine, 580] </a:t>
            </a:r>
            <a:endParaRPr lang="en-US" dirty="0"/>
          </a:p>
        </p:txBody>
      </p:sp>
    </p:spTree>
    <p:extLst>
      <p:ext uri="{BB962C8B-B14F-4D97-AF65-F5344CB8AC3E}">
        <p14:creationId xmlns:p14="http://schemas.microsoft.com/office/powerpoint/2010/main" val="63221743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the mature Rousseau, then, the collectivity comes first, the individual a distant second. The naked individual is nothing. Anything an individual has of value—his desire for happiness, his language—all these come from his society. </a:t>
            </a:r>
            <a:endParaRPr lang="en-US" dirty="0"/>
          </a:p>
        </p:txBody>
      </p:sp>
    </p:spTree>
    <p:extLst>
      <p:ext uri="{BB962C8B-B14F-4D97-AF65-F5344CB8AC3E}">
        <p14:creationId xmlns:p14="http://schemas.microsoft.com/office/powerpoint/2010/main" val="33186342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t>
            </a:r>
            <a:r>
              <a:rPr lang="en-GB" i="1" dirty="0"/>
              <a:t>Social Contract</a:t>
            </a:r>
            <a:r>
              <a:rPr lang="en-GB" dirty="0"/>
              <a:t> opens with a piece of magnificent rhetoric. ‘Man everywhere is born free, and everywhere he is in chains. One believes himself the others’ master, and yet is more a slave than they.’ [Rousseau, </a:t>
            </a:r>
            <a:r>
              <a:rPr lang="en-GB" i="1" dirty="0"/>
              <a:t>Social Contract</a:t>
            </a:r>
            <a:r>
              <a:rPr lang="en-GB" dirty="0"/>
              <a:t>, I </a:t>
            </a:r>
            <a:r>
              <a:rPr lang="en-GB" dirty="0" err="1"/>
              <a:t>i</a:t>
            </a:r>
            <a:r>
              <a:rPr lang="en-GB" dirty="0"/>
              <a:t> (1), 41 [352]] This resounding claim might, and often does, give the impression that what Rousseau is advocating is a return to the state of nature and the condition of original freedom. But that is not so. </a:t>
            </a:r>
            <a:endParaRPr lang="en-US" dirty="0"/>
          </a:p>
        </p:txBody>
      </p:sp>
    </p:spTree>
    <p:extLst>
      <p:ext uri="{BB962C8B-B14F-4D97-AF65-F5344CB8AC3E}">
        <p14:creationId xmlns:p14="http://schemas.microsoft.com/office/powerpoint/2010/main" val="9062826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we have seen, for Rousseau, human beings are not really human unless they are members of society. The state of nature is not, in fact, a golden age, an Eden, from which we have unaccountably departed and to which we need to return. </a:t>
            </a:r>
            <a:r>
              <a:rPr lang="en-US" dirty="0"/>
              <a:t>Looking forward briefly to where Rousseau is leading us, we shall see that he thinks there is no way back to the state of original innocence in which every man is naturally free. The only way is forward and that brings us to his account of the Social Contract and the General Will</a:t>
            </a:r>
            <a:r>
              <a:rPr lang="en-US" dirty="0" smtClean="0"/>
              <a:t>.</a:t>
            </a:r>
            <a:endParaRPr lang="en-US" dirty="0"/>
          </a:p>
        </p:txBody>
      </p:sp>
    </p:spTree>
    <p:extLst>
      <p:ext uri="{BB962C8B-B14F-4D97-AF65-F5344CB8AC3E}">
        <p14:creationId xmlns:p14="http://schemas.microsoft.com/office/powerpoint/2010/main" val="198696250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Rousseau’s notion of the General Will seems </a:t>
            </a:r>
            <a:r>
              <a:rPr lang="en-US" dirty="0"/>
              <a:t>to mean something like </a:t>
            </a:r>
            <a:r>
              <a:rPr lang="en-US" dirty="0" smtClean="0"/>
              <a:t>this:</a:t>
            </a:r>
          </a:p>
          <a:p>
            <a:r>
              <a:rPr lang="en-US" dirty="0" smtClean="0"/>
              <a:t>By </a:t>
            </a:r>
            <a:r>
              <a:rPr lang="en-US" dirty="0"/>
              <a:t>means of the General Will, which is not the will of the individual citizen nor even the will of a majority of citizens but somehow a will that transcends the merely empirical, the laws which we are obliged to obey are willed by each and every citizen (not factually but as it were counterfactually) so that obedience to these laws is obedience to our own will and not to the will of another. Thus freedom is preserved together with order. </a:t>
            </a:r>
            <a:endParaRPr lang="en-US" dirty="0"/>
          </a:p>
        </p:txBody>
      </p:sp>
    </p:spTree>
    <p:extLst>
      <p:ext uri="{BB962C8B-B14F-4D97-AF65-F5344CB8AC3E}">
        <p14:creationId xmlns:p14="http://schemas.microsoft.com/office/powerpoint/2010/main" val="31207673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Rousseau’s idea of the general will is, in part, an attempt to capture the idea that a community has a personality of its own that is not the personality of any of its members, and a good that is not the good of any of its members; nor are the community personality and good simply the sum of the personalities and goods of the individuals that go to make up that community. If the community is in any significant way a unity, it must have a unitary mode of direction.</a:t>
            </a:r>
            <a:r>
              <a:rPr lang="en-IE" dirty="0"/>
              <a:t> </a:t>
            </a:r>
            <a:endParaRPr lang="en-US" dirty="0"/>
          </a:p>
        </p:txBody>
      </p:sp>
    </p:spTree>
    <p:extLst>
      <p:ext uri="{BB962C8B-B14F-4D97-AF65-F5344CB8AC3E}">
        <p14:creationId xmlns:p14="http://schemas.microsoft.com/office/powerpoint/2010/main" val="118178672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20</TotalTime>
  <Words>2779</Words>
  <Application>Microsoft Macintosh PowerPoint</Application>
  <PresentationFormat>On-screen Show (4:3)</PresentationFormat>
  <Paragraphs>54</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Breeze</vt:lpstr>
      <vt:lpstr>Jean-Jacques Rousseau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Jean-Jacques Rousseau</dc:title>
  <dc:creator>Gerard Casey</dc:creator>
  <cp:lastModifiedBy>Gerard Casey</cp:lastModifiedBy>
  <cp:revision>8</cp:revision>
  <dcterms:created xsi:type="dcterms:W3CDTF">2014-08-05T16:12:37Z</dcterms:created>
  <dcterms:modified xsi:type="dcterms:W3CDTF">2014-08-05T16:32:52Z</dcterms:modified>
</cp:coreProperties>
</file>