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56" r:id="rId2"/>
    <p:sldId id="257" r:id="rId3"/>
    <p:sldId id="271" r:id="rId4"/>
    <p:sldId id="258" r:id="rId5"/>
    <p:sldId id="272" r:id="rId6"/>
    <p:sldId id="259" r:id="rId7"/>
    <p:sldId id="260" r:id="rId8"/>
    <p:sldId id="261" r:id="rId9"/>
    <p:sldId id="262" r:id="rId10"/>
    <p:sldId id="273" r:id="rId11"/>
    <p:sldId id="263" r:id="rId12"/>
    <p:sldId id="264" r:id="rId13"/>
    <p:sldId id="265" r:id="rId14"/>
    <p:sldId id="266" r:id="rId15"/>
    <p:sldId id="267" r:id="rId16"/>
    <p:sldId id="268" r:id="rId17"/>
    <p:sldId id="274" r:id="rId18"/>
    <p:sldId id="269" r:id="rId19"/>
    <p:sldId id="270"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90" d="100"/>
          <a:sy n="90" d="100"/>
        </p:scale>
        <p:origin x="-416"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notesMaster" Target="notesMasters/notesMaster1.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257015F-BDC1-5C46-9FE3-1C584D07F35A}" type="datetimeFigureOut">
              <a:rPr lang="en-US" smtClean="0"/>
              <a:t>14/08/2014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84D6855-EBB4-9542-ABB7-A9EFC8218294}" type="slidenum">
              <a:rPr lang="en-US" smtClean="0"/>
              <a:t>‹#›</a:t>
            </a:fld>
            <a:endParaRPr lang="en-US"/>
          </a:p>
        </p:txBody>
      </p:sp>
    </p:spTree>
    <p:extLst>
      <p:ext uri="{BB962C8B-B14F-4D97-AF65-F5344CB8AC3E}">
        <p14:creationId xmlns:p14="http://schemas.microsoft.com/office/powerpoint/2010/main" val="6627768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4D6855-EBB4-9542-ABB7-A9EFC8218294}" type="slidenum">
              <a:rPr lang="en-US" smtClean="0"/>
              <a:t>1</a:t>
            </a:fld>
            <a:endParaRPr lang="en-US"/>
          </a:p>
        </p:txBody>
      </p:sp>
    </p:spTree>
    <p:extLst>
      <p:ext uri="{BB962C8B-B14F-4D97-AF65-F5344CB8AC3E}">
        <p14:creationId xmlns:p14="http://schemas.microsoft.com/office/powerpoint/2010/main" val="26281888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4D6855-EBB4-9542-ABB7-A9EFC8218294}" type="slidenum">
              <a:rPr lang="en-US" smtClean="0"/>
              <a:t>10</a:t>
            </a:fld>
            <a:endParaRPr lang="en-US"/>
          </a:p>
        </p:txBody>
      </p:sp>
    </p:spTree>
    <p:extLst>
      <p:ext uri="{BB962C8B-B14F-4D97-AF65-F5344CB8AC3E}">
        <p14:creationId xmlns:p14="http://schemas.microsoft.com/office/powerpoint/2010/main" val="6367132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4D6855-EBB4-9542-ABB7-A9EFC8218294}" type="slidenum">
              <a:rPr lang="en-US" smtClean="0"/>
              <a:t>11</a:t>
            </a:fld>
            <a:endParaRPr lang="en-US"/>
          </a:p>
        </p:txBody>
      </p:sp>
    </p:spTree>
    <p:extLst>
      <p:ext uri="{BB962C8B-B14F-4D97-AF65-F5344CB8AC3E}">
        <p14:creationId xmlns:p14="http://schemas.microsoft.com/office/powerpoint/2010/main" val="23098881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4D6855-EBB4-9542-ABB7-A9EFC8218294}" type="slidenum">
              <a:rPr lang="en-US" smtClean="0"/>
              <a:t>12</a:t>
            </a:fld>
            <a:endParaRPr lang="en-US"/>
          </a:p>
        </p:txBody>
      </p:sp>
    </p:spTree>
    <p:extLst>
      <p:ext uri="{BB962C8B-B14F-4D97-AF65-F5344CB8AC3E}">
        <p14:creationId xmlns:p14="http://schemas.microsoft.com/office/powerpoint/2010/main" val="7162480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4D6855-EBB4-9542-ABB7-A9EFC8218294}" type="slidenum">
              <a:rPr lang="en-US" smtClean="0"/>
              <a:t>13</a:t>
            </a:fld>
            <a:endParaRPr lang="en-US"/>
          </a:p>
        </p:txBody>
      </p:sp>
    </p:spTree>
    <p:extLst>
      <p:ext uri="{BB962C8B-B14F-4D97-AF65-F5344CB8AC3E}">
        <p14:creationId xmlns:p14="http://schemas.microsoft.com/office/powerpoint/2010/main" val="4799837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4D6855-EBB4-9542-ABB7-A9EFC8218294}" type="slidenum">
              <a:rPr lang="en-US" smtClean="0"/>
              <a:t>14</a:t>
            </a:fld>
            <a:endParaRPr lang="en-US"/>
          </a:p>
        </p:txBody>
      </p:sp>
    </p:spTree>
    <p:extLst>
      <p:ext uri="{BB962C8B-B14F-4D97-AF65-F5344CB8AC3E}">
        <p14:creationId xmlns:p14="http://schemas.microsoft.com/office/powerpoint/2010/main" val="263697318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4D6855-EBB4-9542-ABB7-A9EFC8218294}" type="slidenum">
              <a:rPr lang="en-US" smtClean="0"/>
              <a:t>15</a:t>
            </a:fld>
            <a:endParaRPr lang="en-US"/>
          </a:p>
        </p:txBody>
      </p:sp>
    </p:spTree>
    <p:extLst>
      <p:ext uri="{BB962C8B-B14F-4D97-AF65-F5344CB8AC3E}">
        <p14:creationId xmlns:p14="http://schemas.microsoft.com/office/powerpoint/2010/main" val="75767500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4D6855-EBB4-9542-ABB7-A9EFC8218294}" type="slidenum">
              <a:rPr lang="en-US" smtClean="0"/>
              <a:t>16</a:t>
            </a:fld>
            <a:endParaRPr lang="en-US"/>
          </a:p>
        </p:txBody>
      </p:sp>
    </p:spTree>
    <p:extLst>
      <p:ext uri="{BB962C8B-B14F-4D97-AF65-F5344CB8AC3E}">
        <p14:creationId xmlns:p14="http://schemas.microsoft.com/office/powerpoint/2010/main" val="3227853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4D6855-EBB4-9542-ABB7-A9EFC8218294}" type="slidenum">
              <a:rPr lang="en-US" smtClean="0"/>
              <a:t>17</a:t>
            </a:fld>
            <a:endParaRPr lang="en-US"/>
          </a:p>
        </p:txBody>
      </p:sp>
    </p:spTree>
    <p:extLst>
      <p:ext uri="{BB962C8B-B14F-4D97-AF65-F5344CB8AC3E}">
        <p14:creationId xmlns:p14="http://schemas.microsoft.com/office/powerpoint/2010/main" val="216578096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4D6855-EBB4-9542-ABB7-A9EFC8218294}" type="slidenum">
              <a:rPr lang="en-US" smtClean="0"/>
              <a:t>18</a:t>
            </a:fld>
            <a:endParaRPr lang="en-US"/>
          </a:p>
        </p:txBody>
      </p:sp>
    </p:spTree>
    <p:extLst>
      <p:ext uri="{BB962C8B-B14F-4D97-AF65-F5344CB8AC3E}">
        <p14:creationId xmlns:p14="http://schemas.microsoft.com/office/powerpoint/2010/main" val="56761281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4D6855-EBB4-9542-ABB7-A9EFC8218294}" type="slidenum">
              <a:rPr lang="en-US" smtClean="0"/>
              <a:t>19</a:t>
            </a:fld>
            <a:endParaRPr lang="en-US"/>
          </a:p>
        </p:txBody>
      </p:sp>
    </p:spTree>
    <p:extLst>
      <p:ext uri="{BB962C8B-B14F-4D97-AF65-F5344CB8AC3E}">
        <p14:creationId xmlns:p14="http://schemas.microsoft.com/office/powerpoint/2010/main" val="13568204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4D6855-EBB4-9542-ABB7-A9EFC8218294}" type="slidenum">
              <a:rPr lang="en-US" smtClean="0"/>
              <a:t>2</a:t>
            </a:fld>
            <a:endParaRPr lang="en-US"/>
          </a:p>
        </p:txBody>
      </p:sp>
    </p:spTree>
    <p:extLst>
      <p:ext uri="{BB962C8B-B14F-4D97-AF65-F5344CB8AC3E}">
        <p14:creationId xmlns:p14="http://schemas.microsoft.com/office/powerpoint/2010/main" val="35786905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4D6855-EBB4-9542-ABB7-A9EFC8218294}" type="slidenum">
              <a:rPr lang="en-US" smtClean="0"/>
              <a:t>3</a:t>
            </a:fld>
            <a:endParaRPr lang="en-US"/>
          </a:p>
        </p:txBody>
      </p:sp>
    </p:spTree>
    <p:extLst>
      <p:ext uri="{BB962C8B-B14F-4D97-AF65-F5344CB8AC3E}">
        <p14:creationId xmlns:p14="http://schemas.microsoft.com/office/powerpoint/2010/main" val="495889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4D6855-EBB4-9542-ABB7-A9EFC8218294}" type="slidenum">
              <a:rPr lang="en-US" smtClean="0"/>
              <a:t>4</a:t>
            </a:fld>
            <a:endParaRPr lang="en-US"/>
          </a:p>
        </p:txBody>
      </p:sp>
    </p:spTree>
    <p:extLst>
      <p:ext uri="{BB962C8B-B14F-4D97-AF65-F5344CB8AC3E}">
        <p14:creationId xmlns:p14="http://schemas.microsoft.com/office/powerpoint/2010/main" val="35166012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4D6855-EBB4-9542-ABB7-A9EFC8218294}" type="slidenum">
              <a:rPr lang="en-US" smtClean="0"/>
              <a:t>5</a:t>
            </a:fld>
            <a:endParaRPr lang="en-US"/>
          </a:p>
        </p:txBody>
      </p:sp>
    </p:spTree>
    <p:extLst>
      <p:ext uri="{BB962C8B-B14F-4D97-AF65-F5344CB8AC3E}">
        <p14:creationId xmlns:p14="http://schemas.microsoft.com/office/powerpoint/2010/main" val="27364158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4D6855-EBB4-9542-ABB7-A9EFC8218294}" type="slidenum">
              <a:rPr lang="en-US" smtClean="0"/>
              <a:t>6</a:t>
            </a:fld>
            <a:endParaRPr lang="en-US"/>
          </a:p>
        </p:txBody>
      </p:sp>
    </p:spTree>
    <p:extLst>
      <p:ext uri="{BB962C8B-B14F-4D97-AF65-F5344CB8AC3E}">
        <p14:creationId xmlns:p14="http://schemas.microsoft.com/office/powerpoint/2010/main" val="42720691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4D6855-EBB4-9542-ABB7-A9EFC8218294}" type="slidenum">
              <a:rPr lang="en-US" smtClean="0"/>
              <a:t>7</a:t>
            </a:fld>
            <a:endParaRPr lang="en-US"/>
          </a:p>
        </p:txBody>
      </p:sp>
    </p:spTree>
    <p:extLst>
      <p:ext uri="{BB962C8B-B14F-4D97-AF65-F5344CB8AC3E}">
        <p14:creationId xmlns:p14="http://schemas.microsoft.com/office/powerpoint/2010/main" val="10658798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4D6855-EBB4-9542-ABB7-A9EFC8218294}" type="slidenum">
              <a:rPr lang="en-US" smtClean="0"/>
              <a:t>8</a:t>
            </a:fld>
            <a:endParaRPr lang="en-US"/>
          </a:p>
        </p:txBody>
      </p:sp>
    </p:spTree>
    <p:extLst>
      <p:ext uri="{BB962C8B-B14F-4D97-AF65-F5344CB8AC3E}">
        <p14:creationId xmlns:p14="http://schemas.microsoft.com/office/powerpoint/2010/main" val="14349877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4D6855-EBB4-9542-ABB7-A9EFC8218294}" type="slidenum">
              <a:rPr lang="en-US" smtClean="0"/>
              <a:t>9</a:t>
            </a:fld>
            <a:endParaRPr lang="en-US"/>
          </a:p>
        </p:txBody>
      </p:sp>
    </p:spTree>
    <p:extLst>
      <p:ext uri="{BB962C8B-B14F-4D97-AF65-F5344CB8AC3E}">
        <p14:creationId xmlns:p14="http://schemas.microsoft.com/office/powerpoint/2010/main" val="34706823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14/08/2014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ga-IE"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14/08/2014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14/08/2014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ga-IE"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14/08/2014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14/08/2014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ga-IE"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14/08/2014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14/08/2014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ga-IE"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14/08/2014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14/08/2014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14/08/2014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14/08/2014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ga-IE"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14/08/2014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14/08/2014</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Jean-Jacques Rousseau</a:t>
            </a:r>
            <a:endParaRPr lang="en-US" dirty="0"/>
          </a:p>
        </p:txBody>
      </p:sp>
      <p:sp>
        <p:nvSpPr>
          <p:cNvPr id="3" name="Subtitle 2"/>
          <p:cNvSpPr>
            <a:spLocks noGrp="1"/>
          </p:cNvSpPr>
          <p:nvPr>
            <p:ph type="subTitle" idx="1"/>
          </p:nvPr>
        </p:nvSpPr>
        <p:spPr/>
        <p:txBody>
          <a:bodyPr/>
          <a:lstStyle/>
          <a:p>
            <a:r>
              <a:rPr lang="en-US" dirty="0" smtClean="0"/>
              <a:t>Part 1—The </a:t>
            </a:r>
            <a:r>
              <a:rPr lang="en-US" i="1" dirty="0" smtClean="0"/>
              <a:t>Discourses</a:t>
            </a:r>
            <a:endParaRPr lang="en-US" i="1" dirty="0"/>
          </a:p>
        </p:txBody>
      </p:sp>
    </p:spTree>
    <p:extLst>
      <p:ext uri="{BB962C8B-B14F-4D97-AF65-F5344CB8AC3E}">
        <p14:creationId xmlns:p14="http://schemas.microsoft.com/office/powerpoint/2010/main" val="1221621203"/>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He adopts Hobbes’s term ‘state of nature’ to describe man’s pre-political condition but his account of the state of nature is very different from that given by Hobbes. In fact, he thinks Hobbes got matters precisely the wrong way around by not being sufficiently radical in his account of natural man and imagining him to have desires that can only arise in society. </a:t>
            </a:r>
            <a:endParaRPr lang="en-US" dirty="0"/>
          </a:p>
        </p:txBody>
      </p:sp>
    </p:spTree>
    <p:extLst>
      <p:ext uri="{BB962C8B-B14F-4D97-AF65-F5344CB8AC3E}">
        <p14:creationId xmlns:p14="http://schemas.microsoft.com/office/powerpoint/2010/main" val="3715975849"/>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Rousseau accepts that man in the state of nature is gifted with a desire for self-preservation (self-love) but he sees this as being balanced by an equally native propensity to feel pity for others</a:t>
            </a:r>
            <a:r>
              <a:rPr lang="en-GB" dirty="0" smtClean="0"/>
              <a:t>.</a:t>
            </a:r>
          </a:p>
          <a:p>
            <a:r>
              <a:rPr lang="en-GB" dirty="0" smtClean="0"/>
              <a:t> </a:t>
            </a:r>
            <a:r>
              <a:rPr lang="en-GB" dirty="0"/>
              <a:t>Pity, he writes, is ‘a disposition suited to beings as weak and as subject to so many ills as we are; a virtue all the more universal and useful to man as it precedes the exercise of all reflection in him…’ </a:t>
            </a:r>
            <a:endParaRPr lang="en-US" dirty="0"/>
          </a:p>
        </p:txBody>
      </p:sp>
    </p:spTree>
    <p:extLst>
      <p:ext uri="{BB962C8B-B14F-4D97-AF65-F5344CB8AC3E}">
        <p14:creationId xmlns:p14="http://schemas.microsoft.com/office/powerpoint/2010/main" val="2932249323"/>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It is widely believed that Rousseau’s central contention is that man in a state of nature is naturally good. </a:t>
            </a:r>
            <a:r>
              <a:rPr lang="en-GB" dirty="0" smtClean="0"/>
              <a:t>Yes</a:t>
            </a:r>
            <a:r>
              <a:rPr lang="en-GB" dirty="0"/>
              <a:t>, but this is not quite the whole story. </a:t>
            </a:r>
            <a:endParaRPr lang="en-GB" dirty="0" smtClean="0"/>
          </a:p>
          <a:p>
            <a:r>
              <a:rPr lang="en-GB" dirty="0" smtClean="0"/>
              <a:t>In </a:t>
            </a:r>
            <a:r>
              <a:rPr lang="en-GB" dirty="0"/>
              <a:t>the state of nature man is not good in the way that someone is good who can choose evil but does not; but, rather, good in the way that an entity which has not yet eaten of the tree of good and evil can be said to be good. This is a kind of natural goodness rather than a moral goodness. Pre-social man is pre-moral and, largely, pre-rational as well. </a:t>
            </a:r>
            <a:endParaRPr lang="en-US" dirty="0"/>
          </a:p>
        </p:txBody>
      </p:sp>
    </p:spTree>
    <p:extLst>
      <p:ext uri="{BB962C8B-B14F-4D97-AF65-F5344CB8AC3E}">
        <p14:creationId xmlns:p14="http://schemas.microsoft.com/office/powerpoint/2010/main" val="521631083"/>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Rousseau did not believe, </a:t>
            </a:r>
            <a:r>
              <a:rPr lang="en-US" i="1" dirty="0"/>
              <a:t>contra</a:t>
            </a:r>
            <a:r>
              <a:rPr lang="en-US" dirty="0"/>
              <a:t> Samuel Pufendorf and many others, that men were naturally social beings. Nor did he believe, </a:t>
            </a:r>
            <a:r>
              <a:rPr lang="en-US" i="1" dirty="0"/>
              <a:t>contra</a:t>
            </a:r>
            <a:r>
              <a:rPr lang="en-US" dirty="0"/>
              <a:t> Hobbes, that men were naturally antagonistic. </a:t>
            </a:r>
            <a:endParaRPr lang="en-US" dirty="0" smtClean="0"/>
          </a:p>
          <a:p>
            <a:r>
              <a:rPr lang="en-US" dirty="0" smtClean="0"/>
              <a:t>For </a:t>
            </a:r>
            <a:r>
              <a:rPr lang="en-US" dirty="0"/>
              <a:t>Rousseau, man in the state of nature is neither social nor anti-social, neither moral nor immoral; he is, rather, asocial and amoral. Men in this condition are not and cannot be either just or unjust. </a:t>
            </a:r>
          </a:p>
        </p:txBody>
      </p:sp>
    </p:spTree>
    <p:extLst>
      <p:ext uri="{BB962C8B-B14F-4D97-AF65-F5344CB8AC3E}">
        <p14:creationId xmlns:p14="http://schemas.microsoft.com/office/powerpoint/2010/main" val="2334064265"/>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Part of Rousseau’s criticism of Locke and Hobbes is that their state of nature simply didn’t go far enough. </a:t>
            </a:r>
            <a:endParaRPr lang="en-GB" dirty="0" smtClean="0"/>
          </a:p>
          <a:p>
            <a:r>
              <a:rPr lang="en-GB" dirty="0" smtClean="0"/>
              <a:t>To </a:t>
            </a:r>
            <a:r>
              <a:rPr lang="en-GB" dirty="0"/>
              <a:t>get to a state of nature you have to strip off </a:t>
            </a:r>
            <a:r>
              <a:rPr lang="en-GB" i="1" dirty="0"/>
              <a:t>everything</a:t>
            </a:r>
            <a:r>
              <a:rPr lang="en-GB" dirty="0"/>
              <a:t> that society contributes to man, including language, reason, and sociability. Natural man is neither moral nor immoral—he is, rather, pre-moral. He is an animal without thought operating purely on instinct. </a:t>
            </a:r>
            <a:endParaRPr lang="en-GB" dirty="0" smtClean="0"/>
          </a:p>
        </p:txBody>
      </p:sp>
    </p:spTree>
    <p:extLst>
      <p:ext uri="{BB962C8B-B14F-4D97-AF65-F5344CB8AC3E}">
        <p14:creationId xmlns:p14="http://schemas.microsoft.com/office/powerpoint/2010/main" val="2721277421"/>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What snake is it, then, that introduces sin into this (relatively) Edenic state? </a:t>
            </a:r>
            <a:endParaRPr lang="en-GB" dirty="0" smtClean="0"/>
          </a:p>
          <a:p>
            <a:r>
              <a:rPr lang="en-GB" dirty="0" smtClean="0"/>
              <a:t>Agriculture</a:t>
            </a:r>
            <a:r>
              <a:rPr lang="en-GB" dirty="0"/>
              <a:t>, with property as its inexorable accompaniment. </a:t>
            </a:r>
            <a:endParaRPr lang="en-GB" dirty="0" smtClean="0"/>
          </a:p>
          <a:p>
            <a:r>
              <a:rPr lang="en-GB" dirty="0" smtClean="0"/>
              <a:t>Originally</a:t>
            </a:r>
            <a:r>
              <a:rPr lang="en-GB" dirty="0"/>
              <a:t>, hunting and herding suffice for man’s needs with relatively little effort. Agriculture, however ‘arises later and involves all the arts; it introduces property, government, laws, and gradually wretchedness and crimes, inseparable for our species from the knowledge of good and evil.’ [</a:t>
            </a:r>
            <a:r>
              <a:rPr lang="en-GB" i="1" dirty="0"/>
              <a:t>Essay on the Origin of Languages</a:t>
            </a:r>
            <a:r>
              <a:rPr lang="en-GB" dirty="0"/>
              <a:t>, 7 (18)] </a:t>
            </a:r>
            <a:endParaRPr lang="en-US" dirty="0"/>
          </a:p>
        </p:txBody>
      </p:sp>
    </p:spTree>
    <p:extLst>
      <p:ext uri="{BB962C8B-B14F-4D97-AF65-F5344CB8AC3E}">
        <p14:creationId xmlns:p14="http://schemas.microsoft.com/office/powerpoint/2010/main" val="2910280040"/>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In this no-longer-innocent condition, conflict now arises and since those with property have more to lose than those without property, they propose a compact to set up a supreme power that would rule all men in accordance with law and protect the possessions of each. </a:t>
            </a:r>
            <a:endParaRPr lang="en-GB" dirty="0" smtClean="0"/>
          </a:p>
        </p:txBody>
      </p:sp>
    </p:spTree>
    <p:extLst>
      <p:ext uri="{BB962C8B-B14F-4D97-AF65-F5344CB8AC3E}">
        <p14:creationId xmlns:p14="http://schemas.microsoft.com/office/powerpoint/2010/main" val="2374913427"/>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rich…must soon have sensed how disadvantageous to them was a perpetual war of which they alone bore the full cost and in which everyone risked his life while only some also risked goods.’ [Rousseau, </a:t>
            </a:r>
            <a:r>
              <a:rPr lang="en-GB" i="1" dirty="0"/>
              <a:t>Second Discourse</a:t>
            </a:r>
            <a:r>
              <a:rPr lang="en-GB" dirty="0"/>
              <a:t>, II, 30] </a:t>
            </a:r>
          </a:p>
          <a:p>
            <a:r>
              <a:rPr lang="en-GB" dirty="0"/>
              <a:t>Rousseau regards the proposal to agree to this compact to be one of the all time great swindles by which the rich man’s adversaries were turned into his defenders. </a:t>
            </a:r>
            <a:endParaRPr lang="en-US" dirty="0"/>
          </a:p>
        </p:txBody>
      </p:sp>
    </p:spTree>
    <p:extLst>
      <p:ext uri="{BB962C8B-B14F-4D97-AF65-F5344CB8AC3E}">
        <p14:creationId xmlns:p14="http://schemas.microsoft.com/office/powerpoint/2010/main" val="1245774616"/>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‘The </a:t>
            </a:r>
            <a:r>
              <a:rPr lang="en-GB" dirty="0"/>
              <a:t>first man who, having enclosed a piece of ground, to whom it occurred to say this is mine, and found people sufficiently simple to believe him, was the true founder of civil society. How many crimes, wars, murders, how many miseries and horrors Mankind would have been spared by him who, pulling up the stakes or filling in the ditch, had cried out to his kind: Beware of </a:t>
            </a:r>
            <a:r>
              <a:rPr lang="en-GB" dirty="0" smtClean="0"/>
              <a:t>listening </a:t>
            </a:r>
            <a:r>
              <a:rPr lang="en-GB" dirty="0"/>
              <a:t>to this impostor; You are lost if you forget that the fruits are everyone’s and the Earth no one’s.’ [</a:t>
            </a:r>
            <a:r>
              <a:rPr lang="en-GB" i="1" dirty="0"/>
              <a:t>Second Discourse</a:t>
            </a:r>
            <a:r>
              <a:rPr lang="en-GB" dirty="0"/>
              <a:t>, Part II, §1, 161 [164]] </a:t>
            </a:r>
            <a:endParaRPr lang="en-US" dirty="0"/>
          </a:p>
        </p:txBody>
      </p:sp>
    </p:spTree>
    <p:extLst>
      <p:ext uri="{BB962C8B-B14F-4D97-AF65-F5344CB8AC3E}">
        <p14:creationId xmlns:p14="http://schemas.microsoft.com/office/powerpoint/2010/main" val="1864580693"/>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Readers have often assumed that Rousseau is proposing a return to our condition of original innocence and passages </a:t>
            </a:r>
            <a:r>
              <a:rPr lang="en-GB" dirty="0" smtClean="0"/>
              <a:t>but </a:t>
            </a:r>
            <a:r>
              <a:rPr lang="en-GB" dirty="0"/>
              <a:t>there is no going back. The liberty that men enjoyed in the state of nature, </a:t>
            </a:r>
            <a:r>
              <a:rPr lang="en-GB" dirty="0" smtClean="0"/>
              <a:t>is</a:t>
            </a:r>
            <a:r>
              <a:rPr lang="en-GB" dirty="0"/>
              <a:t> </a:t>
            </a:r>
            <a:r>
              <a:rPr lang="en-GB" dirty="0" smtClean="0"/>
              <a:t>lost </a:t>
            </a:r>
            <a:r>
              <a:rPr lang="en-GB" dirty="0"/>
              <a:t>and gone forever. Such liberty as we may find will be a simulacrum of the original, not its re-installation. </a:t>
            </a:r>
            <a:endParaRPr lang="en-US" dirty="0"/>
          </a:p>
        </p:txBody>
      </p:sp>
    </p:spTree>
    <p:extLst>
      <p:ext uri="{BB962C8B-B14F-4D97-AF65-F5344CB8AC3E}">
        <p14:creationId xmlns:p14="http://schemas.microsoft.com/office/powerpoint/2010/main" val="4225317635"/>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Rousseau is a figure whom many people love to </a:t>
            </a:r>
            <a:r>
              <a:rPr lang="en-GB" dirty="0" smtClean="0"/>
              <a:t>hate</a:t>
            </a:r>
          </a:p>
          <a:p>
            <a:r>
              <a:rPr lang="en-GB" dirty="0" smtClean="0"/>
              <a:t>He </a:t>
            </a:r>
            <a:r>
              <a:rPr lang="en-GB" dirty="0"/>
              <a:t>was self-centred, vain, self-pitying, narcissistic, and he yoked all these unattractive traits to an irrepressible lust for self-publicity</a:t>
            </a:r>
            <a:r>
              <a:rPr lang="en-GB" dirty="0" smtClean="0"/>
              <a:t>.</a:t>
            </a:r>
          </a:p>
          <a:p>
            <a:r>
              <a:rPr lang="en-GB" dirty="0" smtClean="0"/>
              <a:t>He made </a:t>
            </a:r>
            <a:r>
              <a:rPr lang="en-GB" dirty="0"/>
              <a:t>the common mistake of confusing rudeness and boorishness with honesty and </a:t>
            </a:r>
            <a:r>
              <a:rPr lang="en-GB" dirty="0" smtClean="0"/>
              <a:t>integrity. </a:t>
            </a:r>
          </a:p>
        </p:txBody>
      </p:sp>
    </p:spTree>
    <p:extLst>
      <p:ext uri="{BB962C8B-B14F-4D97-AF65-F5344CB8AC3E}">
        <p14:creationId xmlns:p14="http://schemas.microsoft.com/office/powerpoint/2010/main" val="4155273326"/>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He had the liberal vice of loving (or claiming to love) all mankind while showing a particular propensity for hating individuals.</a:t>
            </a:r>
          </a:p>
          <a:p>
            <a:r>
              <a:rPr lang="en-GB" dirty="0"/>
              <a:t>He was a notorious ingrate, falling out with those who had made the fatal error of being kind and helpful to him, including Voltaire, Diderot, Tronchin and that most personally lovable of all philosophers, David Hume</a:t>
            </a:r>
            <a:r>
              <a:rPr lang="en-GB" dirty="0" smtClean="0"/>
              <a:t>.</a:t>
            </a:r>
            <a:endParaRPr lang="en-US" dirty="0"/>
          </a:p>
        </p:txBody>
      </p:sp>
    </p:spTree>
    <p:extLst>
      <p:ext uri="{BB962C8B-B14F-4D97-AF65-F5344CB8AC3E}">
        <p14:creationId xmlns:p14="http://schemas.microsoft.com/office/powerpoint/2010/main" val="4169487558"/>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Rousseau achieved overnight fame as a result of the publication of his </a:t>
            </a:r>
            <a:r>
              <a:rPr lang="en-US" i="1" dirty="0"/>
              <a:t>First Discourse</a:t>
            </a:r>
            <a:r>
              <a:rPr lang="en-US" dirty="0" smtClean="0"/>
              <a:t>,</a:t>
            </a:r>
            <a:endParaRPr lang="en-US" dirty="0"/>
          </a:p>
          <a:p>
            <a:r>
              <a:rPr lang="en-US" dirty="0" smtClean="0"/>
              <a:t>Rousseau’s </a:t>
            </a:r>
            <a:r>
              <a:rPr lang="en-US" dirty="0"/>
              <a:t>later philosophical works—the </a:t>
            </a:r>
            <a:r>
              <a:rPr lang="en-US" i="1" dirty="0"/>
              <a:t>Second Discourse</a:t>
            </a:r>
            <a:r>
              <a:rPr lang="en-US" dirty="0"/>
              <a:t> and the </a:t>
            </a:r>
            <a:r>
              <a:rPr lang="en-US" i="1" dirty="0"/>
              <a:t>Social Contract</a:t>
            </a:r>
            <a:r>
              <a:rPr lang="en-US" dirty="0"/>
              <a:t>—were in fact little read during Rousseau’s lifetime. His continuing and expanding fame after the production of the </a:t>
            </a:r>
            <a:r>
              <a:rPr lang="en-US" i="1" dirty="0"/>
              <a:t>First Discourse</a:t>
            </a:r>
            <a:r>
              <a:rPr lang="en-US" dirty="0"/>
              <a:t> was due largely to his novel </a:t>
            </a:r>
            <a:r>
              <a:rPr lang="en-US" i="1" dirty="0"/>
              <a:t>La Nouvelle Héloïse</a:t>
            </a:r>
            <a:r>
              <a:rPr lang="en-US" dirty="0"/>
              <a:t> and to a lesser extent to his treatise on education, the didactic novel </a:t>
            </a:r>
            <a:r>
              <a:rPr lang="en-US" i="1" dirty="0"/>
              <a:t>Émile</a:t>
            </a:r>
            <a:r>
              <a:rPr lang="en-US" dirty="0"/>
              <a:t>. </a:t>
            </a:r>
            <a:endParaRPr lang="en-US" dirty="0" smtClean="0"/>
          </a:p>
          <a:p>
            <a:endParaRPr lang="en-US" dirty="0"/>
          </a:p>
        </p:txBody>
      </p:sp>
    </p:spTree>
    <p:extLst>
      <p:ext uri="{BB962C8B-B14F-4D97-AF65-F5344CB8AC3E}">
        <p14:creationId xmlns:p14="http://schemas.microsoft.com/office/powerpoint/2010/main" val="1604032791"/>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i="1" dirty="0"/>
              <a:t>Héloïse</a:t>
            </a:r>
            <a:r>
              <a:rPr lang="en-US" dirty="0"/>
              <a:t>, like the </a:t>
            </a:r>
            <a:r>
              <a:rPr lang="en-US" i="1" dirty="0"/>
              <a:t>First Discourse</a:t>
            </a:r>
            <a:r>
              <a:rPr lang="en-US" dirty="0"/>
              <a:t>, is scarcely readable today but in its day it had an appeal to the prurient cleverly concealed under a mask of morality, the Archbishop of Paris accusing it of insinuating the poison of lust while seeming to proscribe it, an accusation which did nothing to inhibit its sales</a:t>
            </a:r>
            <a:r>
              <a:rPr lang="en-US" dirty="0" smtClean="0"/>
              <a:t>!</a:t>
            </a:r>
            <a:endParaRPr lang="en-IE" dirty="0"/>
          </a:p>
        </p:txBody>
      </p:sp>
    </p:spTree>
    <p:extLst>
      <p:ext uri="{BB962C8B-B14F-4D97-AF65-F5344CB8AC3E}">
        <p14:creationId xmlns:p14="http://schemas.microsoft.com/office/powerpoint/2010/main" val="1618052594"/>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smtClean="0"/>
              <a:t>Rousseau’s </a:t>
            </a:r>
            <a:r>
              <a:rPr lang="en-GB" i="1" dirty="0" smtClean="0"/>
              <a:t>First </a:t>
            </a:r>
            <a:r>
              <a:rPr lang="en-GB" i="1" dirty="0"/>
              <a:t>Discourse</a:t>
            </a:r>
            <a:r>
              <a:rPr lang="en-GB" dirty="0"/>
              <a:t> is an attack on reason, on science and, by implication, on the whole Enlightenment project. In their place, Rousseau sets sentiment, even instinct, and a natural and unspoiled reverence. Those who are simple and thoughtless are to be valued more than the sophisticated and the educated. </a:t>
            </a:r>
            <a:endParaRPr lang="en-GB" dirty="0" smtClean="0"/>
          </a:p>
          <a:p>
            <a:r>
              <a:rPr lang="en-GB" dirty="0"/>
              <a:t>This </a:t>
            </a:r>
            <a:r>
              <a:rPr lang="en-GB" i="1" dirty="0" smtClean="0"/>
              <a:t>Discourse</a:t>
            </a:r>
            <a:r>
              <a:rPr lang="en-GB" dirty="0" smtClean="0"/>
              <a:t> </a:t>
            </a:r>
            <a:r>
              <a:rPr lang="en-GB" dirty="0"/>
              <a:t>is the source of the commonly held idea that Rousseau expounds a theory of the nobility of the savage and recommends a return to man’s native simplicity. This </a:t>
            </a:r>
            <a:r>
              <a:rPr lang="en-GB" dirty="0" smtClean="0"/>
              <a:t>idea is </a:t>
            </a:r>
            <a:r>
              <a:rPr lang="en-GB" dirty="0"/>
              <a:t>not quite </a:t>
            </a:r>
            <a:r>
              <a:rPr lang="en-GB" dirty="0" smtClean="0"/>
              <a:t>accurate.</a:t>
            </a:r>
            <a:endParaRPr lang="en-US" dirty="0"/>
          </a:p>
        </p:txBody>
      </p:sp>
    </p:spTree>
    <p:extLst>
      <p:ext uri="{BB962C8B-B14F-4D97-AF65-F5344CB8AC3E}">
        <p14:creationId xmlns:p14="http://schemas.microsoft.com/office/powerpoint/2010/main" val="623714883"/>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All of Rousseau’s central ideas are in essence a transmutation and projection of his own particular life and circumstances into the life and circumstances of all so that his hero isn’t the noble savage but himself writ </a:t>
            </a:r>
            <a:r>
              <a:rPr lang="en-GB" dirty="0" smtClean="0"/>
              <a:t>large</a:t>
            </a:r>
            <a:r>
              <a:rPr lang="en-GB" dirty="0"/>
              <a:t>.</a:t>
            </a:r>
            <a:endParaRPr lang="en-US" dirty="0"/>
          </a:p>
        </p:txBody>
      </p:sp>
    </p:spTree>
    <p:extLst>
      <p:ext uri="{BB962C8B-B14F-4D97-AF65-F5344CB8AC3E}">
        <p14:creationId xmlns:p14="http://schemas.microsoft.com/office/powerpoint/2010/main" val="3892615551"/>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It might be </a:t>
            </a:r>
            <a:r>
              <a:rPr lang="en-GB" dirty="0" smtClean="0"/>
              <a:t>more true to </a:t>
            </a:r>
            <a:r>
              <a:rPr lang="en-GB" dirty="0"/>
              <a:t>say that Rousseau’s attitude towards reason was one of ambivalence rather than outright rejection. As he saw it, reason was rather like the broom enchanted by the sorcerer’s apprentice that, once unleashed, couldn’t be restrained or controlled. </a:t>
            </a:r>
            <a:endParaRPr lang="en-GB" dirty="0" smtClean="0"/>
          </a:p>
          <a:p>
            <a:r>
              <a:rPr lang="en-GB" dirty="0" smtClean="0"/>
              <a:t>R</a:t>
            </a:r>
            <a:r>
              <a:rPr lang="en-GB" dirty="0" smtClean="0"/>
              <a:t>eason </a:t>
            </a:r>
            <a:r>
              <a:rPr lang="en-GB" dirty="0"/>
              <a:t>was to be encouraged and welcomed when it attacked and destroyed obvious excrescences such as the Church but not when, like the animated broom, it went on a rampage and threatened to destroy all that was valuable in human life. </a:t>
            </a:r>
            <a:endParaRPr lang="en-US" dirty="0"/>
          </a:p>
        </p:txBody>
      </p:sp>
    </p:spTree>
    <p:extLst>
      <p:ext uri="{BB962C8B-B14F-4D97-AF65-F5344CB8AC3E}">
        <p14:creationId xmlns:p14="http://schemas.microsoft.com/office/powerpoint/2010/main" val="3675107092"/>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In the </a:t>
            </a:r>
            <a:r>
              <a:rPr lang="en-GB" i="1" dirty="0"/>
              <a:t>Second Discourse</a:t>
            </a:r>
            <a:r>
              <a:rPr lang="en-GB" dirty="0"/>
              <a:t>, Rousseau distinguishes between what he calls </a:t>
            </a:r>
            <a:r>
              <a:rPr lang="en-GB" i="1" dirty="0"/>
              <a:t>physical</a:t>
            </a:r>
            <a:r>
              <a:rPr lang="en-GB" dirty="0"/>
              <a:t> inequality—all aspects of our physical and psychological being—and what he calls </a:t>
            </a:r>
            <a:r>
              <a:rPr lang="en-GB" i="1" dirty="0"/>
              <a:t>moral</a:t>
            </a:r>
            <a:r>
              <a:rPr lang="en-GB" dirty="0"/>
              <a:t> inequality, by which he means the difference between being ruled and being a ruler. </a:t>
            </a:r>
            <a:r>
              <a:rPr lang="en-GB" dirty="0" smtClean="0"/>
              <a:t>He </a:t>
            </a:r>
            <a:r>
              <a:rPr lang="en-GB" dirty="0"/>
              <a:t>is concerned primarily with moral inequality. </a:t>
            </a:r>
            <a:endParaRPr lang="en-GB" dirty="0" smtClean="0"/>
          </a:p>
        </p:txBody>
      </p:sp>
    </p:spTree>
    <p:extLst>
      <p:ext uri="{BB962C8B-B14F-4D97-AF65-F5344CB8AC3E}">
        <p14:creationId xmlns:p14="http://schemas.microsoft.com/office/powerpoint/2010/main" val="799983198"/>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105</TotalTime>
  <Words>1392</Words>
  <Application>Microsoft Macintosh PowerPoint</Application>
  <PresentationFormat>On-screen Show (4:3)</PresentationFormat>
  <Paragraphs>52</Paragraphs>
  <Slides>19</Slides>
  <Notes>19</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Breeze</vt:lpstr>
      <vt:lpstr>Jean-Jacques Rousseau</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Jean-Jacques Rousseau</dc:title>
  <dc:creator>Gerard Casey</dc:creator>
  <cp:lastModifiedBy>Gerard Casey</cp:lastModifiedBy>
  <cp:revision>14</cp:revision>
  <dcterms:created xsi:type="dcterms:W3CDTF">2014-08-05T15:54:50Z</dcterms:created>
  <dcterms:modified xsi:type="dcterms:W3CDTF">2014-08-14T16:54:55Z</dcterms:modified>
</cp:coreProperties>
</file>