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91" d="100"/>
          <a:sy n="91" d="100"/>
        </p:scale>
        <p:origin x="-112" y="-66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printerSettings" Target="printerSettings/printerSettings1.bin"/><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12/08/2014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12/08/2014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12/08/2014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12/08/2014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12/08/2014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12/08/2014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12/08/2014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12/08/2014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12/08/2014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12/08/2014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12/08/2014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12/08/2014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12/08/2014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John Locke</a:t>
            </a:r>
            <a:endParaRPr lang="en-US" dirty="0"/>
          </a:p>
        </p:txBody>
      </p:sp>
      <p:sp>
        <p:nvSpPr>
          <p:cNvPr id="3" name="Subtitle 2"/>
          <p:cNvSpPr>
            <a:spLocks noGrp="1"/>
          </p:cNvSpPr>
          <p:nvPr>
            <p:ph type="subTitle" idx="1"/>
          </p:nvPr>
        </p:nvSpPr>
        <p:spPr/>
        <p:txBody>
          <a:bodyPr/>
          <a:lstStyle/>
          <a:p>
            <a:r>
              <a:rPr lang="en-US" dirty="0" smtClean="0"/>
              <a:t>Part 4</a:t>
            </a:r>
            <a:r>
              <a:rPr lang="en-US" dirty="0" smtClean="0"/>
              <a:t>—Government and Consent</a:t>
            </a:r>
            <a:endParaRPr lang="en-US" dirty="0"/>
          </a:p>
        </p:txBody>
      </p:sp>
    </p:spTree>
    <p:extLst>
      <p:ext uri="{BB962C8B-B14F-4D97-AF65-F5344CB8AC3E}">
        <p14:creationId xmlns:p14="http://schemas.microsoft.com/office/powerpoint/2010/main" val="2545683674"/>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Just as the principle of the division of labour applies to the production and distribution of material goods, so too, it makes sense to avail of arbitration and dispute resolution services to resolve our more intractable and serious problems rather than undertake to resolve them directly ourselves. Such services, to be effective, must of course be impartial and unbiased. </a:t>
            </a:r>
            <a:endParaRPr lang="en-GB" dirty="0" smtClean="0"/>
          </a:p>
          <a:p>
            <a:r>
              <a:rPr lang="en-GB" dirty="0" smtClean="0"/>
              <a:t>The </a:t>
            </a:r>
            <a:r>
              <a:rPr lang="en-GB" dirty="0"/>
              <a:t>need for impartiality is satisfied if there is, in any given case, someone who is willing and competent to judge. It doesn’t require that there be some one particular (or some agency) who is willing and competent to serve in every case. </a:t>
            </a:r>
            <a:endParaRPr lang="en-US" dirty="0"/>
          </a:p>
        </p:txBody>
      </p:sp>
    </p:spTree>
    <p:extLst>
      <p:ext uri="{BB962C8B-B14F-4D97-AF65-F5344CB8AC3E}">
        <p14:creationId xmlns:p14="http://schemas.microsoft.com/office/powerpoint/2010/main" val="2781765887"/>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Rome, any Roman citizen was competent to act as a judge in disputes between his fellow citizens. Libertarians would readily concede that judgement must be given effect. What’s the point in having your dispute resolved and judgement and costs awarded to you if you cannot enforce the judgement. But the enforcement of legal judgements also does not require that there be a single person or agency who is competent to do the enforcing, </a:t>
            </a:r>
            <a:r>
              <a:rPr lang="en-GB" i="1" dirty="0"/>
              <a:t>a</a:t>
            </a:r>
            <a:r>
              <a:rPr lang="en-GB" dirty="0"/>
              <a:t> government, one particular agent of governance, to the excluding all others. </a:t>
            </a:r>
            <a:endParaRPr lang="en-IE" dirty="0"/>
          </a:p>
        </p:txBody>
      </p:sp>
    </p:spTree>
    <p:extLst>
      <p:ext uri="{BB962C8B-B14F-4D97-AF65-F5344CB8AC3E}">
        <p14:creationId xmlns:p14="http://schemas.microsoft.com/office/powerpoint/2010/main" val="1909960185"/>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IE" dirty="0" smtClean="0"/>
              <a:t>What </a:t>
            </a:r>
            <a:r>
              <a:rPr lang="en-IE" dirty="0"/>
              <a:t>is the relevance of Lockean thought in our modern multi-cultural world? Mack is emphatic in claiming that ‘Resolute depoliticalization of decision making rather than a futile search for more enlightened modes of political decision-making is the fundamental Lockean formula for how wider and increasingly diverse ranges of people can peacefully coexist.’ [Mack 2009, 141] </a:t>
            </a:r>
          </a:p>
        </p:txBody>
      </p:sp>
    </p:spTree>
    <p:extLst>
      <p:ext uri="{BB962C8B-B14F-4D97-AF65-F5344CB8AC3E}">
        <p14:creationId xmlns:p14="http://schemas.microsoft.com/office/powerpoint/2010/main" val="4070354654"/>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rmAutofit fontScale="85000" lnSpcReduction="10000"/>
          </a:bodyPr>
          <a:lstStyle/>
          <a:p>
            <a:pPr lvl="0"/>
            <a:r>
              <a:rPr lang="en-GB" dirty="0"/>
              <a:t>Locke’s conception of man is that he is naturally social and that only certain ‘inconveniences’ of his naturally social state move him to create and accept a political order.</a:t>
            </a:r>
            <a:endParaRPr lang="en-IE" dirty="0"/>
          </a:p>
          <a:p>
            <a:pPr lvl="0"/>
            <a:r>
              <a:rPr lang="en-GB" dirty="0"/>
              <a:t>In the state of nature, Locke believes that all men are free and equal. </a:t>
            </a:r>
            <a:endParaRPr lang="en-IE" dirty="0"/>
          </a:p>
          <a:p>
            <a:pPr lvl="0"/>
            <a:r>
              <a:rPr lang="en-GB" dirty="0"/>
              <a:t>Locke denies the Hobbesian claim that men in a state of nature are at war with each other? We have war when one man attempts to get another into his absolute power, to enslave the other. War is not a temporary or fleeting expression of hostility but ‘a sedate settled design upon another man’s life.’ The state of nature in contrast, is ‘Men living together according to reason, without a common superior on earth, with authority to judge between them…’ </a:t>
            </a:r>
            <a:endParaRPr lang="en-IE" dirty="0"/>
          </a:p>
        </p:txBody>
      </p:sp>
    </p:spTree>
    <p:extLst>
      <p:ext uri="{BB962C8B-B14F-4D97-AF65-F5344CB8AC3E}">
        <p14:creationId xmlns:p14="http://schemas.microsoft.com/office/powerpoint/2010/main" val="2305244745"/>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pPr lvl="0"/>
            <a:r>
              <a:rPr lang="en-GB" dirty="0"/>
              <a:t>The state of nature is opposed not so much to a state of war but rather to civil society in which men do in fact have an authoritative superior who can judge between them. A state of war or peace can in fact be found on occasion in both the state of nature and in civil society. </a:t>
            </a:r>
            <a:endParaRPr lang="en-IE" dirty="0"/>
          </a:p>
          <a:p>
            <a:pPr lvl="0"/>
            <a:r>
              <a:rPr lang="en-GB" dirty="0"/>
              <a:t>The possibility of war is, for Locke, </a:t>
            </a:r>
            <a:r>
              <a:rPr lang="en-GB" i="1" dirty="0"/>
              <a:t>the</a:t>
            </a:r>
            <a:r>
              <a:rPr lang="en-GB" dirty="0"/>
              <a:t> great incentive for men to enter civil society because there, while war is still possible, its incidence is likely to be substantially decreased. </a:t>
            </a:r>
            <a:endParaRPr lang="en-IE" dirty="0"/>
          </a:p>
          <a:p>
            <a:pPr lvl="0"/>
            <a:r>
              <a:rPr lang="en-GB" dirty="0"/>
              <a:t>Both Hobbes and Locke see man’s ineliminable desire for self-preservation as the impetus which takes him from the state of nature to another and better condition, that condition being either Leviathan or civil government, which can provide the only sure remedy for man’s wolfish nature or the inconveniencies of the state of nature</a:t>
            </a:r>
            <a:r>
              <a:rPr lang="en-GB" dirty="0" smtClean="0"/>
              <a:t>.</a:t>
            </a:r>
            <a:endParaRPr lang="en-IE" dirty="0"/>
          </a:p>
        </p:txBody>
      </p:sp>
    </p:spTree>
    <p:extLst>
      <p:ext uri="{BB962C8B-B14F-4D97-AF65-F5344CB8AC3E}">
        <p14:creationId xmlns:p14="http://schemas.microsoft.com/office/powerpoint/2010/main" val="2010100573"/>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lvl="0"/>
            <a:r>
              <a:rPr lang="en-GB" dirty="0"/>
              <a:t>Even in the Lockean state of nature there is a law of nature and that law is given to us by reason. Reason teaches us that ‘no one ought to harm another in his life, health, liberty or possessions’ or, to put it in the language of rights, every man has the right not to be harmed by another in his life, health, liberty and possessions. </a:t>
            </a:r>
            <a:endParaRPr lang="en-IE" dirty="0"/>
          </a:p>
          <a:p>
            <a:pPr lvl="0"/>
            <a:r>
              <a:rPr lang="en-GB" dirty="0"/>
              <a:t>The purpose of the law of nature is to bring about ‘the peace and preservation of all mankind’. </a:t>
            </a:r>
            <a:endParaRPr lang="en-IE" dirty="0"/>
          </a:p>
          <a:p>
            <a:pPr lvl="0"/>
            <a:r>
              <a:rPr lang="en-GB" dirty="0"/>
              <a:t>The justification for the law of nature is that we are all God’s creatures and his property and, as such, no man is innately superior or inferior to any other. </a:t>
            </a:r>
            <a:endParaRPr lang="en-IE" dirty="0"/>
          </a:p>
        </p:txBody>
      </p:sp>
    </p:spTree>
    <p:extLst>
      <p:ext uri="{BB962C8B-B14F-4D97-AF65-F5344CB8AC3E}">
        <p14:creationId xmlns:p14="http://schemas.microsoft.com/office/powerpoint/2010/main" val="3567950628"/>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pPr lvl="0"/>
            <a:r>
              <a:rPr lang="en-GB" dirty="0"/>
              <a:t>Since there are no spontaneously-operating law-enforcers in the state of nature, the execution of the law of nature  is left to each and every man. This law permits the restraint of those who are prepared to invade another’s rights and, where they have done so, the exaction of reparation. Locke is careful to state that the exaction of reparation must be proportionate to the transgression. </a:t>
            </a:r>
            <a:endParaRPr lang="en-IE" dirty="0"/>
          </a:p>
          <a:p>
            <a:pPr lvl="0"/>
            <a:r>
              <a:rPr lang="en-GB" dirty="0"/>
              <a:t>For Locke, property includes not only the obvious material goods which man desires and needs but also the relatively intangible yet very real goods of life and liberty.</a:t>
            </a:r>
            <a:endParaRPr lang="en-IE" dirty="0"/>
          </a:p>
          <a:p>
            <a:pPr lvl="0"/>
            <a:r>
              <a:rPr lang="en-GB" dirty="0"/>
              <a:t>Property comes in two basic varieties—first, the property that one has or can have in oneself; and second, the property one has or can have in things other than oneself, in natural resources. </a:t>
            </a:r>
            <a:endParaRPr lang="en-IE" dirty="0"/>
          </a:p>
        </p:txBody>
      </p:sp>
    </p:spTree>
    <p:extLst>
      <p:ext uri="{BB962C8B-B14F-4D97-AF65-F5344CB8AC3E}">
        <p14:creationId xmlns:p14="http://schemas.microsoft.com/office/powerpoint/2010/main" val="1628531709"/>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lvl="0"/>
            <a:r>
              <a:rPr lang="en-GB" dirty="0"/>
              <a:t>Natural resources are either originally owned or they are originally unowned</a:t>
            </a:r>
            <a:endParaRPr lang="en-IE" dirty="0"/>
          </a:p>
          <a:p>
            <a:pPr lvl="0"/>
            <a:r>
              <a:rPr lang="en-GB" dirty="0"/>
              <a:t>Original common ownership of natural resources appears to be Locke’s opening position. His final position seems to be that nothing is actually owned by anyone originally until it is acquired by a person’s using the requisite procedure (the mixing of labour—improvement).</a:t>
            </a:r>
            <a:endParaRPr lang="en-IE" dirty="0"/>
          </a:p>
          <a:p>
            <a:pPr lvl="0"/>
            <a:r>
              <a:rPr lang="en-GB" dirty="0"/>
              <a:t>Acquisition of natural resources is limited by the proviso (Locke’s second proviso) that enough and as good be left for others. </a:t>
            </a:r>
            <a:endParaRPr lang="en-IE" dirty="0"/>
          </a:p>
        </p:txBody>
      </p:sp>
    </p:spTree>
    <p:extLst>
      <p:ext uri="{BB962C8B-B14F-4D97-AF65-F5344CB8AC3E}">
        <p14:creationId xmlns:p14="http://schemas.microsoft.com/office/powerpoint/2010/main" val="3321266233"/>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pPr lvl="0"/>
            <a:r>
              <a:rPr lang="en-GB" dirty="0"/>
              <a:t>Every man has a property in his own person</a:t>
            </a:r>
            <a:endParaRPr lang="en-IE" dirty="0"/>
          </a:p>
          <a:p>
            <a:pPr lvl="0"/>
            <a:r>
              <a:rPr lang="en-GB" dirty="0"/>
              <a:t>Locke believes that every man possesses a natural right to life, liberty and estate and that each man’s property rights in external things derives ultimately from his property right in himself and his labour. </a:t>
            </a:r>
            <a:endParaRPr lang="en-IE" dirty="0"/>
          </a:p>
          <a:p>
            <a:pPr lvl="0"/>
            <a:r>
              <a:rPr lang="en-GB" dirty="0"/>
              <a:t>The state of nature, adequate as it might be at a certain stage of human development, suffers from certain obvious inconveniences. It lacks a known and settled law with which to resolve disputes; it lacks disinterested judges with the authority to determine the law in disputed cases; and it lacks a power to enforce and execute the sentences of our erstwhile judges. These inconveniencies are what drive men to take refuge under the established laws of government</a:t>
            </a:r>
            <a:r>
              <a:rPr lang="en-GB" dirty="0" smtClean="0"/>
              <a:t>.</a:t>
            </a:r>
            <a:endParaRPr lang="en-IE" dirty="0"/>
          </a:p>
        </p:txBody>
      </p:sp>
    </p:spTree>
    <p:extLst>
      <p:ext uri="{BB962C8B-B14F-4D97-AF65-F5344CB8AC3E}">
        <p14:creationId xmlns:p14="http://schemas.microsoft.com/office/powerpoint/2010/main" val="1964181462"/>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lvl="0"/>
            <a:r>
              <a:rPr lang="en-GB" dirty="0"/>
              <a:t>A government for Locke is simply an agency devised by those who desire to escape the inconveniences of nature. But the power of government can never go further than is required to remedy those inconveniences. </a:t>
            </a:r>
            <a:endParaRPr lang="en-IE" dirty="0"/>
          </a:p>
          <a:p>
            <a:pPr lvl="0"/>
            <a:r>
              <a:rPr lang="en-GB" dirty="0"/>
              <a:t>In a compact with others, each man transfers to the commonwealth his natural rights to look to his self-preservation and to punish offenders. The right to attend to his self-preservation is not transferred completely or finally to the commonwealth but only to the extent that such a transfer is consistent with his self-preservation and the preservation of the rest of society. The right to punish offenders, however, is completely and wholly transferred</a:t>
            </a:r>
            <a:r>
              <a:rPr lang="en-GB" dirty="0" smtClean="0"/>
              <a:t>.</a:t>
            </a:r>
            <a:endParaRPr lang="en-IE" dirty="0"/>
          </a:p>
        </p:txBody>
      </p:sp>
    </p:spTree>
    <p:extLst>
      <p:ext uri="{BB962C8B-B14F-4D97-AF65-F5344CB8AC3E}">
        <p14:creationId xmlns:p14="http://schemas.microsoft.com/office/powerpoint/2010/main" val="127172439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How does a man make himself subject to a government? </a:t>
            </a:r>
            <a:endParaRPr lang="en-GB" dirty="0" smtClean="0"/>
          </a:p>
          <a:p>
            <a:r>
              <a:rPr lang="en-GB" dirty="0" smtClean="0"/>
              <a:t>Given </a:t>
            </a:r>
            <a:r>
              <a:rPr lang="en-GB" dirty="0"/>
              <a:t>Locke’s presuppositions, the answer can only be by consent. </a:t>
            </a:r>
          </a:p>
          <a:p>
            <a:r>
              <a:rPr lang="en-GB" dirty="0" smtClean="0"/>
              <a:t>Consent is either express or tacit.</a:t>
            </a:r>
          </a:p>
          <a:p>
            <a:pPr marL="0" indent="0">
              <a:buNone/>
            </a:pPr>
            <a:endParaRPr lang="en-US" dirty="0"/>
          </a:p>
        </p:txBody>
      </p:sp>
    </p:spTree>
    <p:extLst>
      <p:ext uri="{BB962C8B-B14F-4D97-AF65-F5344CB8AC3E}">
        <p14:creationId xmlns:p14="http://schemas.microsoft.com/office/powerpoint/2010/main" val="1912935413"/>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lvl="0"/>
            <a:r>
              <a:rPr lang="en-GB" dirty="0"/>
              <a:t>The government of the commonwealth is to operate by established and promulgated laws, these laws to be made for the good of the people. Taxes may not be raised on men’s property without their consent, which consent is to be given by men themselves or their representatives. </a:t>
            </a:r>
            <a:endParaRPr lang="en-IE" dirty="0"/>
          </a:p>
          <a:p>
            <a:pPr lvl="0"/>
            <a:r>
              <a:rPr lang="en-GB" dirty="0"/>
              <a:t>Hobbes believes that the setting up of a single authority subject to no limitation and from which there can be no secession is the only way to establish peace. Locke, on the other hand, is unable to see how such an arbitrary power could resolve the problems emerging from the state of nature. </a:t>
            </a:r>
            <a:endParaRPr lang="en-IE" dirty="0"/>
          </a:p>
        </p:txBody>
      </p:sp>
    </p:spTree>
    <p:extLst>
      <p:ext uri="{BB962C8B-B14F-4D97-AF65-F5344CB8AC3E}">
        <p14:creationId xmlns:p14="http://schemas.microsoft.com/office/powerpoint/2010/main" val="31379142"/>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A man make himself subject to a government by consent. If there any evidence of this consent every having been given? This brings us to Locke’s notorious notion of tacit consent. Those who live under a government that does what the Lockean agency is supposed to do—protect everyone’s property—can be deemed to have given their tacit consent to it</a:t>
            </a:r>
            <a:r>
              <a:rPr lang="en-GB" dirty="0" smtClean="0"/>
              <a:t>.</a:t>
            </a:r>
            <a:endParaRPr lang="en-IE" dirty="0"/>
          </a:p>
        </p:txBody>
      </p:sp>
    </p:spTree>
    <p:extLst>
      <p:ext uri="{BB962C8B-B14F-4D97-AF65-F5344CB8AC3E}">
        <p14:creationId xmlns:p14="http://schemas.microsoft.com/office/powerpoint/2010/main" val="199672323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This tacit consent argument is not totally implausible for we can and do enter into contracts by a course of conduct. </a:t>
            </a:r>
            <a:endParaRPr lang="en-US" dirty="0"/>
          </a:p>
        </p:txBody>
      </p:sp>
    </p:spTree>
    <p:extLst>
      <p:ext uri="{BB962C8B-B14F-4D97-AF65-F5344CB8AC3E}">
        <p14:creationId xmlns:p14="http://schemas.microsoft.com/office/powerpoint/2010/main" val="168386393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Whatever may be the case in the relatively trivial and transient contractual situations engendered by the purchase of food in a restaurant and such like, in most jurisdictions one cannot form contracts in respect of significant assets, such as automobiles or houses, that saddle one with significant obligations in the same casual existential manner. </a:t>
            </a:r>
            <a:endParaRPr lang="en-US" dirty="0"/>
          </a:p>
        </p:txBody>
      </p:sp>
    </p:spTree>
    <p:extLst>
      <p:ext uri="{BB962C8B-B14F-4D97-AF65-F5344CB8AC3E}">
        <p14:creationId xmlns:p14="http://schemas.microsoft.com/office/powerpoint/2010/main" val="4051410983"/>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argument is sometimes made that those who receive benefits from a state, such as the provision of housing or healthcare, the use of roads, and police services, tacitly accept the legitimate authority of that state by their acceptance of such benefits. </a:t>
            </a:r>
            <a:endParaRPr lang="en-US" dirty="0"/>
          </a:p>
        </p:txBody>
      </p:sp>
    </p:spTree>
    <p:extLst>
      <p:ext uri="{BB962C8B-B14F-4D97-AF65-F5344CB8AC3E}">
        <p14:creationId xmlns:p14="http://schemas.microsoft.com/office/powerpoint/2010/main" val="199529185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In response to this argument, it could be argued that such benefits, to the extent that they </a:t>
            </a:r>
            <a:r>
              <a:rPr lang="en-GB" i="1" dirty="0"/>
              <a:t>are</a:t>
            </a:r>
            <a:r>
              <a:rPr lang="en-GB" dirty="0"/>
              <a:t> actually benefits, could be regarded as positive externalities, much as your neighbour’s dazzling flower display is a welcome addition to the visual delights of your neighbourhood. And just as you would be surprised to receive a bill from your neighbour for the pleasure his flower display gives you and rightly resistant to paying it, so too the benefits provided by the state being, as it were, happy accidents you can neither be legitimately charged for them nor required to submit to the authority of the state in return for them</a:t>
            </a:r>
            <a:r>
              <a:rPr lang="en-GB" dirty="0" smtClean="0"/>
              <a:t>.</a:t>
            </a:r>
            <a:endParaRPr lang="en-US" dirty="0"/>
          </a:p>
        </p:txBody>
      </p:sp>
    </p:spTree>
    <p:extLst>
      <p:ext uri="{BB962C8B-B14F-4D97-AF65-F5344CB8AC3E}">
        <p14:creationId xmlns:p14="http://schemas.microsoft.com/office/powerpoint/2010/main" val="4004672700"/>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In any event, even libertarians might agree that if a government along Lockean lines were to confine itself to the defence and vindication of our property rights (including, of course, our right to life and person), this is surely something we could live with. Maybe so, maybe not. </a:t>
            </a:r>
            <a:endParaRPr lang="en-GB" dirty="0" smtClean="0"/>
          </a:p>
        </p:txBody>
      </p:sp>
    </p:spTree>
    <p:extLst>
      <p:ext uri="{BB962C8B-B14F-4D97-AF65-F5344CB8AC3E}">
        <p14:creationId xmlns:p14="http://schemas.microsoft.com/office/powerpoint/2010/main" val="2660455120"/>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Consider the following argument. We saw above that Locke argues (in what Eric Mack calls the </a:t>
            </a:r>
            <a:r>
              <a:rPr lang="en-GB" i="1" dirty="0"/>
              <a:t>Like Reason</a:t>
            </a:r>
            <a:r>
              <a:rPr lang="en-GB" dirty="0"/>
              <a:t> argument) that just as a man is bound to preserve himself, so too, he is bound to preserve the rest of mankind when such preservation doesn’t conflict with his duty of self-preservation. [§6] </a:t>
            </a:r>
            <a:endParaRPr lang="en-GB" dirty="0" smtClean="0"/>
          </a:p>
          <a:p>
            <a:r>
              <a:rPr lang="en-GB" dirty="0" smtClean="0"/>
              <a:t>That </a:t>
            </a:r>
            <a:r>
              <a:rPr lang="en-GB" dirty="0"/>
              <a:t>being so, what if our Lockean government were to decide, by means of a majority decision, that our particular individual rights to external goods ought to be constrained, say, by taxation or partial confiscation, to ensure the preservation of all. Even if we were to disagree with the reasons for such a decision, as long as we were in the minority, we could not legitimately object to the government’s implementation of such a decision. </a:t>
            </a:r>
            <a:endParaRPr lang="en-IE" dirty="0"/>
          </a:p>
          <a:p>
            <a:endParaRPr lang="en-US" dirty="0"/>
          </a:p>
        </p:txBody>
      </p:sp>
    </p:spTree>
    <p:extLst>
      <p:ext uri="{BB962C8B-B14F-4D97-AF65-F5344CB8AC3E}">
        <p14:creationId xmlns:p14="http://schemas.microsoft.com/office/powerpoint/2010/main" val="2127088428"/>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GB" dirty="0"/>
              <a:t>Let’s return to the inconveniences of the state of nature. </a:t>
            </a:r>
            <a:endParaRPr lang="en-GB" dirty="0" smtClean="0"/>
          </a:p>
          <a:p>
            <a:r>
              <a:rPr lang="en-GB" dirty="0" smtClean="0"/>
              <a:t>These </a:t>
            </a:r>
            <a:r>
              <a:rPr lang="en-GB" dirty="0"/>
              <a:t>were, let us remind ourselves, no settled law, no independent judges, no means of enforcement. </a:t>
            </a:r>
            <a:endParaRPr lang="en-GB" dirty="0" smtClean="0"/>
          </a:p>
          <a:p>
            <a:r>
              <a:rPr lang="en-GB" dirty="0" smtClean="0"/>
              <a:t>A </a:t>
            </a:r>
            <a:r>
              <a:rPr lang="en-GB" dirty="0"/>
              <a:t>libertarian can concede that these are, indeed, problems for those of us who wish to live and associate with others. But libertarians aren’t necessarily opposed to law, certainly not natural –rights libertarians who willing concede that the non-aggression principle is a non-negotiable element of all societies together with whatever other positive arrangements are feely entered into by individuals. Nor are libertarians necessarily committed to the exercise of self-help as the first port of call whenever there is a serious dispute that must be resolved. </a:t>
            </a:r>
            <a:endParaRPr lang="en-US" dirty="0"/>
          </a:p>
        </p:txBody>
      </p:sp>
    </p:spTree>
    <p:extLst>
      <p:ext uri="{BB962C8B-B14F-4D97-AF65-F5344CB8AC3E}">
        <p14:creationId xmlns:p14="http://schemas.microsoft.com/office/powerpoint/2010/main" val="4126338892"/>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16</TotalTime>
  <Words>1966</Words>
  <Application>Microsoft Macintosh PowerPoint</Application>
  <PresentationFormat>On-screen Show (4:3)</PresentationFormat>
  <Paragraphs>43</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Breeze</vt:lpstr>
      <vt:lpstr>John Locke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Summary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John Locke</dc:title>
  <dc:creator>Gerard Casey</dc:creator>
  <cp:lastModifiedBy>Gerard Casey</cp:lastModifiedBy>
  <cp:revision>6</cp:revision>
  <dcterms:created xsi:type="dcterms:W3CDTF">2014-08-05T11:36:48Z</dcterms:created>
  <dcterms:modified xsi:type="dcterms:W3CDTF">2014-08-12T08:59:55Z</dcterms:modified>
</cp:coreProperties>
</file>