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74" r:id="rId10"/>
    <p:sldId id="264" r:id="rId11"/>
    <p:sldId id="265" r:id="rId12"/>
    <p:sldId id="275" r:id="rId13"/>
    <p:sldId id="266" r:id="rId14"/>
    <p:sldId id="267" r:id="rId15"/>
    <p:sldId id="268" r:id="rId16"/>
    <p:sldId id="269" r:id="rId17"/>
    <p:sldId id="270" r:id="rId18"/>
    <p:sldId id="271" r:id="rId19"/>
    <p:sldId id="273"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7" d="100"/>
          <a:sy n="137" d="100"/>
        </p:scale>
        <p:origin x="-31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08/08/2014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08/08/2014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08/08/2014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08/08/2014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Fear, Desire and Hope—Thomas Hobbes</a:t>
            </a:r>
            <a:endParaRPr lang="en-US" dirty="0"/>
          </a:p>
        </p:txBody>
      </p:sp>
      <p:sp>
        <p:nvSpPr>
          <p:cNvPr id="3" name="Subtitle 2"/>
          <p:cNvSpPr>
            <a:spLocks noGrp="1"/>
          </p:cNvSpPr>
          <p:nvPr>
            <p:ph type="subTitle" idx="1"/>
          </p:nvPr>
        </p:nvSpPr>
        <p:spPr/>
        <p:txBody>
          <a:bodyPr/>
          <a:lstStyle/>
          <a:p>
            <a:r>
              <a:rPr lang="en-US" dirty="0" smtClean="0"/>
              <a:t>Part 2—Personation, the Sovereign and his Powers</a:t>
            </a:r>
            <a:endParaRPr lang="en-US" dirty="0"/>
          </a:p>
        </p:txBody>
      </p:sp>
    </p:spTree>
    <p:extLst>
      <p:ext uri="{BB962C8B-B14F-4D97-AF65-F5344CB8AC3E}">
        <p14:creationId xmlns:p14="http://schemas.microsoft.com/office/powerpoint/2010/main" val="63300063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Where we have Leviathan, we have no distinction between morals and law, and law is the command of the sovereign. </a:t>
            </a:r>
            <a:endParaRPr lang="en-GB" dirty="0" smtClean="0"/>
          </a:p>
          <a:p>
            <a:r>
              <a:rPr lang="en-GB" dirty="0" smtClean="0"/>
              <a:t>Hobbes </a:t>
            </a:r>
            <a:r>
              <a:rPr lang="en-GB" dirty="0"/>
              <a:t>is the archetypal legal positivist. </a:t>
            </a:r>
            <a:endParaRPr lang="en-GB" dirty="0" smtClean="0"/>
          </a:p>
          <a:p>
            <a:r>
              <a:rPr lang="en-GB" dirty="0" smtClean="0"/>
              <a:t>Law </a:t>
            </a:r>
            <a:r>
              <a:rPr lang="en-GB" dirty="0"/>
              <a:t>and morals are merely an expression of the will of Leviathan and as Leviathan is one, so too there can be no fissure in the expression of Leviathan’s will. </a:t>
            </a:r>
            <a:endParaRPr lang="en-GB" dirty="0" smtClean="0"/>
          </a:p>
          <a:p>
            <a:pPr marL="0" indent="0">
              <a:buNone/>
            </a:pPr>
            <a:endParaRPr lang="en-US" dirty="0"/>
          </a:p>
        </p:txBody>
      </p:sp>
    </p:spTree>
    <p:extLst>
      <p:ext uri="{BB962C8B-B14F-4D97-AF65-F5344CB8AC3E}">
        <p14:creationId xmlns:p14="http://schemas.microsoft.com/office/powerpoint/2010/main" val="347763779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Hobbes rejects any robust conception of natural law or any idea that custom, tradition and habit have any normative force except insofar as the sovereign condescends to enforce it, either explicitly or tacitly. Just as there is no real distinction in Hobbes’s thought between morals and law, so too, there is also no real distinction between society and state. </a:t>
            </a:r>
            <a:endParaRPr lang="en-GB" dirty="0" smtClean="0"/>
          </a:p>
        </p:txBody>
      </p:sp>
    </p:spTree>
    <p:extLst>
      <p:ext uri="{BB962C8B-B14F-4D97-AF65-F5344CB8AC3E}">
        <p14:creationId xmlns:p14="http://schemas.microsoft.com/office/powerpoint/2010/main" val="43300495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Without Leviathan there is no state; without Leviathan there is no society. </a:t>
            </a:r>
            <a:endParaRPr lang="en-GB" dirty="0" smtClean="0"/>
          </a:p>
          <a:p>
            <a:r>
              <a:rPr lang="en-GB" dirty="0" smtClean="0"/>
              <a:t>Here</a:t>
            </a:r>
            <a:r>
              <a:rPr lang="en-GB" dirty="0"/>
              <a:t>, Hobbes’s individualism produces a result that would be acceptable, I suspect, to few libertarians. A recurrent libertarian theme is precisely the distinction between society and state, with society being held to emerge from the bottom upwards by means of forms of mutual cooperation and order while the state is held to be a top-down imposition of control. </a:t>
            </a:r>
            <a:endParaRPr lang="en-US" dirty="0"/>
          </a:p>
        </p:txBody>
      </p:sp>
    </p:spTree>
    <p:extLst>
      <p:ext uri="{BB962C8B-B14F-4D97-AF65-F5344CB8AC3E}">
        <p14:creationId xmlns:p14="http://schemas.microsoft.com/office/powerpoint/2010/main" val="3020918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Hobbes believes that the function of the state and of government is to provide the security which is the very reason for its </a:t>
            </a:r>
            <a:r>
              <a:rPr lang="en-GB" dirty="0" smtClean="0"/>
              <a:t>being.</a:t>
            </a:r>
          </a:p>
          <a:p>
            <a:r>
              <a:rPr lang="en-GB" dirty="0"/>
              <a:t>S</a:t>
            </a:r>
            <a:r>
              <a:rPr lang="en-GB" dirty="0" smtClean="0"/>
              <a:t>hould </a:t>
            </a:r>
            <a:r>
              <a:rPr lang="en-GB" dirty="0"/>
              <a:t>it be unable to provide that security then, de facto, it has already ceased to govern. </a:t>
            </a:r>
            <a:endParaRPr lang="en-GB" dirty="0" smtClean="0"/>
          </a:p>
          <a:p>
            <a:r>
              <a:rPr lang="en-GB" dirty="0" smtClean="0"/>
              <a:t>So</a:t>
            </a:r>
            <a:r>
              <a:rPr lang="en-GB" dirty="0"/>
              <a:t>, resistance to the authority of Leviathan cannot be prospectively legitimate but, if such resistance is in fact successful, then it thereby becomes, retroactively, legitimate.</a:t>
            </a:r>
            <a:endParaRPr lang="en-US" dirty="0"/>
          </a:p>
          <a:p>
            <a:endParaRPr lang="en-US" dirty="0"/>
          </a:p>
        </p:txBody>
      </p:sp>
    </p:spTree>
    <p:extLst>
      <p:ext uri="{BB962C8B-B14F-4D97-AF65-F5344CB8AC3E}">
        <p14:creationId xmlns:p14="http://schemas.microsoft.com/office/powerpoint/2010/main" val="151936507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Men then come together in a commonwealth and in so doing form it as a kind of legal person, a sovereign. The will of this sovereign is, as the focus of the union of all, the will of all. The legislation of this sovereign is self-legislation. </a:t>
            </a:r>
            <a:endParaRPr lang="en-US" dirty="0"/>
          </a:p>
        </p:txBody>
      </p:sp>
    </p:spTree>
    <p:extLst>
      <p:ext uri="{BB962C8B-B14F-4D97-AF65-F5344CB8AC3E}">
        <p14:creationId xmlns:p14="http://schemas.microsoft.com/office/powerpoint/2010/main" val="272100865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When it comes to understanding the nature of sovereignty, Hobbes is remarkably clear and prescient. </a:t>
            </a:r>
            <a:endParaRPr lang="en-GB" dirty="0" smtClean="0"/>
          </a:p>
          <a:p>
            <a:r>
              <a:rPr lang="en-GB" dirty="0" smtClean="0"/>
              <a:t>Ultimate </a:t>
            </a:r>
            <a:r>
              <a:rPr lang="en-GB" dirty="0"/>
              <a:t>authority is ultimate authority by whomever and by however many people it may be exercised. What matters is that it is ultimate, not the number of people involved. In respect of their sovereignty, democracies are just as sovereign as one-man tyrannies. Modern democratic theory, with its (flawed) concept of representation, is a way in which sovereignty is legitimised while the exercise of that sovereignty in those democracies is Hobbesian through and through. </a:t>
            </a:r>
            <a:endParaRPr lang="en-US" dirty="0"/>
          </a:p>
        </p:txBody>
      </p:sp>
    </p:spTree>
    <p:extLst>
      <p:ext uri="{BB962C8B-B14F-4D97-AF65-F5344CB8AC3E}">
        <p14:creationId xmlns:p14="http://schemas.microsoft.com/office/powerpoint/2010/main" val="345163796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pPr lvl="0"/>
            <a:r>
              <a:rPr lang="en-GB" dirty="0"/>
              <a:t>Hobbes is a thorough-going materialist in his philosophy.</a:t>
            </a:r>
            <a:endParaRPr lang="en-US" dirty="0"/>
          </a:p>
          <a:p>
            <a:pPr lvl="0"/>
            <a:r>
              <a:rPr lang="en-GB" dirty="0"/>
              <a:t>Hobbes was a student of the axiomatic/mathematical method and applied it to his writings.</a:t>
            </a:r>
            <a:endParaRPr lang="en-US" dirty="0"/>
          </a:p>
          <a:p>
            <a:pPr lvl="0"/>
            <a:r>
              <a:rPr lang="en-GB" dirty="0"/>
              <a:t>Men are essentially anti-social.</a:t>
            </a:r>
            <a:endParaRPr lang="en-US" dirty="0"/>
          </a:p>
          <a:p>
            <a:pPr lvl="0"/>
            <a:r>
              <a:rPr lang="en-GB" dirty="0"/>
              <a:t>Self-preservation lies at the root of all human psychology</a:t>
            </a:r>
            <a:endParaRPr lang="en-US" dirty="0"/>
          </a:p>
          <a:p>
            <a:pPr lvl="0"/>
            <a:r>
              <a:rPr lang="en-GB" dirty="0"/>
              <a:t>In the state of nature, men are by and large equal in strength, so that any one man could, in the appropriate circumstances, kill another</a:t>
            </a:r>
            <a:r>
              <a:rPr lang="en-GB" dirty="0" smtClean="0"/>
              <a:t>.</a:t>
            </a:r>
            <a:endParaRPr lang="en-US" dirty="0"/>
          </a:p>
        </p:txBody>
      </p:sp>
    </p:spTree>
    <p:extLst>
      <p:ext uri="{BB962C8B-B14F-4D97-AF65-F5344CB8AC3E}">
        <p14:creationId xmlns:p14="http://schemas.microsoft.com/office/powerpoint/2010/main" val="287425566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r>
              <a:rPr lang="en-GB" dirty="0"/>
              <a:t>The causes of strife are threefold—competition, fear and a desire for glory.</a:t>
            </a:r>
            <a:endParaRPr lang="en-US" dirty="0"/>
          </a:p>
          <a:p>
            <a:pPr lvl="0"/>
            <a:r>
              <a:rPr lang="en-GB" dirty="0"/>
              <a:t>In the state of nature, there is no right or wrong, no justice or injustice—such only obtain in civil society.</a:t>
            </a:r>
            <a:endParaRPr lang="en-US" dirty="0"/>
          </a:p>
          <a:p>
            <a:pPr lvl="0"/>
            <a:r>
              <a:rPr lang="en-GB" dirty="0"/>
              <a:t>In a state of nature, there is no property but only possession.</a:t>
            </a:r>
            <a:endParaRPr lang="en-US" dirty="0"/>
          </a:p>
          <a:p>
            <a:pPr lvl="0"/>
            <a:r>
              <a:rPr lang="en-GB" dirty="0"/>
              <a:t>In the state of nature, men have the right of nature, which is the freedom of each man to use his own power as he will to preserve himself and of doing anything he deems to be necessary to his self-preservation. </a:t>
            </a:r>
            <a:endParaRPr lang="en-US" dirty="0"/>
          </a:p>
          <a:p>
            <a:pPr lvl="0"/>
            <a:r>
              <a:rPr lang="en-GB" dirty="0"/>
              <a:t>In the state of nature, every man has a right to everything else, including the bodies of others</a:t>
            </a:r>
            <a:r>
              <a:rPr lang="en-GB" dirty="0" smtClean="0"/>
              <a:t>.</a:t>
            </a:r>
            <a:endParaRPr lang="en-US" dirty="0"/>
          </a:p>
        </p:txBody>
      </p:sp>
    </p:spTree>
    <p:extLst>
      <p:ext uri="{BB962C8B-B14F-4D97-AF65-F5344CB8AC3E}">
        <p14:creationId xmlns:p14="http://schemas.microsoft.com/office/powerpoint/2010/main" val="428152130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GB" dirty="0"/>
              <a:t>We can escape from the state of nature only by giving up our natural right to self-help and ceding this power to a sovereign. Men agree not to make law themselves directly but to choose a sovereign by agreement with each other and then let the sovereign make and enforce the law: ‘</a:t>
            </a:r>
            <a:r>
              <a:rPr lang="en-GB" i="1" dirty="0"/>
              <a:t>That a man be willing, when others are so too, as farre-forth, as for Peace, and defence of himselfe he shall think it necessary, to lay down this right to all things; and be contented with so much liberty against other men, as he would allow other men against himselfe.</a:t>
            </a:r>
            <a:r>
              <a:rPr lang="en-GB" dirty="0"/>
              <a:t>’</a:t>
            </a:r>
            <a:endParaRPr lang="en-US" dirty="0"/>
          </a:p>
          <a:p>
            <a:endParaRPr lang="en-US" dirty="0"/>
          </a:p>
          <a:p>
            <a:endParaRPr lang="en-US" dirty="0"/>
          </a:p>
        </p:txBody>
      </p:sp>
    </p:spTree>
    <p:extLst>
      <p:ext uri="{BB962C8B-B14F-4D97-AF65-F5344CB8AC3E}">
        <p14:creationId xmlns:p14="http://schemas.microsoft.com/office/powerpoint/2010/main" val="61017338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But, if men are as Hobbes says they are, how is it ever possible for them to reach agreement?</a:t>
            </a:r>
            <a:endParaRPr lang="en-US" dirty="0"/>
          </a:p>
          <a:p>
            <a:pPr lvl="0"/>
            <a:r>
              <a:rPr lang="en-GB" dirty="0"/>
              <a:t>No man can give up the right to self-defence. Given that self-preservation is the motive force for entering into the compact in the first place, Hobbes thinks that there can be no political obligation to do or undertake anything that would take away a man’s life</a:t>
            </a:r>
            <a:r>
              <a:rPr lang="en-GB" dirty="0" smtClean="0"/>
              <a:t>.</a:t>
            </a:r>
            <a:endParaRPr lang="en-US" dirty="0"/>
          </a:p>
        </p:txBody>
      </p:sp>
    </p:spTree>
    <p:extLst>
      <p:ext uri="{BB962C8B-B14F-4D97-AF65-F5344CB8AC3E}">
        <p14:creationId xmlns:p14="http://schemas.microsoft.com/office/powerpoint/2010/main" val="1984049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The sixteenth chapter </a:t>
            </a:r>
            <a:r>
              <a:rPr lang="en-GB" dirty="0" smtClean="0"/>
              <a:t>of </a:t>
            </a:r>
            <a:r>
              <a:rPr lang="en-GB" i="1" dirty="0" smtClean="0"/>
              <a:t>Leviathan</a:t>
            </a:r>
            <a:r>
              <a:rPr lang="en-GB" dirty="0" smtClean="0"/>
              <a:t> contains</a:t>
            </a:r>
            <a:r>
              <a:rPr lang="en-GB" dirty="0"/>
              <a:t>, in my view, the key to Hobbes’s account of the Leviathanatic sovereign. </a:t>
            </a:r>
            <a:r>
              <a:rPr lang="en-GB" dirty="0" smtClean="0"/>
              <a:t>This </a:t>
            </a:r>
            <a:r>
              <a:rPr lang="en-GB" dirty="0"/>
              <a:t>chapter really concerns what has come to be called representation or what Hobbes calls ‘personation’. He defines ‘person’ as ‘he, </a:t>
            </a:r>
            <a:r>
              <a:rPr lang="en-GB" i="1" dirty="0"/>
              <a:t>whose words or actions are considered, either as his own or as representing the words or actions of an other man, or of any other thing to whom they are attributed, whether Truly or by Fiction</a:t>
            </a:r>
            <a:r>
              <a:rPr lang="en-GB" dirty="0"/>
              <a:t>.’ </a:t>
            </a:r>
            <a:endParaRPr lang="en-GB" dirty="0" smtClean="0"/>
          </a:p>
          <a:p>
            <a:r>
              <a:rPr lang="en-GB" dirty="0" smtClean="0"/>
              <a:t>If </a:t>
            </a:r>
            <a:r>
              <a:rPr lang="en-GB" dirty="0"/>
              <a:t>the words or actions are a person’s own, then he is a natural person; if they are those of another, then he is an artificial person.</a:t>
            </a:r>
            <a:r>
              <a:rPr lang="en-US" dirty="0"/>
              <a:t> </a:t>
            </a:r>
          </a:p>
        </p:txBody>
      </p:sp>
    </p:spTree>
    <p:extLst>
      <p:ext uri="{BB962C8B-B14F-4D97-AF65-F5344CB8AC3E}">
        <p14:creationId xmlns:p14="http://schemas.microsoft.com/office/powerpoint/2010/main" val="137658074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0"/>
            <a:r>
              <a:rPr lang="en-GB" dirty="0"/>
              <a:t>Whoever it may be that is chosen to ‘bear the person’ in the commonwealth is the sovereign and all others are his subjects. The sovereign represents or ‘personates’ his subject so that his will is their will, his acts their acts.</a:t>
            </a:r>
            <a:endParaRPr lang="en-US" dirty="0"/>
          </a:p>
          <a:p>
            <a:pPr lvl="0"/>
            <a:r>
              <a:rPr lang="en-GB" dirty="0"/>
              <a:t>In setting up the sovereign, Hobbes vacillates between requiring unanimity and requiring a majority</a:t>
            </a:r>
            <a:endParaRPr lang="en-US" dirty="0"/>
          </a:p>
          <a:p>
            <a:pPr lvl="0"/>
            <a:r>
              <a:rPr lang="en-GB" dirty="0"/>
              <a:t>Resistance to the authority of the sovereign cannot be prospectively legitimate but, if such resistance is in fact successful, then it thereby becomes, retroactively, legitimate.</a:t>
            </a:r>
            <a:endParaRPr lang="en-US" dirty="0"/>
          </a:p>
          <a:p>
            <a:endParaRPr lang="en-US" dirty="0"/>
          </a:p>
          <a:p>
            <a:endParaRPr lang="en-US" dirty="0"/>
          </a:p>
        </p:txBody>
      </p:sp>
    </p:spTree>
    <p:extLst>
      <p:ext uri="{BB962C8B-B14F-4D97-AF65-F5344CB8AC3E}">
        <p14:creationId xmlns:p14="http://schemas.microsoft.com/office/powerpoint/2010/main" val="191899114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t>
            </a:r>
            <a:r>
              <a:rPr lang="en-GB" i="1" dirty="0"/>
              <a:t>De </a:t>
            </a:r>
            <a:r>
              <a:rPr lang="en-GB" i="1" dirty="0" err="1"/>
              <a:t>Cive</a:t>
            </a:r>
            <a:r>
              <a:rPr lang="en-GB" dirty="0"/>
              <a:t>, chapters 5 &amp; 6, he argues that, strictly speaking a group cannot be said to act. Only individuals act. </a:t>
            </a:r>
            <a:endParaRPr lang="en-GB" dirty="0" smtClean="0"/>
          </a:p>
          <a:p>
            <a:r>
              <a:rPr lang="en-GB" dirty="0" smtClean="0"/>
              <a:t>What </a:t>
            </a:r>
            <a:r>
              <a:rPr lang="en-GB" dirty="0"/>
              <a:t>makes an action a collective action is that some one individual acts under a certain description, as an agent of the many. </a:t>
            </a:r>
            <a:endParaRPr lang="en-US" dirty="0"/>
          </a:p>
        </p:txBody>
      </p:sp>
    </p:spTree>
    <p:extLst>
      <p:ext uri="{BB962C8B-B14F-4D97-AF65-F5344CB8AC3E}">
        <p14:creationId xmlns:p14="http://schemas.microsoft.com/office/powerpoint/2010/main" val="387035608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‘A </a:t>
            </a:r>
            <a:r>
              <a:rPr lang="en-GB" dirty="0"/>
              <a:t>Multitude of men, are made </a:t>
            </a:r>
            <a:r>
              <a:rPr lang="en-GB" i="1" dirty="0"/>
              <a:t>One</a:t>
            </a:r>
            <a:r>
              <a:rPr lang="en-GB" dirty="0"/>
              <a:t> Person, when they are by one man, or one Person, Represented; so that it be done with the consent of every one of that Multitude in particular. For it is the </a:t>
            </a:r>
            <a:r>
              <a:rPr lang="en-GB" i="1" dirty="0"/>
              <a:t>Unity</a:t>
            </a:r>
            <a:r>
              <a:rPr lang="en-GB" dirty="0"/>
              <a:t> of the Representer, not the </a:t>
            </a:r>
            <a:r>
              <a:rPr lang="en-GB" i="1" dirty="0"/>
              <a:t>Unity</a:t>
            </a:r>
            <a:r>
              <a:rPr lang="en-GB" dirty="0"/>
              <a:t> of the Represented, that maketh the Persons </a:t>
            </a:r>
            <a:r>
              <a:rPr lang="en-GB" i="1" dirty="0"/>
              <a:t>One</a:t>
            </a:r>
            <a:r>
              <a:rPr lang="en-GB" dirty="0"/>
              <a:t>. And it is the Representer that beareth the Person, and but one Person: And </a:t>
            </a:r>
            <a:r>
              <a:rPr lang="en-GB" i="1" dirty="0"/>
              <a:t>Unity</a:t>
            </a:r>
            <a:r>
              <a:rPr lang="en-GB" dirty="0"/>
              <a:t>, cannot otherwise be understood in Multitude.’ [Hobbes 1996, chapter 16, 114] </a:t>
            </a:r>
            <a:endParaRPr lang="en-US" dirty="0"/>
          </a:p>
        </p:txBody>
      </p:sp>
    </p:spTree>
    <p:extLst>
      <p:ext uri="{BB962C8B-B14F-4D97-AF65-F5344CB8AC3E}">
        <p14:creationId xmlns:p14="http://schemas.microsoft.com/office/powerpoint/2010/main" val="107393596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this passage, Hobbes states </a:t>
            </a:r>
            <a:r>
              <a:rPr lang="en-GB" dirty="0" smtClean="0"/>
              <a:t>that </a:t>
            </a:r>
            <a:r>
              <a:rPr lang="en-GB" dirty="0"/>
              <a:t>the commissioning of a person to act or speak for a multitude requires the consent of all—we might call this the </a:t>
            </a:r>
            <a:r>
              <a:rPr lang="en-GB" i="1" dirty="0"/>
              <a:t>unanimity</a:t>
            </a:r>
            <a:r>
              <a:rPr lang="en-GB" dirty="0"/>
              <a:t> principle. </a:t>
            </a:r>
            <a:endParaRPr lang="en-GB" dirty="0" smtClean="0"/>
          </a:p>
          <a:p>
            <a:r>
              <a:rPr lang="en-GB" dirty="0" smtClean="0"/>
              <a:t>However</a:t>
            </a:r>
            <a:r>
              <a:rPr lang="en-GB" dirty="0"/>
              <a:t>, two paragraphs later, he says: ‘And if the Representative consist of many men, the voyce of the greater number, must be considered as the voyce of them all.’ [Hobbes 1996, chapter 16, 114] This we may call the </a:t>
            </a:r>
            <a:r>
              <a:rPr lang="en-GB" i="1" dirty="0"/>
              <a:t>majority </a:t>
            </a:r>
            <a:r>
              <a:rPr lang="en-GB" dirty="0"/>
              <a:t>principle. </a:t>
            </a:r>
            <a:endParaRPr lang="en-US" dirty="0"/>
          </a:p>
        </p:txBody>
      </p:sp>
    </p:spTree>
    <p:extLst>
      <p:ext uri="{BB962C8B-B14F-4D97-AF65-F5344CB8AC3E}">
        <p14:creationId xmlns:p14="http://schemas.microsoft.com/office/powerpoint/2010/main" val="343250770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a:t>
            </a:r>
            <a:r>
              <a:rPr lang="en-GB" dirty="0" smtClean="0"/>
              <a:t>he </a:t>
            </a:r>
            <a:r>
              <a:rPr lang="en-GB" dirty="0"/>
              <a:t>only way to bring about the escape from our natural warring condition, is to “conferre all their power and strength upon one Man, or upon one Assembly of men, that may reduce all their Wills, by plurality of voices, unto one Will: which is as much as to say, to appoint one Man, or Assembly of men, to beare their Person; and every one to owne, and acknowledge himselfe to be Author of whatsoever he that so beareth their Person, shall Act, or cause to be Acted, in those things which concerne the Common Peace and Safetie; and therein to submit their Wills, every one to his Will, and their Judgements, to his Judgment. This is more than Consent, or Concord; it is a reall Unitie of them all, in one and the same Person, made by Covenant of every man with every man…’ [Hobbes 1996, chapter 17, 120] </a:t>
            </a:r>
            <a:endParaRPr lang="en-US" dirty="0"/>
          </a:p>
        </p:txBody>
      </p:sp>
    </p:spTree>
    <p:extLst>
      <p:ext uri="{BB962C8B-B14F-4D97-AF65-F5344CB8AC3E}">
        <p14:creationId xmlns:p14="http://schemas.microsoft.com/office/powerpoint/2010/main" val="273931588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What are the characteristics of the power that the sovereign exercises—what are the incidents of sovereignty? </a:t>
            </a:r>
            <a:endParaRPr lang="en-GB" dirty="0" smtClean="0"/>
          </a:p>
          <a:p>
            <a:r>
              <a:rPr lang="en-GB" dirty="0" smtClean="0"/>
              <a:t>Hobbes </a:t>
            </a:r>
            <a:r>
              <a:rPr lang="en-GB" dirty="0"/>
              <a:t>gives an extensive list of such incidents, all of which hinge critically upon the notion of personation or representation outlined in chapter sixteen of </a:t>
            </a:r>
            <a:r>
              <a:rPr lang="en-GB" i="1" dirty="0"/>
              <a:t>Leviathan</a:t>
            </a:r>
            <a:r>
              <a:rPr lang="en-GB" dirty="0"/>
              <a:t>. These can seem strange and perhaps even arbitrary on first glance but Hobbes sees them as simply being conceptual deductions from the very concept of sovereignty and thus incapable of being rejected without rejecting the very idea (and thus the reality) of sovereignty itself, with a consequent relapse into the hideous state of nature. </a:t>
            </a:r>
            <a:endParaRPr lang="en-US" dirty="0"/>
          </a:p>
        </p:txBody>
      </p:sp>
    </p:spTree>
    <p:extLst>
      <p:ext uri="{BB962C8B-B14F-4D97-AF65-F5344CB8AC3E}">
        <p14:creationId xmlns:p14="http://schemas.microsoft.com/office/powerpoint/2010/main" val="371532492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smtClean="0"/>
              <a:t>…the </a:t>
            </a:r>
            <a:r>
              <a:rPr lang="en-GB" dirty="0"/>
              <a:t>inability of those who have covenanted to repudiate </a:t>
            </a:r>
            <a:r>
              <a:rPr lang="en-GB" dirty="0" smtClean="0"/>
              <a:t>the covenant; </a:t>
            </a:r>
          </a:p>
          <a:p>
            <a:r>
              <a:rPr lang="en-GB" dirty="0" smtClean="0"/>
              <a:t>…the </a:t>
            </a:r>
            <a:r>
              <a:rPr lang="en-GB" dirty="0"/>
              <a:t>inability of the sovereign to breach a covenant since he has not been party to it; </a:t>
            </a:r>
            <a:endParaRPr lang="en-GB" dirty="0" smtClean="0"/>
          </a:p>
          <a:p>
            <a:r>
              <a:rPr lang="en-GB" dirty="0" smtClean="0"/>
              <a:t>…the </a:t>
            </a:r>
            <a:r>
              <a:rPr lang="en-GB" dirty="0"/>
              <a:t>inability of the sovereign to wrong any of his subjects since his will is their will and no one can wrong himself</a:t>
            </a:r>
            <a:r>
              <a:rPr lang="en-GB" dirty="0" smtClean="0"/>
              <a:t>;</a:t>
            </a:r>
            <a:endParaRPr lang="en-GB" dirty="0" smtClean="0"/>
          </a:p>
        </p:txBody>
      </p:sp>
    </p:spTree>
    <p:extLst>
      <p:ext uri="{BB962C8B-B14F-4D97-AF65-F5344CB8AC3E}">
        <p14:creationId xmlns:p14="http://schemas.microsoft.com/office/powerpoint/2010/main" val="423909742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 the inability of any of his subjects lawfully to punish the sovereign for what he may do, for whatever he may do is done by the authority of his subjects. The sovereign is the only judge of whatever is needed for the peace and defence of all. He alone may lay out the rules for the possession of property; he alone has the power to judge and adjudicate; he alone has the right to make and unmake war with other commonwealths. No one may choose or impose upon him any counsellor, minister or officer. These he appoints and dismisses himself at his pleasure</a:t>
            </a:r>
            <a:r>
              <a:rPr lang="en-GB" dirty="0" smtClean="0"/>
              <a:t>.</a:t>
            </a:r>
            <a:endParaRPr lang="en-US" dirty="0"/>
          </a:p>
        </p:txBody>
      </p:sp>
    </p:spTree>
    <p:extLst>
      <p:ext uri="{BB962C8B-B14F-4D97-AF65-F5344CB8AC3E}">
        <p14:creationId xmlns:p14="http://schemas.microsoft.com/office/powerpoint/2010/main" val="5518935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25</TotalTime>
  <Words>1755</Words>
  <Application>Microsoft Macintosh PowerPoint</Application>
  <PresentationFormat>On-screen Show (4:3)</PresentationFormat>
  <Paragraphs>45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Breeze</vt:lpstr>
      <vt:lpstr>Fear, Desire and Hope—Thomas Hobbes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Fear, Desire and Hope—Thomas Hobbes</dc:title>
  <dc:creator>Gerard Casey</dc:creator>
  <cp:lastModifiedBy>Gerard Casey</cp:lastModifiedBy>
  <cp:revision>8</cp:revision>
  <dcterms:created xsi:type="dcterms:W3CDTF">2014-08-05T09:19:01Z</dcterms:created>
  <dcterms:modified xsi:type="dcterms:W3CDTF">2014-08-08T20:46:33Z</dcterms:modified>
</cp:coreProperties>
</file>