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74" r:id="rId12"/>
    <p:sldId id="266" r:id="rId13"/>
    <p:sldId id="267" r:id="rId14"/>
    <p:sldId id="268" r:id="rId15"/>
    <p:sldId id="269" r:id="rId16"/>
    <p:sldId id="270" r:id="rId17"/>
    <p:sldId id="271" r:id="rId18"/>
    <p:sldId id="275" r:id="rId19"/>
    <p:sldId id="272" r:id="rId20"/>
    <p:sldId id="273"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37" d="100"/>
          <a:sy n="137" d="100"/>
        </p:scale>
        <p:origin x="-312"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08/08/2014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08/08/2014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08/08/2014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08/08/2014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08/08/2014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08/08/2014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08/08/2014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08/08/2014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08/08/2014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08/08/2014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08/08/2014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08/08/2014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08/08/2014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Fear, Desire and Hope—Thomas Hobbes</a:t>
            </a:r>
            <a:endParaRPr lang="en-US" dirty="0"/>
          </a:p>
        </p:txBody>
      </p:sp>
      <p:sp>
        <p:nvSpPr>
          <p:cNvPr id="3" name="Subtitle 2"/>
          <p:cNvSpPr>
            <a:spLocks noGrp="1"/>
          </p:cNvSpPr>
          <p:nvPr>
            <p:ph type="subTitle" idx="1"/>
          </p:nvPr>
        </p:nvSpPr>
        <p:spPr/>
        <p:txBody>
          <a:bodyPr/>
          <a:lstStyle/>
          <a:p>
            <a:r>
              <a:rPr lang="en-US" dirty="0" smtClean="0"/>
              <a:t>Part 1—Method, Man and Nature</a:t>
            </a:r>
            <a:endParaRPr lang="en-US" dirty="0"/>
          </a:p>
        </p:txBody>
      </p:sp>
    </p:spTree>
    <p:extLst>
      <p:ext uri="{BB962C8B-B14F-4D97-AF65-F5344CB8AC3E}">
        <p14:creationId xmlns:p14="http://schemas.microsoft.com/office/powerpoint/2010/main" val="9399246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In this state of nature, there is no right and wrong, no justice or injustice because such concepts have purchase only in civil society. </a:t>
            </a:r>
            <a:endParaRPr lang="en-GB" dirty="0" smtClean="0"/>
          </a:p>
          <a:p>
            <a:r>
              <a:rPr lang="en-GB" dirty="0" smtClean="0"/>
              <a:t>For </a:t>
            </a:r>
            <a:r>
              <a:rPr lang="en-GB" dirty="0"/>
              <a:t>Hobbes, justice and injustice are a function of law and law, in turn, is a function of what Hobbes calls ‘a common Power’. </a:t>
            </a:r>
            <a:endParaRPr lang="en-GB" dirty="0" smtClean="0"/>
          </a:p>
        </p:txBody>
      </p:sp>
    </p:spTree>
    <p:extLst>
      <p:ext uri="{BB962C8B-B14F-4D97-AF65-F5344CB8AC3E}">
        <p14:creationId xmlns:p14="http://schemas.microsoft.com/office/powerpoint/2010/main" val="25960745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a state of nature, there can be no such thing as property but mere possession. In this state, men can do whatever is necessary to preserve their lives; so much so that each man has a right to everything, not a right based on law, to be sure, for there is no law, but a right understood in that no one may, except by naked force, prevent them from taking and using whatever they desire. </a:t>
            </a:r>
          </a:p>
        </p:txBody>
      </p:sp>
    </p:spTree>
    <p:extLst>
      <p:ext uri="{BB962C8B-B14F-4D97-AF65-F5344CB8AC3E}">
        <p14:creationId xmlns:p14="http://schemas.microsoft.com/office/powerpoint/2010/main" val="25823558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Given the awful situation that men find themselves in in the state of nature, it is hardly surprising that they desire to escape from it. But how? </a:t>
            </a:r>
            <a:endParaRPr lang="en-GB" dirty="0" smtClean="0"/>
          </a:p>
          <a:p>
            <a:r>
              <a:rPr lang="en-GB" dirty="0" smtClean="0"/>
              <a:t>On </a:t>
            </a:r>
            <a:r>
              <a:rPr lang="en-GB" dirty="0"/>
              <a:t>the one hand, men fear death, injury or despoliation; they desire peace and tranquillity and would like to obtain it. </a:t>
            </a:r>
            <a:endParaRPr lang="en-GB" dirty="0" smtClean="0"/>
          </a:p>
          <a:p>
            <a:r>
              <a:rPr lang="en-GB" dirty="0" smtClean="0"/>
              <a:t>On </a:t>
            </a:r>
            <a:r>
              <a:rPr lang="en-GB" dirty="0"/>
              <a:t>the other hand, they are moved by pride to an aggressive self-assertion</a:t>
            </a:r>
            <a:r>
              <a:rPr lang="en-GB" dirty="0" smtClean="0"/>
              <a:t>.</a:t>
            </a:r>
          </a:p>
          <a:p>
            <a:r>
              <a:rPr lang="en-GB" dirty="0"/>
              <a:t>How is this impasse to be overcome? </a:t>
            </a:r>
            <a:r>
              <a:rPr lang="en-GB" dirty="0" smtClean="0"/>
              <a:t> </a:t>
            </a:r>
            <a:endParaRPr lang="en-US" dirty="0"/>
          </a:p>
          <a:p>
            <a:pPr marL="0" indent="0">
              <a:buNone/>
            </a:pPr>
            <a:endParaRPr lang="en-US" dirty="0"/>
          </a:p>
        </p:txBody>
      </p:sp>
    </p:spTree>
    <p:extLst>
      <p:ext uri="{BB962C8B-B14F-4D97-AF65-F5344CB8AC3E}">
        <p14:creationId xmlns:p14="http://schemas.microsoft.com/office/powerpoint/2010/main" val="23176069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What is needed is an institution that can enforce any such agreement that we may make among ourselves. </a:t>
            </a:r>
            <a:endParaRPr lang="en-GB" dirty="0" smtClean="0"/>
          </a:p>
          <a:p>
            <a:r>
              <a:rPr lang="en-GB" dirty="0" smtClean="0"/>
              <a:t>If </a:t>
            </a:r>
            <a:r>
              <a:rPr lang="en-GB" dirty="0"/>
              <a:t>we are prepared to contract each with the other to give up our natural right to self-help and, at the same time, cede to this institution, Leviathan, the power to enforce our contracts, then we may overcome the impasse created by our conflicting natural impulses. </a:t>
            </a:r>
            <a:endParaRPr lang="en-US" dirty="0"/>
          </a:p>
        </p:txBody>
      </p:sp>
    </p:spTree>
    <p:extLst>
      <p:ext uri="{BB962C8B-B14F-4D97-AF65-F5344CB8AC3E}">
        <p14:creationId xmlns:p14="http://schemas.microsoft.com/office/powerpoint/2010/main" val="9384907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solution is this: men agree not to make law themselves directly but to choose a sovereign by agreement with each other and then let the sovereign make and enforce the law. </a:t>
            </a:r>
            <a:endParaRPr lang="en-GB" dirty="0" smtClean="0"/>
          </a:p>
          <a:p>
            <a:r>
              <a:rPr lang="en-GB" dirty="0" smtClean="0"/>
              <a:t>The </a:t>
            </a:r>
            <a:r>
              <a:rPr lang="en-GB" dirty="0"/>
              <a:t>sovereign, once chosen, is not limited by anything or anybody. </a:t>
            </a:r>
            <a:endParaRPr lang="en-US" dirty="0"/>
          </a:p>
        </p:txBody>
      </p:sp>
    </p:spTree>
    <p:extLst>
      <p:ext uri="{BB962C8B-B14F-4D97-AF65-F5344CB8AC3E}">
        <p14:creationId xmlns:p14="http://schemas.microsoft.com/office/powerpoint/2010/main" val="31088360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Social contract theory is normally thought to be a bargain between rulers and ruled from which the ruled may resile upon the non-performance of certain conditions. </a:t>
            </a:r>
            <a:endParaRPr lang="en-GB" dirty="0" smtClean="0"/>
          </a:p>
          <a:p>
            <a:r>
              <a:rPr lang="en-GB" dirty="0" smtClean="0"/>
              <a:t>But </a:t>
            </a:r>
            <a:r>
              <a:rPr lang="en-GB" dirty="0"/>
              <a:t>on Hobbes’s account, the contract is between men in a state of nature and </a:t>
            </a:r>
            <a:r>
              <a:rPr lang="en-GB" i="1" dirty="0"/>
              <a:t>there is no contract with the sovereign</a:t>
            </a:r>
            <a:r>
              <a:rPr lang="en-GB" dirty="0"/>
              <a:t>. </a:t>
            </a:r>
            <a:endParaRPr lang="en-GB" dirty="0" smtClean="0"/>
          </a:p>
          <a:p>
            <a:pPr marL="0" indent="0">
              <a:buNone/>
            </a:pPr>
            <a:endParaRPr lang="en-US" dirty="0"/>
          </a:p>
        </p:txBody>
      </p:sp>
    </p:spTree>
    <p:extLst>
      <p:ext uri="{BB962C8B-B14F-4D97-AF65-F5344CB8AC3E}">
        <p14:creationId xmlns:p14="http://schemas.microsoft.com/office/powerpoint/2010/main" val="37207588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sovereign is a third party beneficiary of the contract, not one of the contracting parties and he makes no agreement with any of the parties. </a:t>
            </a:r>
          </a:p>
          <a:p>
            <a:r>
              <a:rPr lang="en-GB" dirty="0"/>
              <a:t>This has the following effect, that in coming to their agreement, the contracting parties move themselves from the state of nature to civil society but the sovereign remains in that state vis-à-vis the contracting parties.</a:t>
            </a:r>
            <a:r>
              <a:rPr lang="en-US" dirty="0"/>
              <a:t> </a:t>
            </a:r>
          </a:p>
          <a:p>
            <a:endParaRPr lang="en-US" dirty="0"/>
          </a:p>
        </p:txBody>
      </p:sp>
    </p:spTree>
    <p:extLst>
      <p:ext uri="{BB962C8B-B14F-4D97-AF65-F5344CB8AC3E}">
        <p14:creationId xmlns:p14="http://schemas.microsoft.com/office/powerpoint/2010/main" val="35111752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Hobbes defines the Right of Nature as follows: ‘The Right of Nature, which Writers commonly call </a:t>
            </a:r>
            <a:r>
              <a:rPr lang="en-GB" i="1" dirty="0"/>
              <a:t>Jus Naturale</a:t>
            </a:r>
            <a:r>
              <a:rPr lang="en-GB" dirty="0"/>
              <a:t>, is the Liberty each man hath, to use his own power, as he will himselfe, for the preservation of his own Nature; that is to say, of his own Life; and consequently, of doing any thing, which in his own Judgement, and Reason, hee shall conceive to be the aptest means thereunto.’ [Hobbes 1996, chapter 14, 91] </a:t>
            </a:r>
            <a:endParaRPr lang="en-GB" dirty="0" smtClean="0"/>
          </a:p>
        </p:txBody>
      </p:sp>
    </p:spTree>
    <p:extLst>
      <p:ext uri="{BB962C8B-B14F-4D97-AF65-F5344CB8AC3E}">
        <p14:creationId xmlns:p14="http://schemas.microsoft.com/office/powerpoint/2010/main" val="22933053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As distinct from a right (or liberty) of nature, a Law of Nature is ‘a Precept, or general Rule, found out by Reason, by which a man is forbidden to </a:t>
            </a:r>
            <a:r>
              <a:rPr lang="en-GB" dirty="0" smtClean="0"/>
              <a:t>do that </a:t>
            </a:r>
            <a:r>
              <a:rPr lang="en-GB" dirty="0"/>
              <a:t>which is destructive of his life, or taketh away the means of preserving the same; and to omit, that, by which he thinketh it may be best preserved.’ [Hobbes 1996, chapter 14, 91</a:t>
            </a:r>
            <a:r>
              <a:rPr lang="en-GB" dirty="0" smtClean="0"/>
              <a:t>]</a:t>
            </a:r>
            <a:endParaRPr lang="en-US" dirty="0"/>
          </a:p>
        </p:txBody>
      </p:sp>
    </p:spTree>
    <p:extLst>
      <p:ext uri="{BB962C8B-B14F-4D97-AF65-F5344CB8AC3E}">
        <p14:creationId xmlns:p14="http://schemas.microsoft.com/office/powerpoint/2010/main" val="41456487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The law of nature, the rule of reason, can be expressed in two precepts or laws, the first of which is to seek peace and defend yourself by any means. </a:t>
            </a:r>
            <a:endParaRPr lang="en-GB" dirty="0" smtClean="0"/>
          </a:p>
          <a:p>
            <a:r>
              <a:rPr lang="en-GB" dirty="0" smtClean="0"/>
              <a:t>The </a:t>
            </a:r>
            <a:r>
              <a:rPr lang="en-GB" dirty="0"/>
              <a:t>second law of nature follows hard on its heels, and it is this: ‘</a:t>
            </a:r>
            <a:r>
              <a:rPr lang="en-GB" i="1" dirty="0"/>
              <a:t>That a man be willing, when others are so too, as farre-forth, as for Peace, and defence of himselfe he shall think it necessary, to lay down this right to all things; and be contented with so much liberty against other men, as he would allow other men against himselfe.</a:t>
            </a:r>
            <a:r>
              <a:rPr lang="en-GB" dirty="0"/>
              <a:t>’ [Hobbes 1996, chapter 14, 92; emphasis in original] </a:t>
            </a:r>
            <a:endParaRPr lang="en-US" dirty="0"/>
          </a:p>
        </p:txBody>
      </p:sp>
    </p:spTree>
    <p:extLst>
      <p:ext uri="{BB962C8B-B14F-4D97-AF65-F5344CB8AC3E}">
        <p14:creationId xmlns:p14="http://schemas.microsoft.com/office/powerpoint/2010/main" val="39140322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Thomas Hobbes is described </a:t>
            </a:r>
            <a:r>
              <a:rPr lang="en-GB" dirty="0" smtClean="0"/>
              <a:t>by George </a:t>
            </a:r>
            <a:r>
              <a:rPr lang="en-GB" dirty="0"/>
              <a:t>Sabine </a:t>
            </a:r>
            <a:r>
              <a:rPr lang="en-GB" dirty="0" smtClean="0"/>
              <a:t>as </a:t>
            </a:r>
            <a:r>
              <a:rPr lang="en-GB" dirty="0"/>
              <a:t>‘the greatest writer on political philosophy that the English-speaking peoples have produced</a:t>
            </a:r>
            <a:r>
              <a:rPr lang="en-GB" dirty="0" smtClean="0"/>
              <a:t>’.</a:t>
            </a:r>
          </a:p>
          <a:p>
            <a:r>
              <a:rPr lang="en-GB" dirty="0" smtClean="0"/>
              <a:t>Born in Malmesbury in 1588 and dies in 1679.</a:t>
            </a:r>
          </a:p>
          <a:p>
            <a:r>
              <a:rPr lang="en-GB" dirty="0" smtClean="0"/>
              <a:t>Principal works: </a:t>
            </a:r>
            <a:r>
              <a:rPr lang="en-GB" i="1" dirty="0" smtClean="0"/>
              <a:t>The Elements of Law</a:t>
            </a:r>
            <a:r>
              <a:rPr lang="en-GB" dirty="0" smtClean="0"/>
              <a:t>, </a:t>
            </a:r>
            <a:r>
              <a:rPr lang="en-GB" i="1" dirty="0" smtClean="0"/>
              <a:t>De </a:t>
            </a:r>
            <a:r>
              <a:rPr lang="en-GB" i="1" dirty="0" err="1" smtClean="0"/>
              <a:t>Cive</a:t>
            </a:r>
            <a:r>
              <a:rPr lang="en-GB" dirty="0" smtClean="0"/>
              <a:t>, and </a:t>
            </a:r>
            <a:r>
              <a:rPr lang="en-GB" i="1" dirty="0" smtClean="0"/>
              <a:t>Leviathan</a:t>
            </a:r>
            <a:r>
              <a:rPr lang="en-GB" dirty="0" smtClean="0"/>
              <a:t>.</a:t>
            </a:r>
            <a:endParaRPr lang="en-US" dirty="0"/>
          </a:p>
        </p:txBody>
      </p:sp>
    </p:spTree>
    <p:extLst>
      <p:ext uri="{BB962C8B-B14F-4D97-AF65-F5344CB8AC3E}">
        <p14:creationId xmlns:p14="http://schemas.microsoft.com/office/powerpoint/2010/main" val="35463559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However, not all rights can be alienated. </a:t>
            </a:r>
            <a:endParaRPr lang="en-GB" dirty="0" smtClean="0"/>
          </a:p>
          <a:p>
            <a:r>
              <a:rPr lang="en-GB" dirty="0" smtClean="0"/>
              <a:t>Given </a:t>
            </a:r>
            <a:r>
              <a:rPr lang="en-GB" dirty="0"/>
              <a:t>that all voluntary acts aim at the good of the agent, no right can be alienated </a:t>
            </a:r>
            <a:r>
              <a:rPr lang="en-GB" dirty="0" smtClean="0"/>
              <a:t>that fundamentally </a:t>
            </a:r>
            <a:r>
              <a:rPr lang="en-GB" dirty="0"/>
              <a:t>makes it impossible to realise that </a:t>
            </a:r>
            <a:r>
              <a:rPr lang="en-GB" dirty="0" smtClean="0"/>
              <a:t>good</a:t>
            </a:r>
            <a:r>
              <a:rPr lang="en-US" dirty="0" smtClean="0"/>
              <a:t>.</a:t>
            </a:r>
            <a:endParaRPr lang="ga-IE" dirty="0" smtClean="0"/>
          </a:p>
        </p:txBody>
      </p:sp>
    </p:spTree>
    <p:extLst>
      <p:ext uri="{BB962C8B-B14F-4D97-AF65-F5344CB8AC3E}">
        <p14:creationId xmlns:p14="http://schemas.microsoft.com/office/powerpoint/2010/main" val="41879313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Hobbes is a thorough-going materialist—everything that exists is simply matter in motion.</a:t>
            </a:r>
          </a:p>
          <a:p>
            <a:r>
              <a:rPr lang="en-GB" dirty="0" smtClean="0"/>
              <a:t>Hobbes </a:t>
            </a:r>
            <a:r>
              <a:rPr lang="en-GB" dirty="0"/>
              <a:t>treated all of nature—human nature as well as non-human nature—as a vast system of mechanical causes from which purpose was to be excluded. Just as the world of physics is the complex result of a system of mechanical interactions, so too is the world of human beings, individually and collectively.</a:t>
            </a:r>
            <a:r>
              <a:rPr lang="en-US" dirty="0"/>
              <a:t> </a:t>
            </a:r>
            <a:endParaRPr lang="en-US" dirty="0" smtClean="0"/>
          </a:p>
        </p:txBody>
      </p:sp>
    </p:spTree>
    <p:extLst>
      <p:ext uri="{BB962C8B-B14F-4D97-AF65-F5344CB8AC3E}">
        <p14:creationId xmlns:p14="http://schemas.microsoft.com/office/powerpoint/2010/main" val="32046369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smtClean="0"/>
              <a:t>Men are naturally self</a:t>
            </a:r>
            <a:r>
              <a:rPr lang="en-GB" dirty="0"/>
              <a:t>-seeking, acquisitive and aggressive—this is a form of spontaneous selfishness. </a:t>
            </a:r>
            <a:endParaRPr lang="en-GB" dirty="0" smtClean="0"/>
          </a:p>
          <a:p>
            <a:r>
              <a:rPr lang="en-GB" dirty="0" smtClean="0"/>
              <a:t>This </a:t>
            </a:r>
            <a:r>
              <a:rPr lang="en-GB" dirty="0"/>
              <a:t>natural and spontaneous </a:t>
            </a:r>
            <a:r>
              <a:rPr lang="en-GB" dirty="0" smtClean="0"/>
              <a:t>aggressiveness </a:t>
            </a:r>
            <a:r>
              <a:rPr lang="en-GB" dirty="0"/>
              <a:t>is often counter-productive in the long run. What each man needs is not just immediate gratification but a longer-term assurance of security and this requires a form of utilitarian calculation that may require the regulation of his natural impulses. </a:t>
            </a:r>
            <a:endParaRPr lang="en-GB" dirty="0" smtClean="0"/>
          </a:p>
          <a:p>
            <a:r>
              <a:rPr lang="en-GB" dirty="0" smtClean="0"/>
              <a:t>It </a:t>
            </a:r>
            <a:r>
              <a:rPr lang="en-GB" dirty="0"/>
              <a:t>is this latter, utilitarian, motive which moves man into society. </a:t>
            </a:r>
            <a:endParaRPr lang="en-GB" dirty="0" smtClean="0"/>
          </a:p>
          <a:p>
            <a:endParaRPr lang="en-US" dirty="0"/>
          </a:p>
        </p:txBody>
      </p:sp>
    </p:spTree>
    <p:extLst>
      <p:ext uri="{BB962C8B-B14F-4D97-AF65-F5344CB8AC3E}">
        <p14:creationId xmlns:p14="http://schemas.microsoft.com/office/powerpoint/2010/main" val="42666509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transition from the natural to the utilitarian is mediated by what Hobbes calls the law of nature. </a:t>
            </a:r>
            <a:endParaRPr lang="en-GB" dirty="0" smtClean="0"/>
          </a:p>
          <a:p>
            <a:r>
              <a:rPr lang="en-GB" dirty="0" smtClean="0"/>
              <a:t>This </a:t>
            </a:r>
            <a:r>
              <a:rPr lang="en-GB" dirty="0"/>
              <a:t>is a general rule discoverable by reason whose function it is to extend and safeguard the self-preservation that Hobbes believes to be at the root of human psychology. </a:t>
            </a:r>
            <a:endParaRPr lang="en-GB" dirty="0" smtClean="0"/>
          </a:p>
          <a:p>
            <a:r>
              <a:rPr lang="en-GB" dirty="0"/>
              <a:t>But how can I be sure that others will keep their side of the bargain and exercise restraint? </a:t>
            </a:r>
            <a:endParaRPr lang="en-US" dirty="0"/>
          </a:p>
        </p:txBody>
      </p:sp>
    </p:spTree>
    <p:extLst>
      <p:ext uri="{BB962C8B-B14F-4D97-AF65-F5344CB8AC3E}">
        <p14:creationId xmlns:p14="http://schemas.microsoft.com/office/powerpoint/2010/main" val="36709744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There is a paradox, perhaps </a:t>
            </a:r>
            <a:r>
              <a:rPr lang="en-GB" dirty="0" smtClean="0"/>
              <a:t>ineliminable, </a:t>
            </a:r>
            <a:r>
              <a:rPr lang="en-GB" dirty="0"/>
              <a:t>at the heart of Hobbes’s thought </a:t>
            </a:r>
            <a:r>
              <a:rPr lang="en-GB" dirty="0" smtClean="0"/>
              <a:t>and </a:t>
            </a:r>
            <a:r>
              <a:rPr lang="en-GB" dirty="0"/>
              <a:t>it is this: </a:t>
            </a:r>
            <a:endParaRPr lang="en-GB" dirty="0" smtClean="0"/>
          </a:p>
          <a:p>
            <a:r>
              <a:rPr lang="en-GB" dirty="0" smtClean="0"/>
              <a:t>‘</a:t>
            </a:r>
            <a:r>
              <a:rPr lang="en-GB" dirty="0"/>
              <a:t>If,’ says Sabine, </a:t>
            </a:r>
            <a:r>
              <a:rPr lang="en-GB" dirty="0" smtClean="0"/>
              <a:t>‘</a:t>
            </a:r>
            <a:r>
              <a:rPr lang="en-GB" dirty="0"/>
              <a:t>men were as savage and anti-social as they are at first represented, they would never be able to set up a government. If they were reasonable enough to set up a government, they would never have been without it.’ (Sabine, 465) </a:t>
            </a:r>
            <a:endParaRPr lang="en-US" dirty="0"/>
          </a:p>
        </p:txBody>
      </p:sp>
    </p:spTree>
    <p:extLst>
      <p:ext uri="{BB962C8B-B14F-4D97-AF65-F5344CB8AC3E}">
        <p14:creationId xmlns:p14="http://schemas.microsoft.com/office/powerpoint/2010/main" val="6256723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r>
              <a:rPr lang="en-GB" dirty="0" smtClean="0"/>
              <a:t>In </a:t>
            </a:r>
            <a:r>
              <a:rPr lang="en-GB" dirty="0"/>
              <a:t>the state of </a:t>
            </a:r>
            <a:r>
              <a:rPr lang="en-GB" dirty="0" smtClean="0"/>
              <a:t>nature, </a:t>
            </a:r>
            <a:r>
              <a:rPr lang="en-GB" dirty="0"/>
              <a:t>Hobbes believes </a:t>
            </a:r>
            <a:r>
              <a:rPr lang="en-GB" dirty="0" smtClean="0"/>
              <a:t>men </a:t>
            </a:r>
            <a:r>
              <a:rPr lang="en-GB" dirty="0"/>
              <a:t>are by and large equal in strength, at least to the extent that any one man could, in the appropriate circumstances, kill another. </a:t>
            </a:r>
            <a:endParaRPr lang="en-GB" dirty="0" smtClean="0"/>
          </a:p>
          <a:p>
            <a:r>
              <a:rPr lang="en-GB" dirty="0"/>
              <a:t>M</a:t>
            </a:r>
            <a:r>
              <a:rPr lang="en-GB" dirty="0" smtClean="0"/>
              <a:t>en </a:t>
            </a:r>
            <a:r>
              <a:rPr lang="en-GB" dirty="0"/>
              <a:t>in the state of nature would like to have what </a:t>
            </a:r>
            <a:r>
              <a:rPr lang="en-GB" dirty="0" smtClean="0"/>
              <a:t>other men </a:t>
            </a:r>
            <a:r>
              <a:rPr lang="en-GB" dirty="0"/>
              <a:t>have but </a:t>
            </a:r>
            <a:r>
              <a:rPr lang="en-GB" dirty="0" smtClean="0"/>
              <a:t>fear </a:t>
            </a:r>
            <a:r>
              <a:rPr lang="en-GB" dirty="0"/>
              <a:t>that others are thinking just the same thought so that men come to fear and distrust each </a:t>
            </a:r>
            <a:r>
              <a:rPr lang="en-GB" dirty="0" smtClean="0"/>
              <a:t>other</a:t>
            </a:r>
            <a:r>
              <a:rPr lang="en-GB" dirty="0"/>
              <a:t>.</a:t>
            </a:r>
            <a:endParaRPr lang="en-GB" dirty="0" smtClean="0"/>
          </a:p>
          <a:p>
            <a:r>
              <a:rPr lang="en-GB" dirty="0" smtClean="0"/>
              <a:t>But </a:t>
            </a:r>
            <a:r>
              <a:rPr lang="en-GB" dirty="0"/>
              <a:t>it is not only fear that motivates men. Men also seek to be esteemed by others as they esteem themselves and resent any sign of contempt. </a:t>
            </a:r>
            <a:endParaRPr lang="en-US" dirty="0"/>
          </a:p>
        </p:txBody>
      </p:sp>
    </p:spTree>
    <p:extLst>
      <p:ext uri="{BB962C8B-B14F-4D97-AF65-F5344CB8AC3E}">
        <p14:creationId xmlns:p14="http://schemas.microsoft.com/office/powerpoint/2010/main" val="6868851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There are three causes of inter-human strife or, as Hobbes terms it, war: </a:t>
            </a:r>
            <a:endParaRPr lang="en-GB" dirty="0" smtClean="0"/>
          </a:p>
          <a:p>
            <a:r>
              <a:rPr lang="en-GB" dirty="0" smtClean="0"/>
              <a:t>competition</a:t>
            </a:r>
            <a:r>
              <a:rPr lang="en-GB" dirty="0"/>
              <a:t>, </a:t>
            </a:r>
            <a:endParaRPr lang="en-GB" dirty="0" smtClean="0"/>
          </a:p>
          <a:p>
            <a:r>
              <a:rPr lang="en-GB" dirty="0" smtClean="0"/>
              <a:t>fear </a:t>
            </a:r>
            <a:r>
              <a:rPr lang="en-GB" dirty="0"/>
              <a:t>(diffidence) </a:t>
            </a:r>
            <a:endParaRPr lang="en-GB" dirty="0" smtClean="0"/>
          </a:p>
          <a:p>
            <a:r>
              <a:rPr lang="en-GB" dirty="0" smtClean="0"/>
              <a:t>and </a:t>
            </a:r>
            <a:r>
              <a:rPr lang="en-GB" dirty="0"/>
              <a:t>glory. </a:t>
            </a:r>
            <a:endParaRPr lang="en-US" dirty="0"/>
          </a:p>
        </p:txBody>
      </p:sp>
    </p:spTree>
    <p:extLst>
      <p:ext uri="{BB962C8B-B14F-4D97-AF65-F5344CB8AC3E}">
        <p14:creationId xmlns:p14="http://schemas.microsoft.com/office/powerpoint/2010/main" val="15276781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It is hard not to see some aspects of Hobbes’s thought as being, at least in part, a reflective product of his own particular experiences in the war-torn years of the English Civil </a:t>
            </a:r>
            <a:r>
              <a:rPr lang="en-GB" dirty="0" smtClean="0"/>
              <a:t>War.</a:t>
            </a:r>
            <a:endParaRPr lang="en-US" dirty="0"/>
          </a:p>
        </p:txBody>
      </p:sp>
    </p:spTree>
    <p:extLst>
      <p:ext uri="{BB962C8B-B14F-4D97-AF65-F5344CB8AC3E}">
        <p14:creationId xmlns:p14="http://schemas.microsoft.com/office/powerpoint/2010/main" val="2480864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32</TotalTime>
  <Words>1347</Words>
  <Application>Microsoft Macintosh PowerPoint</Application>
  <PresentationFormat>On-screen Show (4:3)</PresentationFormat>
  <Paragraphs>44</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Breeze</vt:lpstr>
      <vt:lpstr>Fear, Desire and Hope—Thomas Hobbes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Fear, Desire and Hope—Thomas Hobbes</dc:title>
  <dc:creator>Gerard Casey</dc:creator>
  <cp:lastModifiedBy>Gerard Casey</cp:lastModifiedBy>
  <cp:revision>5</cp:revision>
  <dcterms:created xsi:type="dcterms:W3CDTF">2014-08-05T08:48:19Z</dcterms:created>
  <dcterms:modified xsi:type="dcterms:W3CDTF">2014-08-08T14:45:32Z</dcterms:modified>
</cp:coreProperties>
</file>