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7" d="100"/>
          <a:sy n="137" d="100"/>
        </p:scale>
        <p:origin x="-3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08/08/2014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08/08/2014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08/08/2014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08/08/2014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08/08/2014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Hugo Grotius</a:t>
            </a:r>
            <a:endParaRPr lang="en-US" dirty="0"/>
          </a:p>
        </p:txBody>
      </p:sp>
      <p:sp>
        <p:nvSpPr>
          <p:cNvPr id="3" name="Subtitle 2"/>
          <p:cNvSpPr>
            <a:spLocks noGrp="1"/>
          </p:cNvSpPr>
          <p:nvPr>
            <p:ph type="subTitle" idx="1"/>
          </p:nvPr>
        </p:nvSpPr>
        <p:spPr/>
        <p:txBody>
          <a:bodyPr/>
          <a:lstStyle/>
          <a:p>
            <a:r>
              <a:rPr lang="en-US" dirty="0" smtClean="0"/>
              <a:t>Part 2—Certainty, </a:t>
            </a:r>
            <a:r>
              <a:rPr lang="en-US" i="1" dirty="0" smtClean="0"/>
              <a:t>ius naturale </a:t>
            </a:r>
            <a:r>
              <a:rPr lang="en-US" dirty="0" smtClean="0"/>
              <a:t>and </a:t>
            </a:r>
            <a:r>
              <a:rPr lang="en-US" i="1" dirty="0" smtClean="0"/>
              <a:t>ius gentium</a:t>
            </a:r>
            <a:r>
              <a:rPr lang="en-US" dirty="0" smtClean="0"/>
              <a:t>, Sovereignty</a:t>
            </a:r>
            <a:endParaRPr lang="en-US" dirty="0"/>
          </a:p>
        </p:txBody>
      </p:sp>
    </p:spTree>
    <p:extLst>
      <p:ext uri="{BB962C8B-B14F-4D97-AF65-F5344CB8AC3E}">
        <p14:creationId xmlns:p14="http://schemas.microsoft.com/office/powerpoint/2010/main" val="69208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Grotius is resolutely opposed to </a:t>
            </a:r>
            <a:r>
              <a:rPr lang="en-GB" dirty="0"/>
              <a:t>any popular account of sovereignty, such as we find in Althusius. </a:t>
            </a:r>
            <a:endParaRPr lang="en-GB" dirty="0" smtClean="0"/>
          </a:p>
          <a:p>
            <a:r>
              <a:rPr lang="en-GB" dirty="0" smtClean="0"/>
              <a:t>The </a:t>
            </a:r>
            <a:r>
              <a:rPr lang="en-GB" dirty="0"/>
              <a:t>issue </a:t>
            </a:r>
            <a:r>
              <a:rPr lang="en-GB" dirty="0" smtClean="0"/>
              <a:t>is </a:t>
            </a:r>
            <a:r>
              <a:rPr lang="en-GB" dirty="0"/>
              <a:t>whether or not a people can irretrievably transfer their rights to another, whether such rights are completely alienable. </a:t>
            </a:r>
            <a:endParaRPr lang="en-GB" dirty="0" smtClean="0"/>
          </a:p>
          <a:p>
            <a:r>
              <a:rPr lang="en-GB" dirty="0" smtClean="0"/>
              <a:t>Grotius </a:t>
            </a:r>
            <a:r>
              <a:rPr lang="en-GB" dirty="0"/>
              <a:t>argues that since voluntary slavery is possible for an individual, there can be no principled objection to the idea that a people as a whole may, in an analogue to slavery, transfer the right to rule themselves to another. </a:t>
            </a:r>
            <a:endParaRPr lang="en-US" dirty="0"/>
          </a:p>
        </p:txBody>
      </p:sp>
    </p:spTree>
    <p:extLst>
      <p:ext uri="{BB962C8B-B14F-4D97-AF65-F5344CB8AC3E}">
        <p14:creationId xmlns:p14="http://schemas.microsoft.com/office/powerpoint/2010/main" val="2866636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Though political society may be entered into by means of a contract, Grotius denies that such a contract entails </a:t>
            </a:r>
            <a:r>
              <a:rPr lang="en-GB" dirty="0" smtClean="0"/>
              <a:t>any </a:t>
            </a:r>
            <a:r>
              <a:rPr lang="en-GB" dirty="0"/>
              <a:t>necessary reciprocal dependence of King and people such that if a King were to abuse his power the people would be released from their obligation. </a:t>
            </a:r>
            <a:r>
              <a:rPr lang="en-GB" dirty="0" smtClean="0"/>
              <a:t> </a:t>
            </a:r>
          </a:p>
          <a:p>
            <a:r>
              <a:rPr lang="en-GB" dirty="0" smtClean="0"/>
              <a:t>A </a:t>
            </a:r>
            <a:r>
              <a:rPr lang="en-GB" dirty="0"/>
              <a:t>ruler may rule in such a way that he brings about the good of those he governs but he is not in any way obliged so to do. </a:t>
            </a:r>
            <a:endParaRPr lang="en-GB" dirty="0" smtClean="0"/>
          </a:p>
          <a:p>
            <a:r>
              <a:rPr lang="en-GB" dirty="0" smtClean="0"/>
              <a:t>Grotius </a:t>
            </a:r>
            <a:r>
              <a:rPr lang="en-GB" dirty="0"/>
              <a:t>will have no truck with any supposed right of resistance to one’s rulers, save that one is not obliged to obey a command that conflicts with Divine </a:t>
            </a:r>
            <a:r>
              <a:rPr lang="en-GB" dirty="0" smtClean="0"/>
              <a:t>law, </a:t>
            </a:r>
            <a:r>
              <a:rPr lang="en-GB" dirty="0"/>
              <a:t>though one is obliged to endure the punishment for such disobedience. </a:t>
            </a:r>
            <a:endParaRPr lang="en-US" dirty="0"/>
          </a:p>
        </p:txBody>
      </p:sp>
    </p:spTree>
    <p:extLst>
      <p:ext uri="{BB962C8B-B14F-4D97-AF65-F5344CB8AC3E}">
        <p14:creationId xmlns:p14="http://schemas.microsoft.com/office/powerpoint/2010/main" val="450317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Content Placeholder 2"/>
          <p:cNvSpPr>
            <a:spLocks noGrp="1"/>
          </p:cNvSpPr>
          <p:nvPr>
            <p:ph idx="1"/>
          </p:nvPr>
        </p:nvSpPr>
        <p:spPr/>
        <p:txBody>
          <a:bodyPr>
            <a:normAutofit fontScale="85000" lnSpcReduction="20000"/>
          </a:bodyPr>
          <a:lstStyle/>
          <a:p>
            <a:r>
              <a:rPr lang="en-GB" dirty="0"/>
              <a:t>The time at which Grotius was writing was the time at which it was becoming evident that the religious and political divisions of European Christendom were there to stay and, perhaps more significantly, that the ever more highly centralised post-medieval sovereign states were also here to stay. The practical question arose: how were these sovereign and independent states to relate to one another lawfully when they acknowledged no common superior?</a:t>
            </a:r>
            <a:endParaRPr lang="en-IE" dirty="0"/>
          </a:p>
          <a:p>
            <a:r>
              <a:rPr lang="en-GB" dirty="0"/>
              <a:t>Grotius is often taken to be the father of international law, the law governing relations between states, but much of the work which Grotius gets the credit for originating was done by the Spanish jurists before he wrote.</a:t>
            </a:r>
            <a:endParaRPr lang="en-IE" dirty="0"/>
          </a:p>
          <a:p>
            <a:r>
              <a:rPr lang="en-GB" dirty="0"/>
              <a:t>Grotius’s great work, </a:t>
            </a:r>
            <a:r>
              <a:rPr lang="en-GB" i="1" dirty="0"/>
              <a:t>The Rights of War and Peace</a:t>
            </a:r>
            <a:r>
              <a:rPr lang="en-GB" dirty="0"/>
              <a:t>, is a treatise on the law of nature and the law of nations. </a:t>
            </a:r>
            <a:endParaRPr lang="en-IE" dirty="0"/>
          </a:p>
          <a:p>
            <a:endParaRPr lang="en-US" dirty="0"/>
          </a:p>
        </p:txBody>
      </p:sp>
    </p:spTree>
    <p:extLst>
      <p:ext uri="{BB962C8B-B14F-4D97-AF65-F5344CB8AC3E}">
        <p14:creationId xmlns:p14="http://schemas.microsoft.com/office/powerpoint/2010/main" val="2058370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There are two basic forms of law: natural law and volitional law. Civil law and the law of nations are both types of volitional law.</a:t>
            </a:r>
            <a:endParaRPr lang="en-IE" dirty="0"/>
          </a:p>
          <a:p>
            <a:r>
              <a:rPr lang="en-GB" dirty="0"/>
              <a:t>In the classic debate between </a:t>
            </a:r>
            <a:r>
              <a:rPr lang="en-GB" i="1" dirty="0"/>
              <a:t>phusis</a:t>
            </a:r>
            <a:r>
              <a:rPr lang="en-GB" dirty="0"/>
              <a:t> and </a:t>
            </a:r>
            <a:r>
              <a:rPr lang="en-GB" i="1" dirty="0"/>
              <a:t>nomos</a:t>
            </a:r>
            <a:r>
              <a:rPr lang="en-GB" dirty="0"/>
              <a:t>, between nature and convention, Grotius, for the most part, takes the side of nature. </a:t>
            </a:r>
            <a:endParaRPr lang="en-IE" dirty="0"/>
          </a:p>
          <a:p>
            <a:r>
              <a:rPr lang="en-GB" dirty="0"/>
              <a:t>Grotius is a rationalist and a contractualist.</a:t>
            </a:r>
            <a:endParaRPr lang="en-IE" dirty="0"/>
          </a:p>
          <a:p>
            <a:r>
              <a:rPr lang="en-GB" dirty="0"/>
              <a:t>Slavery may be voluntarily contracted. Similarly, a whole people may alienate their right to rule themselves to another and do so irrevocably</a:t>
            </a:r>
            <a:endParaRPr lang="en-IE" dirty="0"/>
          </a:p>
          <a:p>
            <a:r>
              <a:rPr lang="en-GB" dirty="0"/>
              <a:t>Grotius’s account of sovereignty is confused</a:t>
            </a:r>
            <a:r>
              <a:rPr lang="en-GB"/>
              <a:t>, </a:t>
            </a:r>
            <a:r>
              <a:rPr lang="en-GB" smtClean="0"/>
              <a:t>confusing </a:t>
            </a:r>
            <a:r>
              <a:rPr lang="en-GB" dirty="0"/>
              <a:t>and </a:t>
            </a:r>
            <a:r>
              <a:rPr lang="en-GB"/>
              <a:t>regressive</a:t>
            </a:r>
            <a:r>
              <a:rPr lang="en-GB" smtClean="0"/>
              <a:t>.</a:t>
            </a:r>
            <a:endParaRPr lang="en-IE" dirty="0"/>
          </a:p>
        </p:txBody>
      </p:sp>
    </p:spTree>
    <p:extLst>
      <p:ext uri="{BB962C8B-B14F-4D97-AF65-F5344CB8AC3E}">
        <p14:creationId xmlns:p14="http://schemas.microsoft.com/office/powerpoint/2010/main" val="2843735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t>
            </a:r>
            <a:r>
              <a:rPr lang="en-GB" i="1" dirty="0" smtClean="0"/>
              <a:t>ius naturale </a:t>
            </a:r>
            <a:r>
              <a:rPr lang="en-GB" dirty="0" smtClean="0"/>
              <a:t>(natural law) </a:t>
            </a:r>
            <a:r>
              <a:rPr lang="en-GB" dirty="0"/>
              <a:t>is as free-standing and as independent of human variability as are the laws of mathematics. </a:t>
            </a:r>
            <a:endParaRPr lang="en-GB" dirty="0" smtClean="0"/>
          </a:p>
          <a:p>
            <a:r>
              <a:rPr lang="en-GB" dirty="0" smtClean="0"/>
              <a:t>Acts </a:t>
            </a:r>
            <a:r>
              <a:rPr lang="en-GB" dirty="0"/>
              <a:t>judged according to this standard are right or wrong considered in themselves and not because they violate the command of any legislator, either divine or human. </a:t>
            </a:r>
            <a:endParaRPr lang="en-GB" dirty="0" smtClean="0"/>
          </a:p>
          <a:p>
            <a:r>
              <a:rPr lang="en-GB" dirty="0" smtClean="0"/>
              <a:t>This </a:t>
            </a:r>
            <a:r>
              <a:rPr lang="en-GB" dirty="0"/>
              <a:t>natural law or natural right is incapable of change, so that not even God can change it anymore than he </a:t>
            </a:r>
            <a:r>
              <a:rPr lang="en-GB" dirty="0" smtClean="0"/>
              <a:t>can </a:t>
            </a:r>
            <a:r>
              <a:rPr lang="en-GB" dirty="0"/>
              <a:t>make a triangle to have four sides. </a:t>
            </a:r>
            <a:endParaRPr lang="en-US" dirty="0"/>
          </a:p>
        </p:txBody>
      </p:sp>
    </p:spTree>
    <p:extLst>
      <p:ext uri="{BB962C8B-B14F-4D97-AF65-F5344CB8AC3E}">
        <p14:creationId xmlns:p14="http://schemas.microsoft.com/office/powerpoint/2010/main" val="2467607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seventeenth century was an age whose intellectual life was dominated by the idea of </a:t>
            </a:r>
            <a:r>
              <a:rPr lang="en-GB" dirty="0" smtClean="0"/>
              <a:t>certainty, </a:t>
            </a:r>
            <a:r>
              <a:rPr lang="en-GB" dirty="0"/>
              <a:t>and the centrality of mathematics as the model of rational thought. </a:t>
            </a:r>
            <a:endParaRPr lang="en-GB" dirty="0" smtClean="0"/>
          </a:p>
          <a:p>
            <a:r>
              <a:rPr lang="en-GB" dirty="0" smtClean="0"/>
              <a:t>Political </a:t>
            </a:r>
            <a:r>
              <a:rPr lang="en-GB" dirty="0"/>
              <a:t>theory and ethics might seem to be only dubiously capable of being arranged on a mathematical </a:t>
            </a:r>
            <a:r>
              <a:rPr lang="en-GB" dirty="0" smtClean="0"/>
              <a:t>model but </a:t>
            </a:r>
            <a:r>
              <a:rPr lang="en-GB" dirty="0"/>
              <a:t>our seventeenth-century thinkers were impressed by the power of mathematics and the new physics which was coming into being based on it. </a:t>
            </a:r>
            <a:endParaRPr lang="en-GB" dirty="0" smtClean="0"/>
          </a:p>
          <a:p>
            <a:r>
              <a:rPr lang="en-GB" dirty="0" smtClean="0"/>
              <a:t>If </a:t>
            </a:r>
            <a:r>
              <a:rPr lang="en-GB" dirty="0"/>
              <a:t>axiomatic propositions in law and politics could be discovered then, using reason, theorems could be deduced from them that would share the indubitability of the axioms. </a:t>
            </a:r>
            <a:endParaRPr lang="en-US" dirty="0"/>
          </a:p>
        </p:txBody>
      </p:sp>
    </p:spTree>
    <p:extLst>
      <p:ext uri="{BB962C8B-B14F-4D97-AF65-F5344CB8AC3E}">
        <p14:creationId xmlns:p14="http://schemas.microsoft.com/office/powerpoint/2010/main" val="3085408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Within the category of natural law, Grotius </a:t>
            </a:r>
            <a:r>
              <a:rPr lang="en-GB" dirty="0" smtClean="0"/>
              <a:t>distinguishes between </a:t>
            </a:r>
            <a:r>
              <a:rPr lang="en-GB" dirty="0"/>
              <a:t>what we </a:t>
            </a:r>
            <a:r>
              <a:rPr lang="en-GB" dirty="0" smtClean="0"/>
              <a:t>might </a:t>
            </a:r>
            <a:r>
              <a:rPr lang="en-GB" dirty="0"/>
              <a:t>a basic natural law and a more developed form of natural law </a:t>
            </a:r>
            <a:r>
              <a:rPr lang="en-GB" dirty="0" smtClean="0"/>
              <a:t>neither of which is </a:t>
            </a:r>
            <a:r>
              <a:rPr lang="en-GB" dirty="0"/>
              <a:t>to be confused with positive or civil law. </a:t>
            </a:r>
            <a:endParaRPr lang="en-GB" dirty="0" smtClean="0"/>
          </a:p>
          <a:p>
            <a:r>
              <a:rPr lang="en-GB" dirty="0" smtClean="0"/>
              <a:t>Basic </a:t>
            </a:r>
            <a:r>
              <a:rPr lang="en-GB" dirty="0"/>
              <a:t>natural law designates those matters that </a:t>
            </a:r>
            <a:r>
              <a:rPr lang="en-GB" dirty="0" smtClean="0"/>
              <a:t>flow </a:t>
            </a:r>
            <a:r>
              <a:rPr lang="en-GB" dirty="0"/>
              <a:t>‘simply and purely from Nature,’ while developed natural law ‘takes Place in Consequence of an established Property, and before all civil Law…’ </a:t>
            </a:r>
            <a:endParaRPr lang="en-GB" dirty="0" smtClean="0"/>
          </a:p>
          <a:p>
            <a:r>
              <a:rPr lang="en-GB" dirty="0" smtClean="0"/>
              <a:t>Basic </a:t>
            </a:r>
            <a:r>
              <a:rPr lang="en-GB" dirty="0"/>
              <a:t>natural law would obtain in man’s pre-political condition while the more developed natural law would obtain in political society but before the development of particular positive laws.</a:t>
            </a:r>
            <a:endParaRPr lang="en-IE" dirty="0"/>
          </a:p>
          <a:p>
            <a:endParaRPr lang="en-US" dirty="0"/>
          </a:p>
        </p:txBody>
      </p:sp>
    </p:spTree>
    <p:extLst>
      <p:ext uri="{BB962C8B-B14F-4D97-AF65-F5344CB8AC3E}">
        <p14:creationId xmlns:p14="http://schemas.microsoft.com/office/powerpoint/2010/main" val="958033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In Grotius’s state of nature where the basic natural law holds sway, every man is the executor of his rights. </a:t>
            </a:r>
            <a:endParaRPr lang="en-GB" dirty="0" smtClean="0"/>
          </a:p>
          <a:p>
            <a:r>
              <a:rPr lang="en-GB" dirty="0" smtClean="0"/>
              <a:t>But ‘civil </a:t>
            </a:r>
            <a:r>
              <a:rPr lang="en-GB" dirty="0"/>
              <a:t>Society being instituted for the Preservation of Peace, there immediately arises a superior Right in the State over us and ours, so far as is necessary for that End. Therefore the State has a Power to prohibit the unlimited Use of that Right towards every other Person, for maintaining publick Peace and good Order….for if that promiscuous Right of Resistance should be allowed there would be no longer a State, but a Multitude without Union…</a:t>
            </a:r>
            <a:r>
              <a:rPr lang="en-GB" dirty="0" smtClean="0"/>
              <a:t>’</a:t>
            </a:r>
            <a:endParaRPr lang="en-US" dirty="0"/>
          </a:p>
        </p:txBody>
      </p:sp>
    </p:spTree>
    <p:extLst>
      <p:ext uri="{BB962C8B-B14F-4D97-AF65-F5344CB8AC3E}">
        <p14:creationId xmlns:p14="http://schemas.microsoft.com/office/powerpoint/2010/main" val="1801282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a:t>
            </a:r>
            <a:r>
              <a:rPr lang="en-GB" dirty="0" smtClean="0"/>
              <a:t>he </a:t>
            </a:r>
            <a:r>
              <a:rPr lang="en-GB" dirty="0"/>
              <a:t>idea of </a:t>
            </a:r>
            <a:r>
              <a:rPr lang="en-GB" i="1" dirty="0"/>
              <a:t>ius gentium</a:t>
            </a:r>
            <a:r>
              <a:rPr lang="en-GB" dirty="0"/>
              <a:t> in its original Roman context was applied to private rather than to public law and to that private law inasmuch as it governed non-Roman societies. </a:t>
            </a:r>
            <a:endParaRPr lang="en-GB" dirty="0" smtClean="0"/>
          </a:p>
          <a:p>
            <a:r>
              <a:rPr lang="en-GB" dirty="0" smtClean="0"/>
              <a:t>It came </a:t>
            </a:r>
            <a:r>
              <a:rPr lang="en-GB" dirty="0"/>
              <a:t>to designate those aspects of the private law of non-Romans which tended to converge on common principles. </a:t>
            </a:r>
            <a:endParaRPr lang="en-GB" dirty="0" smtClean="0"/>
          </a:p>
          <a:p>
            <a:r>
              <a:rPr lang="en-GB" dirty="0" smtClean="0"/>
              <a:t>With </a:t>
            </a:r>
            <a:r>
              <a:rPr lang="en-GB" dirty="0"/>
              <a:t>the erosion of the distinction between the Roman </a:t>
            </a:r>
            <a:r>
              <a:rPr lang="en-GB" i="1" dirty="0"/>
              <a:t>ius civile</a:t>
            </a:r>
            <a:r>
              <a:rPr lang="en-GB" dirty="0"/>
              <a:t> and the </a:t>
            </a:r>
            <a:r>
              <a:rPr lang="en-GB" i="1" dirty="0"/>
              <a:t>ius gentium</a:t>
            </a:r>
            <a:r>
              <a:rPr lang="en-GB" dirty="0"/>
              <a:t>, the </a:t>
            </a:r>
            <a:r>
              <a:rPr lang="en-GB" i="1" dirty="0"/>
              <a:t>ius gentium</a:t>
            </a:r>
            <a:r>
              <a:rPr lang="en-GB" dirty="0"/>
              <a:t> tended to approach the natural law. </a:t>
            </a:r>
            <a:endParaRPr lang="en-US" dirty="0"/>
          </a:p>
        </p:txBody>
      </p:sp>
    </p:spTree>
    <p:extLst>
      <p:ext uri="{BB962C8B-B14F-4D97-AF65-F5344CB8AC3E}">
        <p14:creationId xmlns:p14="http://schemas.microsoft.com/office/powerpoint/2010/main" val="404248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For libertarians, it is of great interest to note that Grotius clearly rejects certain aspects of the doctrine of ‘reasons of state’, arguing that the standards of justice that apply to individuals apply equally to states and their rulers. </a:t>
            </a:r>
            <a:endParaRPr lang="en-GB" dirty="0" smtClean="0"/>
          </a:p>
          <a:p>
            <a:r>
              <a:rPr lang="en-GB" dirty="0" smtClean="0"/>
              <a:t>‘</a:t>
            </a:r>
            <a:r>
              <a:rPr lang="en-GB" dirty="0"/>
              <a:t>If no community can preserve itself without law,’ he comments, ‘so the community which all human beings, or a multiplicity of nations, construct among themselves certainly requires laws. Cicero recognized this when he said the evil actions should not be committed even for the sake of our country.’ </a:t>
            </a:r>
            <a:endParaRPr lang="en-US" dirty="0"/>
          </a:p>
        </p:txBody>
      </p:sp>
    </p:spTree>
    <p:extLst>
      <p:ext uri="{BB962C8B-B14F-4D97-AF65-F5344CB8AC3E}">
        <p14:creationId xmlns:p14="http://schemas.microsoft.com/office/powerpoint/2010/main" val="3479786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In respect of his conceptions of sovereignty and the state, </a:t>
            </a:r>
            <a:r>
              <a:rPr lang="en-GB" dirty="0" smtClean="0"/>
              <a:t>Grotius regresses </a:t>
            </a:r>
            <a:r>
              <a:rPr lang="en-GB" dirty="0"/>
              <a:t>from the clarity achieved by </a:t>
            </a:r>
            <a:r>
              <a:rPr lang="en-GB" dirty="0" smtClean="0"/>
              <a:t>Althusius. Sovereignty </a:t>
            </a:r>
            <a:r>
              <a:rPr lang="en-GB" dirty="0"/>
              <a:t>is a power free from the legal control of another, a condition of </a:t>
            </a:r>
            <a:r>
              <a:rPr lang="en-GB" i="1" dirty="0"/>
              <a:t>sui juris</a:t>
            </a:r>
            <a:r>
              <a:rPr lang="en-GB" dirty="0"/>
              <a:t> as it were and the state is its common subject. </a:t>
            </a:r>
            <a:endParaRPr lang="en-GB" dirty="0" smtClean="0"/>
          </a:p>
          <a:p>
            <a:r>
              <a:rPr lang="en-GB" dirty="0" smtClean="0"/>
              <a:t>Where </a:t>
            </a:r>
            <a:r>
              <a:rPr lang="en-GB" dirty="0"/>
              <a:t>Althusius saw sovereignty to reside in the people as a whole, Grotius, like Bodin, accepted the Roman idea of a </a:t>
            </a:r>
            <a:r>
              <a:rPr lang="en-GB" i="1" dirty="0"/>
              <a:t>lex regia</a:t>
            </a:r>
            <a:r>
              <a:rPr lang="en-GB" dirty="0"/>
              <a:t> by which the people could and did alienate irrevocably their sovereign power to another. </a:t>
            </a:r>
            <a:r>
              <a:rPr lang="en-GB" dirty="0" smtClean="0"/>
              <a:t>Once </a:t>
            </a:r>
            <a:r>
              <a:rPr lang="en-GB" dirty="0"/>
              <a:t>transferred from the people to their ruler, power remains with the ruler and is not capable of being re-assumed by the people whether by revolution or by less drastic means. </a:t>
            </a:r>
            <a:endParaRPr lang="en-US" dirty="0"/>
          </a:p>
        </p:txBody>
      </p:sp>
    </p:spTree>
    <p:extLst>
      <p:ext uri="{BB962C8B-B14F-4D97-AF65-F5344CB8AC3E}">
        <p14:creationId xmlns:p14="http://schemas.microsoft.com/office/powerpoint/2010/main" val="3534612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Sovereign power </a:t>
            </a:r>
            <a:r>
              <a:rPr lang="en-GB" dirty="0"/>
              <a:t>is a matter of right which attaches to its holder as any other right may attach. If may be completely owned or had merely as a usufruct or had for a limited term. However owned, there is no difference in power. </a:t>
            </a:r>
            <a:endParaRPr lang="en-GB" dirty="0" smtClean="0"/>
          </a:p>
          <a:p>
            <a:r>
              <a:rPr lang="en-GB" dirty="0"/>
              <a:t>Strangely, </a:t>
            </a:r>
            <a:r>
              <a:rPr lang="en-GB" dirty="0" smtClean="0"/>
              <a:t>Grotius allows </a:t>
            </a:r>
            <a:r>
              <a:rPr lang="en-GB" dirty="0"/>
              <a:t>that sovereignty may be divided between, say, King and people. </a:t>
            </a:r>
            <a:endParaRPr lang="en-GB" dirty="0" smtClean="0"/>
          </a:p>
          <a:p>
            <a:r>
              <a:rPr lang="en-GB" dirty="0" smtClean="0"/>
              <a:t>It </a:t>
            </a:r>
            <a:r>
              <a:rPr lang="en-GB" dirty="0"/>
              <a:t>is hard to escape the conviction that Grotius’s account of sovereignty is a little less than fully coherent. </a:t>
            </a:r>
            <a:endParaRPr lang="en-US" dirty="0"/>
          </a:p>
        </p:txBody>
      </p:sp>
    </p:spTree>
    <p:extLst>
      <p:ext uri="{BB962C8B-B14F-4D97-AF65-F5344CB8AC3E}">
        <p14:creationId xmlns:p14="http://schemas.microsoft.com/office/powerpoint/2010/main" val="695791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18</TotalTime>
  <Words>1256</Words>
  <Application>Microsoft Macintosh PowerPoint</Application>
  <PresentationFormat>On-screen Show (4:3)</PresentationFormat>
  <Paragraphs>38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Hugo Grotius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Hugo Grotius</dc:title>
  <dc:creator>Gerard Casey</dc:creator>
  <cp:lastModifiedBy>Gerard Casey</cp:lastModifiedBy>
  <cp:revision>10</cp:revision>
  <dcterms:created xsi:type="dcterms:W3CDTF">2014-08-04T18:48:42Z</dcterms:created>
  <dcterms:modified xsi:type="dcterms:W3CDTF">2014-08-08T12:50:06Z</dcterms:modified>
</cp:coreProperties>
</file>