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3" autoAdjust="0"/>
    <p:restoredTop sz="94671" autoAdjust="0"/>
  </p:normalViewPr>
  <p:slideViewPr>
    <p:cSldViewPr snapToGrid="0" snapToObjects="1">
      <p:cViewPr varScale="1">
        <p:scale>
          <a:sx n="140" d="100"/>
          <a:sy n="140" d="100"/>
        </p:scale>
        <p:origin x="-224" y="-112"/>
      </p:cViewPr>
      <p:guideLst>
        <p:guide orient="horz" pos="2160"/>
        <p:guide pos="2880"/>
      </p:guideLst>
    </p:cSldViewPr>
  </p:slideViewPr>
  <p:outlineViewPr>
    <p:cViewPr>
      <p:scale>
        <a:sx n="33" d="100"/>
        <a:sy n="33" d="100"/>
      </p:scale>
      <p:origin x="0" y="1488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D7200F-01A7-854B-A0D2-23C52EE4AE93}" type="datetimeFigureOut">
              <a:rPr lang="en-US" smtClean="0"/>
              <a:t>08/08/2014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AA6670-6A11-F845-83A0-BD62ABEB1D81}" type="slidenum">
              <a:rPr lang="en-US" smtClean="0"/>
              <a:t>‹#›</a:t>
            </a:fld>
            <a:endParaRPr lang="en-US"/>
          </a:p>
        </p:txBody>
      </p:sp>
    </p:spTree>
    <p:extLst>
      <p:ext uri="{BB962C8B-B14F-4D97-AF65-F5344CB8AC3E}">
        <p14:creationId xmlns:p14="http://schemas.microsoft.com/office/powerpoint/2010/main" val="46340104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AA6670-6A11-F845-83A0-BD62ABEB1D81}" type="slidenum">
              <a:rPr lang="en-US" smtClean="0"/>
              <a:t>15</a:t>
            </a:fld>
            <a:endParaRPr lang="en-US"/>
          </a:p>
        </p:txBody>
      </p:sp>
    </p:spTree>
    <p:extLst>
      <p:ext uri="{BB962C8B-B14F-4D97-AF65-F5344CB8AC3E}">
        <p14:creationId xmlns:p14="http://schemas.microsoft.com/office/powerpoint/2010/main" val="3682405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08/08/2014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08/08/2014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08/08/2014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08/08/2014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08/08/2014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08/08/2014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08/08/2014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Hugo Grotius</a:t>
            </a:r>
            <a:endParaRPr lang="en-US" dirty="0"/>
          </a:p>
        </p:txBody>
      </p:sp>
      <p:sp>
        <p:nvSpPr>
          <p:cNvPr id="3" name="Subtitle 2"/>
          <p:cNvSpPr>
            <a:spLocks noGrp="1"/>
          </p:cNvSpPr>
          <p:nvPr>
            <p:ph type="subTitle" idx="1"/>
          </p:nvPr>
        </p:nvSpPr>
        <p:spPr/>
        <p:txBody>
          <a:bodyPr/>
          <a:lstStyle/>
          <a:p>
            <a:r>
              <a:rPr lang="en-US" dirty="0" smtClean="0"/>
              <a:t>Part 1—War, Contract and Law</a:t>
            </a:r>
            <a:endParaRPr lang="en-US" dirty="0"/>
          </a:p>
        </p:txBody>
      </p:sp>
    </p:spTree>
    <p:extLst>
      <p:ext uri="{BB962C8B-B14F-4D97-AF65-F5344CB8AC3E}">
        <p14:creationId xmlns:p14="http://schemas.microsoft.com/office/powerpoint/2010/main" val="2163258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The </a:t>
            </a:r>
            <a:r>
              <a:rPr lang="en-GB" dirty="0"/>
              <a:t>idea of a contract or a </a:t>
            </a:r>
            <a:r>
              <a:rPr lang="en-GB" dirty="0" smtClean="0"/>
              <a:t>compact </a:t>
            </a:r>
            <a:r>
              <a:rPr lang="en-GB" dirty="0"/>
              <a:t>was to play a prominent role in political thought from this time forward. </a:t>
            </a:r>
            <a:endParaRPr lang="en-GB" dirty="0" smtClean="0"/>
          </a:p>
          <a:p>
            <a:r>
              <a:rPr lang="en-GB" dirty="0" smtClean="0"/>
              <a:t>As we shall see, the </a:t>
            </a:r>
            <a:r>
              <a:rPr lang="en-GB" dirty="0"/>
              <a:t>dominant political treatise of the last third of the twentieth century, John Rawls’s </a:t>
            </a:r>
            <a:r>
              <a:rPr lang="en-GB" i="1" dirty="0"/>
              <a:t>A Theory of Justice</a:t>
            </a:r>
            <a:r>
              <a:rPr lang="en-GB" dirty="0"/>
              <a:t>, is merely the latest in a long line of contract theories.</a:t>
            </a:r>
            <a:endParaRPr lang="en-IE" dirty="0"/>
          </a:p>
          <a:p>
            <a:endParaRPr lang="en-US" dirty="0"/>
          </a:p>
        </p:txBody>
      </p:sp>
    </p:spTree>
    <p:extLst>
      <p:ext uri="{BB962C8B-B14F-4D97-AF65-F5344CB8AC3E}">
        <p14:creationId xmlns:p14="http://schemas.microsoft.com/office/powerpoint/2010/main" val="24305375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If there is to be a contract that gives rise to political obligation then, of necessity, there must be a prior condition in which such a contract does not exist. </a:t>
            </a:r>
            <a:endParaRPr lang="en-GB" dirty="0" smtClean="0"/>
          </a:p>
          <a:p>
            <a:r>
              <a:rPr lang="en-GB" dirty="0" smtClean="0"/>
              <a:t>This </a:t>
            </a:r>
            <a:r>
              <a:rPr lang="en-GB" dirty="0"/>
              <a:t>pre-contractual condition is characterised by different thinkers in different ways </a:t>
            </a:r>
            <a:r>
              <a:rPr lang="en-GB" dirty="0" smtClean="0"/>
              <a:t>but </a:t>
            </a:r>
            <a:r>
              <a:rPr lang="en-GB" dirty="0"/>
              <a:t>the term of art by which this pre-contractual condition has generally come to be known is ‘the state of nature’. </a:t>
            </a:r>
            <a:endParaRPr lang="en-US" dirty="0"/>
          </a:p>
        </p:txBody>
      </p:sp>
    </p:spTree>
    <p:extLst>
      <p:ext uri="{BB962C8B-B14F-4D97-AF65-F5344CB8AC3E}">
        <p14:creationId xmlns:p14="http://schemas.microsoft.com/office/powerpoint/2010/main" val="3191032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Most thinkers take what they have to explain to be the transition from individuals in a pre-contractual state of nature to the post-contractual social or political order. </a:t>
            </a:r>
            <a:endParaRPr lang="en-GB" dirty="0" smtClean="0"/>
          </a:p>
          <a:p>
            <a:r>
              <a:rPr lang="en-GB" dirty="0" smtClean="0"/>
              <a:t>Grotius</a:t>
            </a:r>
            <a:r>
              <a:rPr lang="en-GB" dirty="0"/>
              <a:t>, however, realised that it is not only the case that individuals can be conceived to be in a state of nature vis-à-vis one another but that the states resulting from the contract among individuals could themselves be conceived to be in a state of nature in respect of each other and so be in a position to contract with one another.</a:t>
            </a:r>
            <a:endParaRPr lang="en-IE" dirty="0"/>
          </a:p>
          <a:p>
            <a:endParaRPr lang="en-US" dirty="0"/>
          </a:p>
        </p:txBody>
      </p:sp>
    </p:spTree>
    <p:extLst>
      <p:ext uri="{BB962C8B-B14F-4D97-AF65-F5344CB8AC3E}">
        <p14:creationId xmlns:p14="http://schemas.microsoft.com/office/powerpoint/2010/main" val="2873963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There are, broadly, two ways in which one can think about the relationship between man and society. </a:t>
            </a:r>
            <a:endParaRPr lang="en-GB" dirty="0" smtClean="0"/>
          </a:p>
          <a:p>
            <a:r>
              <a:rPr lang="en-GB" dirty="0" smtClean="0"/>
              <a:t>One </a:t>
            </a:r>
            <a:r>
              <a:rPr lang="en-GB" dirty="0"/>
              <a:t>can start with society and take as one’s problem the task of finding space within that society for the individual. This is the general trend of classical thought. </a:t>
            </a:r>
            <a:endParaRPr lang="en-GB" dirty="0" smtClean="0"/>
          </a:p>
          <a:p>
            <a:r>
              <a:rPr lang="en-GB" dirty="0" smtClean="0"/>
              <a:t>The </a:t>
            </a:r>
            <a:r>
              <a:rPr lang="en-GB" dirty="0"/>
              <a:t>modern approach is to start with the individual and then the problem becomes one of justifying or explaining society. </a:t>
            </a:r>
            <a:endParaRPr lang="en-US" dirty="0"/>
          </a:p>
        </p:txBody>
      </p:sp>
    </p:spTree>
    <p:extLst>
      <p:ext uri="{BB962C8B-B14F-4D97-AF65-F5344CB8AC3E}">
        <p14:creationId xmlns:p14="http://schemas.microsoft.com/office/powerpoint/2010/main" val="8121220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For Grotius, those acts are right (</a:t>
            </a:r>
            <a:r>
              <a:rPr lang="en-GB" i="1" dirty="0"/>
              <a:t>ius</a:t>
            </a:r>
            <a:r>
              <a:rPr lang="en-GB" dirty="0"/>
              <a:t>) or just which are not fundamentally destructive of man’s life in society, destructive of the essential order which every society requires. </a:t>
            </a:r>
            <a:endParaRPr lang="en-GB" dirty="0" smtClean="0"/>
          </a:p>
          <a:p>
            <a:r>
              <a:rPr lang="en-GB" dirty="0" smtClean="0"/>
              <a:t>A libertarian vista appears </a:t>
            </a:r>
            <a:r>
              <a:rPr lang="en-GB" dirty="0"/>
              <a:t>when we come to Grotius’s second notion of right (</a:t>
            </a:r>
            <a:r>
              <a:rPr lang="en-GB" i="1" dirty="0"/>
              <a:t>ius</a:t>
            </a:r>
            <a:r>
              <a:rPr lang="en-GB" dirty="0"/>
              <a:t>) which is the right to do and to have, to act and to possess. This looks like an anticipation of the modern, subjective, notion of right that belongs to man as man rather than man as defined by status or property relations. </a:t>
            </a:r>
            <a:endParaRPr lang="en-GB" dirty="0" smtClean="0"/>
          </a:p>
          <a:p>
            <a:r>
              <a:rPr lang="en-GB" dirty="0" smtClean="0"/>
              <a:t>And</a:t>
            </a:r>
            <a:r>
              <a:rPr lang="en-GB" dirty="0"/>
              <a:t>, of course, right (</a:t>
            </a:r>
            <a:r>
              <a:rPr lang="en-GB" i="1" dirty="0"/>
              <a:t>ius</a:t>
            </a:r>
            <a:r>
              <a:rPr lang="en-GB" dirty="0"/>
              <a:t>) has the standard meaning of law. </a:t>
            </a:r>
            <a:endParaRPr lang="en-US" dirty="0"/>
          </a:p>
        </p:txBody>
      </p:sp>
    </p:spTree>
    <p:extLst>
      <p:ext uri="{BB962C8B-B14F-4D97-AF65-F5344CB8AC3E}">
        <p14:creationId xmlns:p14="http://schemas.microsoft.com/office/powerpoint/2010/main" val="826837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p:cNvGrpSpPr/>
          <p:nvPr/>
        </p:nvGrpSpPr>
        <p:grpSpPr>
          <a:xfrm>
            <a:off x="770165" y="1202388"/>
            <a:ext cx="6688260" cy="4309681"/>
            <a:chOff x="770165" y="1202388"/>
            <a:chExt cx="6688260" cy="4309681"/>
          </a:xfrm>
        </p:grpSpPr>
        <p:sp>
          <p:nvSpPr>
            <p:cNvPr id="2" name="Rectangle 1"/>
            <p:cNvSpPr/>
            <p:nvPr/>
          </p:nvSpPr>
          <p:spPr>
            <a:xfrm>
              <a:off x="2283468" y="1202388"/>
              <a:ext cx="1594373" cy="54039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t>Ius</a:t>
              </a:r>
              <a:endParaRPr lang="en-US" sz="1200" dirty="0"/>
            </a:p>
          </p:txBody>
        </p:sp>
        <p:sp>
          <p:nvSpPr>
            <p:cNvPr id="3" name="Rectangle 2"/>
            <p:cNvSpPr/>
            <p:nvPr/>
          </p:nvSpPr>
          <p:spPr>
            <a:xfrm>
              <a:off x="770165" y="2310205"/>
              <a:ext cx="1688954" cy="54039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t>Natural Law</a:t>
              </a:r>
              <a:endParaRPr lang="en-US" sz="1200" dirty="0"/>
            </a:p>
          </p:txBody>
        </p:sp>
        <p:sp>
          <p:nvSpPr>
            <p:cNvPr id="4" name="Rectangle 3"/>
            <p:cNvSpPr/>
            <p:nvPr/>
          </p:nvSpPr>
          <p:spPr>
            <a:xfrm>
              <a:off x="3594097" y="2310205"/>
              <a:ext cx="2242931" cy="54039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t>Volitional Law</a:t>
              </a:r>
              <a:endParaRPr lang="en-US" sz="1200" dirty="0"/>
            </a:p>
          </p:txBody>
        </p:sp>
        <p:sp>
          <p:nvSpPr>
            <p:cNvPr id="5" name="Rectangle 4"/>
            <p:cNvSpPr/>
            <p:nvPr/>
          </p:nvSpPr>
          <p:spPr>
            <a:xfrm>
              <a:off x="1986212" y="3607163"/>
              <a:ext cx="1891629" cy="59443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t>Human Law</a:t>
              </a:r>
              <a:endParaRPr lang="en-US" sz="1200" dirty="0"/>
            </a:p>
          </p:txBody>
        </p:sp>
        <p:sp>
          <p:nvSpPr>
            <p:cNvPr id="6" name="Rectangle 5"/>
            <p:cNvSpPr/>
            <p:nvPr/>
          </p:nvSpPr>
          <p:spPr>
            <a:xfrm>
              <a:off x="5526261" y="3607163"/>
              <a:ext cx="1932164" cy="59443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t>Divine Law</a:t>
              </a:r>
              <a:endParaRPr lang="en-US" sz="1200" dirty="0"/>
            </a:p>
          </p:txBody>
        </p:sp>
        <p:sp>
          <p:nvSpPr>
            <p:cNvPr id="7" name="Rectangle 6"/>
            <p:cNvSpPr/>
            <p:nvPr/>
          </p:nvSpPr>
          <p:spPr>
            <a:xfrm>
              <a:off x="1053908" y="4998690"/>
              <a:ext cx="1688954" cy="51337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t>Non-civil Law</a:t>
              </a:r>
              <a:endParaRPr lang="en-US" sz="1200" dirty="0"/>
            </a:p>
          </p:txBody>
        </p:sp>
        <p:sp>
          <p:nvSpPr>
            <p:cNvPr id="8" name="Rectangle 7"/>
            <p:cNvSpPr/>
            <p:nvPr/>
          </p:nvSpPr>
          <p:spPr>
            <a:xfrm>
              <a:off x="3013096" y="4998690"/>
              <a:ext cx="1756512" cy="51337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t>Civil Law</a:t>
              </a:r>
              <a:endParaRPr lang="en-US" sz="1200" dirty="0"/>
            </a:p>
          </p:txBody>
        </p:sp>
        <p:sp>
          <p:nvSpPr>
            <p:cNvPr id="9" name="Rectangle 8"/>
            <p:cNvSpPr/>
            <p:nvPr/>
          </p:nvSpPr>
          <p:spPr>
            <a:xfrm>
              <a:off x="5093887" y="4998690"/>
              <a:ext cx="2256443" cy="51337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t>Law of Nations</a:t>
              </a:r>
              <a:endParaRPr lang="en-US" sz="1200" dirty="0"/>
            </a:p>
          </p:txBody>
        </p:sp>
        <p:cxnSp>
          <p:nvCxnSpPr>
            <p:cNvPr id="16" name="Straight Arrow Connector 15"/>
            <p:cNvCxnSpPr/>
            <p:nvPr/>
          </p:nvCxnSpPr>
          <p:spPr>
            <a:xfrm flipH="1">
              <a:off x="1607886" y="1945436"/>
              <a:ext cx="540465" cy="1891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a:off x="4148074" y="1945436"/>
              <a:ext cx="553977" cy="1891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flipH="1">
              <a:off x="2945538" y="3039744"/>
              <a:ext cx="472907" cy="39178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p:nvPr/>
          </p:nvCxnSpPr>
          <p:spPr>
            <a:xfrm>
              <a:off x="6053214" y="3039744"/>
              <a:ext cx="594512" cy="39178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p:nvPr/>
          </p:nvCxnSpPr>
          <p:spPr>
            <a:xfrm flipH="1">
              <a:off x="1986212" y="4417761"/>
              <a:ext cx="472907" cy="41880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a:off x="3418445" y="4417761"/>
              <a:ext cx="0" cy="41880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a:off x="4310213" y="4417761"/>
              <a:ext cx="1526815" cy="41880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376409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a:t>
            </a:r>
            <a:r>
              <a:rPr lang="en-GB" i="1" dirty="0"/>
              <a:t>ius naturale</a:t>
            </a:r>
            <a:r>
              <a:rPr lang="en-GB" dirty="0"/>
              <a:t> </a:t>
            </a:r>
            <a:r>
              <a:rPr lang="en-GB" dirty="0" smtClean="0"/>
              <a:t>(natural law) is </a:t>
            </a:r>
            <a:r>
              <a:rPr lang="en-GB" dirty="0"/>
              <a:t>grounded on reason while the </a:t>
            </a:r>
            <a:r>
              <a:rPr lang="en-GB" i="1" dirty="0"/>
              <a:t>ius </a:t>
            </a:r>
            <a:r>
              <a:rPr lang="en-GB" i="1" dirty="0" smtClean="0"/>
              <a:t>gentium </a:t>
            </a:r>
            <a:r>
              <a:rPr lang="en-GB" dirty="0" smtClean="0"/>
              <a:t>(law of nations) </a:t>
            </a:r>
            <a:r>
              <a:rPr lang="en-GB" dirty="0"/>
              <a:t>is based on will. </a:t>
            </a:r>
            <a:endParaRPr lang="en-GB" dirty="0" smtClean="0"/>
          </a:p>
          <a:p>
            <a:r>
              <a:rPr lang="en-GB" dirty="0"/>
              <a:t>W</a:t>
            </a:r>
            <a:r>
              <a:rPr lang="en-GB" dirty="0" smtClean="0"/>
              <a:t>hereas </a:t>
            </a:r>
            <a:r>
              <a:rPr lang="en-GB" dirty="0"/>
              <a:t>the </a:t>
            </a:r>
            <a:r>
              <a:rPr lang="en-GB" i="1" dirty="0"/>
              <a:t>ius gentium</a:t>
            </a:r>
            <a:r>
              <a:rPr lang="en-GB" dirty="0"/>
              <a:t> </a:t>
            </a:r>
            <a:r>
              <a:rPr lang="en-GB"/>
              <a:t>is </a:t>
            </a:r>
            <a:r>
              <a:rPr lang="en-GB" smtClean="0"/>
              <a:t>changeable, </a:t>
            </a:r>
            <a:r>
              <a:rPr lang="en-GB" dirty="0"/>
              <a:t>the </a:t>
            </a:r>
            <a:r>
              <a:rPr lang="en-GB" i="1" dirty="0"/>
              <a:t>ius naturale</a:t>
            </a:r>
            <a:r>
              <a:rPr lang="en-GB" dirty="0"/>
              <a:t> is not. </a:t>
            </a:r>
            <a:endParaRPr lang="en-GB" dirty="0" smtClean="0"/>
          </a:p>
          <a:p>
            <a:r>
              <a:rPr lang="en-GB" dirty="0" smtClean="0"/>
              <a:t>Moreover </a:t>
            </a:r>
            <a:r>
              <a:rPr lang="en-GB" dirty="0"/>
              <a:t>the </a:t>
            </a:r>
            <a:r>
              <a:rPr lang="en-GB" i="1" dirty="0"/>
              <a:t>ius gentium</a:t>
            </a:r>
            <a:r>
              <a:rPr lang="en-GB" dirty="0"/>
              <a:t> belongs on the volitional side of the great divide, attaches to only one part of the basic division within volitional law and is still only one of the three parts of </a:t>
            </a:r>
            <a:r>
              <a:rPr lang="en-GB" i="1" dirty="0"/>
              <a:t>that</a:t>
            </a:r>
            <a:r>
              <a:rPr lang="en-GB" dirty="0"/>
              <a:t> division.</a:t>
            </a:r>
            <a:r>
              <a:rPr lang="en-IE" dirty="0"/>
              <a:t> </a:t>
            </a:r>
            <a:endParaRPr lang="en-US" dirty="0"/>
          </a:p>
        </p:txBody>
      </p:sp>
    </p:spTree>
    <p:extLst>
      <p:ext uri="{BB962C8B-B14F-4D97-AF65-F5344CB8AC3E}">
        <p14:creationId xmlns:p14="http://schemas.microsoft.com/office/powerpoint/2010/main" val="2580628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Hugo Grotius </a:t>
            </a:r>
            <a:r>
              <a:rPr lang="en-GB" dirty="0" smtClean="0"/>
              <a:t>is </a:t>
            </a:r>
            <a:r>
              <a:rPr lang="en-GB" dirty="0"/>
              <a:t>best </a:t>
            </a:r>
            <a:r>
              <a:rPr lang="en-GB" dirty="0" smtClean="0"/>
              <a:t>known for </a:t>
            </a:r>
            <a:r>
              <a:rPr lang="en-GB" i="1" dirty="0"/>
              <a:t>The Rights of War and </a:t>
            </a:r>
            <a:r>
              <a:rPr lang="en-GB" i="1" dirty="0" smtClean="0"/>
              <a:t>Peace</a:t>
            </a:r>
            <a:r>
              <a:rPr lang="en-GB" dirty="0" smtClean="0"/>
              <a:t>.</a:t>
            </a:r>
          </a:p>
          <a:p>
            <a:r>
              <a:rPr lang="en-GB" dirty="0" smtClean="0"/>
              <a:t>He was </a:t>
            </a:r>
            <a:r>
              <a:rPr lang="en-GB" dirty="0"/>
              <a:t>certainly the most influential thinker to re-apply the venerable notion of natural law to the newly emerging field of inter-state </a:t>
            </a:r>
            <a:r>
              <a:rPr lang="en-GB" dirty="0" smtClean="0"/>
              <a:t>relations.</a:t>
            </a:r>
            <a:r>
              <a:rPr lang="en-IE" dirty="0" smtClean="0"/>
              <a:t> </a:t>
            </a:r>
            <a:endParaRPr lang="en-US" dirty="0"/>
          </a:p>
        </p:txBody>
      </p:sp>
    </p:spTree>
    <p:extLst>
      <p:ext uri="{BB962C8B-B14F-4D97-AF65-F5344CB8AC3E}">
        <p14:creationId xmlns:p14="http://schemas.microsoft.com/office/powerpoint/2010/main" val="651752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i="1" dirty="0"/>
              <a:t>The Rights of War and Peace</a:t>
            </a:r>
            <a:r>
              <a:rPr lang="en-GB" dirty="0"/>
              <a:t> is </a:t>
            </a:r>
            <a:r>
              <a:rPr lang="en-GB" dirty="0" smtClean="0"/>
              <a:t>a </a:t>
            </a:r>
            <a:r>
              <a:rPr lang="en-GB" dirty="0"/>
              <a:t>treatise on the law of nature and the law of nations. </a:t>
            </a:r>
            <a:endParaRPr lang="en-GB" dirty="0" smtClean="0"/>
          </a:p>
          <a:p>
            <a:r>
              <a:rPr lang="en-GB" dirty="0" smtClean="0"/>
              <a:t>In </a:t>
            </a:r>
            <a:r>
              <a:rPr lang="en-GB" dirty="0"/>
              <a:t>the classic debate between </a:t>
            </a:r>
            <a:r>
              <a:rPr lang="en-GB" i="1" dirty="0"/>
              <a:t>phusis</a:t>
            </a:r>
            <a:r>
              <a:rPr lang="en-GB" dirty="0"/>
              <a:t> and </a:t>
            </a:r>
            <a:r>
              <a:rPr lang="en-GB" i="1" dirty="0"/>
              <a:t>nomos</a:t>
            </a:r>
            <a:r>
              <a:rPr lang="en-GB" dirty="0"/>
              <a:t>, between nature and convention, Grotius, for the most part, takes the side of nature. </a:t>
            </a:r>
            <a:endParaRPr lang="en-GB" dirty="0" smtClean="0"/>
          </a:p>
          <a:p>
            <a:r>
              <a:rPr lang="en-GB" dirty="0" smtClean="0"/>
              <a:t>Man </a:t>
            </a:r>
            <a:r>
              <a:rPr lang="en-GB" dirty="0"/>
              <a:t>is naturally both rational and social. </a:t>
            </a:r>
            <a:endParaRPr lang="en-US" dirty="0"/>
          </a:p>
        </p:txBody>
      </p:sp>
    </p:spTree>
    <p:extLst>
      <p:ext uri="{BB962C8B-B14F-4D97-AF65-F5344CB8AC3E}">
        <p14:creationId xmlns:p14="http://schemas.microsoft.com/office/powerpoint/2010/main" val="2963873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After the Reformation, </a:t>
            </a:r>
            <a:r>
              <a:rPr lang="en-GB" dirty="0" smtClean="0"/>
              <a:t>it became clear that the </a:t>
            </a:r>
            <a:r>
              <a:rPr lang="en-GB" dirty="0"/>
              <a:t>religious </a:t>
            </a:r>
            <a:r>
              <a:rPr lang="en-GB" dirty="0" smtClean="0"/>
              <a:t> </a:t>
            </a:r>
            <a:r>
              <a:rPr lang="en-GB" dirty="0"/>
              <a:t>divisions of European Christendom were </a:t>
            </a:r>
            <a:r>
              <a:rPr lang="en-GB" dirty="0" smtClean="0"/>
              <a:t>here </a:t>
            </a:r>
            <a:r>
              <a:rPr lang="en-GB" dirty="0"/>
              <a:t>to stay and, perhaps more significantly, </a:t>
            </a:r>
            <a:r>
              <a:rPr lang="en-GB" dirty="0" smtClean="0"/>
              <a:t>that the increasingly centralised </a:t>
            </a:r>
            <a:r>
              <a:rPr lang="en-GB" dirty="0"/>
              <a:t>post-medieval sovereign states were also </a:t>
            </a:r>
            <a:r>
              <a:rPr lang="en-GB" dirty="0" smtClean="0"/>
              <a:t>here </a:t>
            </a:r>
            <a:r>
              <a:rPr lang="en-GB" dirty="0"/>
              <a:t>to stay. </a:t>
            </a:r>
            <a:endParaRPr lang="en-GB" dirty="0" smtClean="0"/>
          </a:p>
          <a:p>
            <a:r>
              <a:rPr lang="en-GB" dirty="0" smtClean="0"/>
              <a:t>How were </a:t>
            </a:r>
            <a:r>
              <a:rPr lang="en-GB" dirty="0"/>
              <a:t>these sovereign and independent states to relate to one another lawfully when they acknowledged no common superior? </a:t>
            </a:r>
            <a:endParaRPr lang="en-GB" dirty="0" smtClean="0"/>
          </a:p>
        </p:txBody>
      </p:sp>
    </p:spTree>
    <p:extLst>
      <p:ext uri="{BB962C8B-B14F-4D97-AF65-F5344CB8AC3E}">
        <p14:creationId xmlns:p14="http://schemas.microsoft.com/office/powerpoint/2010/main" val="3537828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most spectacular way in one state can relate to another is through the violence of war, a condition of which Grotius had first hand experience. </a:t>
            </a:r>
            <a:endParaRPr lang="en-GB" dirty="0" smtClean="0"/>
          </a:p>
          <a:p>
            <a:r>
              <a:rPr lang="en-GB" dirty="0" smtClean="0"/>
              <a:t>Grotius </a:t>
            </a:r>
            <a:r>
              <a:rPr lang="en-GB" dirty="0"/>
              <a:t>is, of course, best known for his analysis of this particular aspect of inter-state relations, namely the question of whether and in what circumstances violent action—war—may be justified. </a:t>
            </a:r>
            <a:endParaRPr lang="en-IE" dirty="0"/>
          </a:p>
          <a:p>
            <a:endParaRPr lang="en-US" dirty="0"/>
          </a:p>
        </p:txBody>
      </p:sp>
    </p:spTree>
    <p:extLst>
      <p:ext uri="{BB962C8B-B14F-4D97-AF65-F5344CB8AC3E}">
        <p14:creationId xmlns:p14="http://schemas.microsoft.com/office/powerpoint/2010/main" val="3878588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smtClean="0"/>
              <a:t>Can there </a:t>
            </a:r>
            <a:r>
              <a:rPr lang="en-GB" dirty="0"/>
              <a:t>be just wars? </a:t>
            </a:r>
            <a:r>
              <a:rPr lang="en-GB" dirty="0" smtClean="0"/>
              <a:t>Grotius </a:t>
            </a:r>
            <a:r>
              <a:rPr lang="en-GB" dirty="0"/>
              <a:t>answers, yes. </a:t>
            </a:r>
            <a:endParaRPr lang="en-GB" dirty="0" smtClean="0"/>
          </a:p>
          <a:p>
            <a:r>
              <a:rPr lang="en-GB" dirty="0"/>
              <a:t>N</a:t>
            </a:r>
            <a:r>
              <a:rPr lang="en-GB" dirty="0" smtClean="0"/>
              <a:t>ot every use of force or violence by a party is necessarily </a:t>
            </a:r>
            <a:r>
              <a:rPr lang="en-GB" dirty="0"/>
              <a:t>unjustified. It is so only if it involves an infringement of the rights or the possessions of another. </a:t>
            </a:r>
            <a:endParaRPr lang="en-GB" dirty="0" smtClean="0"/>
          </a:p>
          <a:p>
            <a:r>
              <a:rPr lang="en-GB" dirty="0" smtClean="0"/>
              <a:t>Defensive </a:t>
            </a:r>
            <a:r>
              <a:rPr lang="en-GB" dirty="0"/>
              <a:t>wars to protect persons and property against aggression are clearly just. </a:t>
            </a:r>
            <a:endParaRPr lang="en-GB" dirty="0" smtClean="0"/>
          </a:p>
          <a:p>
            <a:r>
              <a:rPr lang="en-GB" dirty="0" smtClean="0"/>
              <a:t>Offensive </a:t>
            </a:r>
            <a:r>
              <a:rPr lang="en-GB" dirty="0"/>
              <a:t>wars may be just if they are waged to prosecute injuries or to inflict punishment which is deserved, such being the case when contracts or promises are violated. </a:t>
            </a:r>
            <a:endParaRPr lang="en-IE" dirty="0"/>
          </a:p>
          <a:p>
            <a:endParaRPr lang="en-US" dirty="0"/>
          </a:p>
        </p:txBody>
      </p:sp>
    </p:spTree>
    <p:extLst>
      <p:ext uri="{BB962C8B-B14F-4D97-AF65-F5344CB8AC3E}">
        <p14:creationId xmlns:p14="http://schemas.microsoft.com/office/powerpoint/2010/main" val="1944484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Grotius does allow for third-party interventions where the intervening agent is not directly the object of any injury. </a:t>
            </a:r>
            <a:r>
              <a:rPr lang="en-GB" dirty="0"/>
              <a:t>R</a:t>
            </a:r>
            <a:r>
              <a:rPr lang="en-GB" dirty="0" smtClean="0"/>
              <a:t>elying </a:t>
            </a:r>
            <a:r>
              <a:rPr lang="en-GB" dirty="0"/>
              <a:t>on classical precedents, Grotius here believes that rulers have a duty to enforce the law of nature and, if that is being violated by the rulers of another state, intervention is justified.</a:t>
            </a:r>
            <a:r>
              <a:rPr lang="en-IE" dirty="0"/>
              <a:t> </a:t>
            </a:r>
            <a:endParaRPr lang="en-IE" dirty="0" smtClean="0"/>
          </a:p>
          <a:p>
            <a:r>
              <a:rPr lang="en-GB" dirty="0"/>
              <a:t>On this </a:t>
            </a:r>
            <a:r>
              <a:rPr lang="en-GB" dirty="0" smtClean="0"/>
              <a:t>issue, </a:t>
            </a:r>
            <a:r>
              <a:rPr lang="en-GB" dirty="0"/>
              <a:t>Grotius finds himself </a:t>
            </a:r>
            <a:r>
              <a:rPr lang="en-GB" dirty="0" smtClean="0"/>
              <a:t>opposed by those </a:t>
            </a:r>
            <a:r>
              <a:rPr lang="en-GB" dirty="0"/>
              <a:t>Francisco </a:t>
            </a:r>
            <a:r>
              <a:rPr lang="en-GB" dirty="0" smtClean="0"/>
              <a:t>Vitoria </a:t>
            </a:r>
            <a:r>
              <a:rPr lang="en-GB" dirty="0"/>
              <a:t>who </a:t>
            </a:r>
            <a:r>
              <a:rPr lang="en-GB" dirty="0" smtClean="0"/>
              <a:t>holds </a:t>
            </a:r>
            <a:r>
              <a:rPr lang="en-GB" dirty="0"/>
              <a:t>that force or violence is justifiable only if exercised by those who have been aggressed against (or their agents) or by those who have jurisdiction over those who are aggressed. </a:t>
            </a:r>
            <a:endParaRPr lang="en-US" dirty="0"/>
          </a:p>
        </p:txBody>
      </p:sp>
    </p:spTree>
    <p:extLst>
      <p:ext uri="{BB962C8B-B14F-4D97-AF65-F5344CB8AC3E}">
        <p14:creationId xmlns:p14="http://schemas.microsoft.com/office/powerpoint/2010/main" val="1494423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there was to be a source of norms that could govern inter-state relations, then it would have to be found where all could accept it, despite their particular differences of language, culture and religion. </a:t>
            </a:r>
            <a:endParaRPr lang="en-GB" dirty="0" smtClean="0"/>
          </a:p>
          <a:p>
            <a:r>
              <a:rPr lang="en-GB" dirty="0" smtClean="0"/>
              <a:t>That </a:t>
            </a:r>
            <a:r>
              <a:rPr lang="en-GB" dirty="0"/>
              <a:t>being so, it is scarcely surprising that Grotius turned to the venerable idea of the natural law, this time shorn of any essential connection to religious revelation, a naturalised natural </a:t>
            </a:r>
            <a:r>
              <a:rPr lang="en-GB" dirty="0" smtClean="0"/>
              <a:t>law. </a:t>
            </a:r>
            <a:endParaRPr lang="en-US" dirty="0"/>
          </a:p>
        </p:txBody>
      </p:sp>
    </p:spTree>
    <p:extLst>
      <p:ext uri="{BB962C8B-B14F-4D97-AF65-F5344CB8AC3E}">
        <p14:creationId xmlns:p14="http://schemas.microsoft.com/office/powerpoint/2010/main" val="312145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Grotius </a:t>
            </a:r>
            <a:r>
              <a:rPr lang="en-GB" dirty="0"/>
              <a:t>tended to take for granted that the </a:t>
            </a:r>
            <a:r>
              <a:rPr lang="en-GB" dirty="0" smtClean="0"/>
              <a:t>moral </a:t>
            </a:r>
            <a:r>
              <a:rPr lang="en-GB" dirty="0"/>
              <a:t>force of an obligation derives from an inward normative necessity, not merely from an outward threat of sanction. </a:t>
            </a:r>
            <a:endParaRPr lang="en-GB" dirty="0" smtClean="0"/>
          </a:p>
          <a:p>
            <a:r>
              <a:rPr lang="en-GB" dirty="0" smtClean="0"/>
              <a:t>The </a:t>
            </a:r>
            <a:r>
              <a:rPr lang="en-GB" dirty="0"/>
              <a:t>relevance of this to the matter of political obligation was that it undermined the idea that such obligation could be legitimately imposed without the consent of those on whom it was to be imposed. </a:t>
            </a:r>
            <a:endParaRPr lang="en-US" dirty="0"/>
          </a:p>
        </p:txBody>
      </p:sp>
    </p:spTree>
    <p:extLst>
      <p:ext uri="{BB962C8B-B14F-4D97-AF65-F5344CB8AC3E}">
        <p14:creationId xmlns:p14="http://schemas.microsoft.com/office/powerpoint/2010/main" val="12054889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51</TotalTime>
  <Words>1078</Words>
  <Application>Microsoft Macintosh PowerPoint</Application>
  <PresentationFormat>On-screen Show (4:3)</PresentationFormat>
  <Paragraphs>45</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Breeze</vt:lpstr>
      <vt:lpstr>Hugo Grotius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Hugo Grotius</dc:title>
  <dc:creator>Gerard Casey</dc:creator>
  <cp:lastModifiedBy>Gerard Casey</cp:lastModifiedBy>
  <cp:revision>12</cp:revision>
  <dcterms:created xsi:type="dcterms:W3CDTF">2014-08-04T18:07:33Z</dcterms:created>
  <dcterms:modified xsi:type="dcterms:W3CDTF">2014-08-08T08:02:25Z</dcterms:modified>
</cp:coreProperties>
</file>