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8" d="100"/>
          <a:sy n="88" d="100"/>
        </p:scale>
        <p:origin x="-93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05/08/2014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05/08/2014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05/08/2014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05/08/2014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Road not Taken—Johannes Althusius</a:t>
            </a:r>
            <a:endParaRPr lang="en-US" dirty="0"/>
          </a:p>
        </p:txBody>
      </p:sp>
      <p:sp>
        <p:nvSpPr>
          <p:cNvPr id="3" name="Subtitle 2"/>
          <p:cNvSpPr>
            <a:spLocks noGrp="1"/>
          </p:cNvSpPr>
          <p:nvPr>
            <p:ph type="subTitle" idx="1"/>
          </p:nvPr>
        </p:nvSpPr>
        <p:spPr/>
        <p:txBody>
          <a:bodyPr/>
          <a:lstStyle/>
          <a:p>
            <a:r>
              <a:rPr lang="en-US" dirty="0" smtClean="0"/>
              <a:t>Part 2—</a:t>
            </a:r>
            <a:r>
              <a:rPr lang="en-US" smtClean="0"/>
              <a:t>City, Realm </a:t>
            </a:r>
            <a:r>
              <a:rPr lang="en-US" dirty="0" smtClean="0"/>
              <a:t>and Sovereignty</a:t>
            </a:r>
            <a:endParaRPr lang="en-US" dirty="0"/>
          </a:p>
        </p:txBody>
      </p:sp>
    </p:spTree>
    <p:extLst>
      <p:ext uri="{BB962C8B-B14F-4D97-AF65-F5344CB8AC3E}">
        <p14:creationId xmlns:p14="http://schemas.microsoft.com/office/powerpoint/2010/main" val="1411332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It would not be going to far to say that, for Althusius, the ruler is an agent of the commonwealth, which is and which remains his principal, and not the other way around. As an agent, the ruler is limited by the terms set by his principal and must render an account of his administration to his principal. As an economic agent may not wilfully diminish his principal’s capital, so too, the ruler may not alienate the provinces or cities or towns of the realm. In the extreme, just as an agent serves at the pleasure of his principal, so too, the supreme monarch may even be deposed</a:t>
            </a:r>
            <a:r>
              <a:rPr lang="en-GB" dirty="0" smtClean="0"/>
              <a:t>.</a:t>
            </a:r>
            <a:endParaRPr lang="en-IE" dirty="0"/>
          </a:p>
          <a:p>
            <a:endParaRPr lang="en-US" dirty="0"/>
          </a:p>
        </p:txBody>
      </p:sp>
    </p:spTree>
    <p:extLst>
      <p:ext uri="{BB962C8B-B14F-4D97-AF65-F5344CB8AC3E}">
        <p14:creationId xmlns:p14="http://schemas.microsoft.com/office/powerpoint/2010/main" val="941174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core of public law is to be found in the second table of the </a:t>
            </a:r>
            <a:r>
              <a:rPr lang="en-GB" dirty="0" smtClean="0"/>
              <a:t>Decalogue</a:t>
            </a:r>
            <a:r>
              <a:rPr lang="en-GB" dirty="0"/>
              <a:t> </a:t>
            </a:r>
            <a:r>
              <a:rPr lang="en-GB" dirty="0" smtClean="0"/>
              <a:t>which </a:t>
            </a:r>
            <a:r>
              <a:rPr lang="en-GB" dirty="0"/>
              <a:t>prohibits homicide and the infliction of bodily injury, offences against chastity, property, and reputation. </a:t>
            </a:r>
            <a:endParaRPr lang="en-GB" dirty="0" smtClean="0"/>
          </a:p>
          <a:p>
            <a:r>
              <a:rPr lang="en-GB" dirty="0" smtClean="0"/>
              <a:t>More </a:t>
            </a:r>
            <a:r>
              <a:rPr lang="en-GB" dirty="0"/>
              <a:t>local laws may vary according to the ‘varying circumstances of place, time person’ within the commonwealth</a:t>
            </a:r>
            <a:r>
              <a:rPr lang="en-GB" dirty="0" smtClean="0"/>
              <a:t>.</a:t>
            </a:r>
            <a:endParaRPr lang="en-US" dirty="0"/>
          </a:p>
        </p:txBody>
      </p:sp>
    </p:spTree>
    <p:extLst>
      <p:ext uri="{BB962C8B-B14F-4D97-AF65-F5344CB8AC3E}">
        <p14:creationId xmlns:p14="http://schemas.microsoft.com/office/powerpoint/2010/main" val="24062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If rectors, rulers or kings exceed their authority they lose their status as rectors and revert to being private persons so that they are not owed obedience in those matters in which they are acting </a:t>
            </a:r>
            <a:r>
              <a:rPr lang="en-GB" i="1" dirty="0"/>
              <a:t>ultra vires</a:t>
            </a:r>
            <a:r>
              <a:rPr lang="en-GB" dirty="0"/>
              <a:t>. </a:t>
            </a:r>
            <a:endParaRPr lang="en-GB" dirty="0" smtClean="0"/>
          </a:p>
        </p:txBody>
      </p:sp>
    </p:spTree>
    <p:extLst>
      <p:ext uri="{BB962C8B-B14F-4D97-AF65-F5344CB8AC3E}">
        <p14:creationId xmlns:p14="http://schemas.microsoft.com/office/powerpoint/2010/main" val="411931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They can exceed their powers in at least three </a:t>
            </a:r>
            <a:r>
              <a:rPr lang="en-GB" dirty="0" smtClean="0"/>
              <a:t>ways</a:t>
            </a:r>
          </a:p>
          <a:p>
            <a:r>
              <a:rPr lang="en-GB" dirty="0" smtClean="0"/>
              <a:t>by </a:t>
            </a:r>
            <a:r>
              <a:rPr lang="en-GB" dirty="0"/>
              <a:t>commanding that to be done which is prohibited by God or by commanding that to be omitted which is required by </a:t>
            </a:r>
            <a:r>
              <a:rPr lang="en-GB" dirty="0" smtClean="0"/>
              <a:t>God</a:t>
            </a:r>
            <a:endParaRPr lang="en-GB" dirty="0"/>
          </a:p>
          <a:p>
            <a:r>
              <a:rPr lang="en-GB" dirty="0" smtClean="0"/>
              <a:t>by </a:t>
            </a:r>
            <a:r>
              <a:rPr lang="en-GB" dirty="0"/>
              <a:t>commanding that to be done which is contrary to charity or by commanding that to be omitted which is required by </a:t>
            </a:r>
            <a:r>
              <a:rPr lang="en-GB" dirty="0" smtClean="0"/>
              <a:t>charity</a:t>
            </a:r>
            <a:endParaRPr lang="en-GB" dirty="0"/>
          </a:p>
          <a:p>
            <a:r>
              <a:rPr lang="en-GB" dirty="0" smtClean="0"/>
              <a:t>and </a:t>
            </a:r>
            <a:r>
              <a:rPr lang="en-GB" dirty="0"/>
              <a:t>by seeking their personal profit instead of the good of the realm. </a:t>
            </a:r>
            <a:endParaRPr lang="en-US" dirty="0"/>
          </a:p>
          <a:p>
            <a:endParaRPr lang="en-US" dirty="0"/>
          </a:p>
        </p:txBody>
      </p:sp>
    </p:spTree>
    <p:extLst>
      <p:ext uri="{BB962C8B-B14F-4D97-AF65-F5344CB8AC3E}">
        <p14:creationId xmlns:p14="http://schemas.microsoft.com/office/powerpoint/2010/main" val="1508886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Magistrates and kings are functionaries who are subject to the people as a whole. </a:t>
            </a:r>
            <a:endParaRPr lang="en-US" dirty="0" smtClean="0"/>
          </a:p>
          <a:p>
            <a:r>
              <a:rPr lang="en-US" dirty="0" smtClean="0"/>
              <a:t>The </a:t>
            </a:r>
            <a:r>
              <a:rPr lang="en-US" dirty="0"/>
              <a:t>king or chief magistrate is an executive of the sovereign power of the people. </a:t>
            </a:r>
            <a:endParaRPr lang="en-US" dirty="0" smtClean="0"/>
          </a:p>
          <a:p>
            <a:r>
              <a:rPr lang="en-US" dirty="0" smtClean="0"/>
              <a:t>The </a:t>
            </a:r>
            <a:r>
              <a:rPr lang="en-US" dirty="0"/>
              <a:t>relationship between king and people is asymmetrical: the king’s obligation to the people is absolute while the obligation of the people to the king is conditional. </a:t>
            </a:r>
          </a:p>
        </p:txBody>
      </p:sp>
    </p:spTree>
    <p:extLst>
      <p:ext uri="{BB962C8B-B14F-4D97-AF65-F5344CB8AC3E}">
        <p14:creationId xmlns:p14="http://schemas.microsoft.com/office/powerpoint/2010/main" val="3173950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Should the king fail in his duty and descend into tyranny, the people may resist and even depose him. This action belongs to the people in their corporate capacity and is to be exercised through their representatives, the ephors. Private individuals are limited to passive resistance to such commands as are unlawful and self-defence against the invasion of natural rights. </a:t>
            </a:r>
            <a:endParaRPr lang="en-IE" dirty="0"/>
          </a:p>
        </p:txBody>
      </p:sp>
    </p:spTree>
    <p:extLst>
      <p:ext uri="{BB962C8B-B14F-4D97-AF65-F5344CB8AC3E}">
        <p14:creationId xmlns:p14="http://schemas.microsoft.com/office/powerpoint/2010/main" val="1396332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Althusius conceives of two kinds of rector—ephors and the supreme magistrate. </a:t>
            </a:r>
            <a:endParaRPr lang="en-GB" dirty="0" smtClean="0"/>
          </a:p>
          <a:p>
            <a:r>
              <a:rPr lang="en-GB" dirty="0" smtClean="0"/>
              <a:t>Ephors </a:t>
            </a:r>
            <a:r>
              <a:rPr lang="en-GB" dirty="0"/>
              <a:t>are the representatives of the commonwealth who are entrusted with the task of appointing the supreme magistrate and in assisting him once appointed. They are chosen by the consent of the whole people. </a:t>
            </a:r>
            <a:endParaRPr lang="en-GB" dirty="0" smtClean="0"/>
          </a:p>
        </p:txBody>
      </p:sp>
    </p:spTree>
    <p:extLst>
      <p:ext uri="{BB962C8B-B14F-4D97-AF65-F5344CB8AC3E}">
        <p14:creationId xmlns:p14="http://schemas.microsoft.com/office/powerpoint/2010/main" val="3413863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ephors also exercise a supervisory role ensuring that the supreme magistrate acts within his powers and does nothing that is ruinous or detrimental to the realm. In case of need, they can remove a tyrannical supreme magistrate. They also act as </a:t>
            </a:r>
            <a:r>
              <a:rPr lang="en-GB" i="1" dirty="0"/>
              <a:t>de facto</a:t>
            </a:r>
            <a:r>
              <a:rPr lang="en-GB" dirty="0"/>
              <a:t> administrators of the commonwealth in the event of an interregnum brought about by the magistrate’s captivity, death, insanity, prodigality, or any other impediment that should incapacitate </a:t>
            </a:r>
            <a:r>
              <a:rPr lang="en-GB" dirty="0" smtClean="0"/>
              <a:t>him.</a:t>
            </a:r>
          </a:p>
          <a:p>
            <a:r>
              <a:rPr lang="en-GB" dirty="0" smtClean="0"/>
              <a:t>Althusius’s </a:t>
            </a:r>
            <a:r>
              <a:rPr lang="en-GB" dirty="0"/>
              <a:t>ruminations are not purely theoretical but are, to a certain extent, a codification of the existing structure of the Empire. </a:t>
            </a:r>
            <a:endParaRPr lang="en-US" dirty="0"/>
          </a:p>
          <a:p>
            <a:endParaRPr lang="en-US" dirty="0"/>
          </a:p>
        </p:txBody>
      </p:sp>
    </p:spTree>
    <p:extLst>
      <p:ext uri="{BB962C8B-B14F-4D97-AF65-F5344CB8AC3E}">
        <p14:creationId xmlns:p14="http://schemas.microsoft.com/office/powerpoint/2010/main" val="269275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Althusius’s </a:t>
            </a:r>
            <a:r>
              <a:rPr lang="en-GB" dirty="0"/>
              <a:t>justification of resistance to tyranny even by the ephors is far removed from the free-wheeling account given by Buchanan and it is hedged around with restrictive conditions. </a:t>
            </a:r>
            <a:endParaRPr lang="en-GB" dirty="0" smtClean="0"/>
          </a:p>
          <a:p>
            <a:r>
              <a:rPr lang="en-GB" dirty="0" smtClean="0"/>
              <a:t>In </a:t>
            </a:r>
            <a:r>
              <a:rPr lang="en-GB" dirty="0"/>
              <a:t>resisting tyranny, the ephors must act as a body and not as individuals. The resistance must be, as far as possible, defensive rather than offensive. And even such defensive action must endure only so long as the tyranny endures and only in respect of the ruler’s actions which are </a:t>
            </a:r>
            <a:r>
              <a:rPr lang="en-GB" dirty="0" smtClean="0"/>
              <a:t>tyrannical.</a:t>
            </a:r>
            <a:endParaRPr lang="en-US" dirty="0"/>
          </a:p>
        </p:txBody>
      </p:sp>
    </p:spTree>
    <p:extLst>
      <p:ext uri="{BB962C8B-B14F-4D97-AF65-F5344CB8AC3E}">
        <p14:creationId xmlns:p14="http://schemas.microsoft.com/office/powerpoint/2010/main" val="18474727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For </a:t>
            </a:r>
            <a:r>
              <a:rPr lang="en-GB" dirty="0"/>
              <a:t>Althusius, a ruler has to behave exceptionally badly before tyrannicide is justified. </a:t>
            </a:r>
            <a:endParaRPr lang="en-GB" dirty="0" smtClean="0"/>
          </a:p>
          <a:p>
            <a:r>
              <a:rPr lang="en-GB" dirty="0" smtClean="0"/>
              <a:t>In </a:t>
            </a:r>
            <a:r>
              <a:rPr lang="en-GB" dirty="0"/>
              <a:t>one instance only can </a:t>
            </a:r>
            <a:r>
              <a:rPr lang="en-GB" dirty="0" smtClean="0"/>
              <a:t>the tyrant </a:t>
            </a:r>
            <a:r>
              <a:rPr lang="en-GB" dirty="0"/>
              <a:t>justly be killed, namely, when his tyranny has been publicly acknowledged and is incurable: when he madly scorns all laws, brings about the ruin and destruction of the realm, overthrows civil society among men so far as he is able, and rages violently; and when there are no other remedies available</a:t>
            </a:r>
            <a:r>
              <a:rPr lang="en-GB" dirty="0" smtClean="0"/>
              <a:t>.</a:t>
            </a:r>
            <a:endParaRPr lang="en-US" dirty="0"/>
          </a:p>
        </p:txBody>
      </p:sp>
    </p:spTree>
    <p:extLst>
      <p:ext uri="{BB962C8B-B14F-4D97-AF65-F5344CB8AC3E}">
        <p14:creationId xmlns:p14="http://schemas.microsoft.com/office/powerpoint/2010/main" val="405258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first form of the mixed and public forms of consociation is the community or city. </a:t>
            </a:r>
            <a:endParaRPr lang="en-GB" dirty="0" smtClean="0"/>
          </a:p>
          <a:p>
            <a:r>
              <a:rPr lang="en-GB" dirty="0" smtClean="0"/>
              <a:t>A </a:t>
            </a:r>
            <a:r>
              <a:rPr lang="en-GB" dirty="0"/>
              <a:t>city is not constituted directly from a mass of isolated individuals. </a:t>
            </a:r>
            <a:endParaRPr lang="en-GB" dirty="0" smtClean="0"/>
          </a:p>
          <a:p>
            <a:r>
              <a:rPr lang="en-GB" dirty="0" smtClean="0"/>
              <a:t> </a:t>
            </a:r>
            <a:r>
              <a:rPr lang="en-GB" dirty="0"/>
              <a:t>Rather, the city is a public consociation of private consociations constituted by fixed laws and a commonality of residence: </a:t>
            </a:r>
            <a:endParaRPr lang="en-GB" dirty="0" smtClean="0"/>
          </a:p>
          <a:p>
            <a:r>
              <a:rPr lang="en-GB" dirty="0" smtClean="0"/>
              <a:t>The </a:t>
            </a:r>
            <a:r>
              <a:rPr lang="en-GB" dirty="0"/>
              <a:t>members of a community [city] are private and diverse associations [consociations] of families and collegia, not the individual members of private associations</a:t>
            </a:r>
            <a:r>
              <a:rPr lang="en-GB" dirty="0" smtClean="0"/>
              <a:t>.</a:t>
            </a:r>
          </a:p>
          <a:p>
            <a:endParaRPr lang="en-GB" i="1" dirty="0"/>
          </a:p>
          <a:p>
            <a:endParaRPr lang="ga-IE" i="1" dirty="0" smtClean="0"/>
          </a:p>
          <a:p>
            <a:endParaRPr lang="ga-IE" i="1" dirty="0"/>
          </a:p>
          <a:p>
            <a:endParaRPr lang="ga-IE" i="1" dirty="0" smtClean="0"/>
          </a:p>
          <a:p>
            <a:endParaRPr lang="ga-IE" i="1" dirty="0"/>
          </a:p>
          <a:p>
            <a:endParaRPr lang="ga-IE" i="1" dirty="0" smtClean="0"/>
          </a:p>
          <a:p>
            <a:endParaRPr lang="en-US" dirty="0"/>
          </a:p>
        </p:txBody>
      </p:sp>
    </p:spTree>
    <p:extLst>
      <p:ext uri="{BB962C8B-B14F-4D97-AF65-F5344CB8AC3E}">
        <p14:creationId xmlns:p14="http://schemas.microsoft.com/office/powerpoint/2010/main" val="39683520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a:t>
            </a:r>
            <a:endParaRPr lang="en-US"/>
          </a:p>
        </p:txBody>
      </p:sp>
      <p:sp>
        <p:nvSpPr>
          <p:cNvPr id="3" name="Content Placeholder 2"/>
          <p:cNvSpPr>
            <a:spLocks noGrp="1"/>
          </p:cNvSpPr>
          <p:nvPr>
            <p:ph idx="1"/>
          </p:nvPr>
        </p:nvSpPr>
        <p:spPr/>
        <p:txBody>
          <a:bodyPr>
            <a:normAutofit/>
          </a:bodyPr>
          <a:lstStyle/>
          <a:p>
            <a:r>
              <a:rPr lang="en-GB" dirty="0"/>
              <a:t>Althusius adopts the Bodinian concept of sovereignty.</a:t>
            </a:r>
            <a:endParaRPr lang="en-IE" dirty="0"/>
          </a:p>
          <a:p>
            <a:r>
              <a:rPr lang="en-GB" dirty="0"/>
              <a:t>However, sovereignty is to be located in the people taken corporately, not in the ruler.</a:t>
            </a:r>
            <a:endParaRPr lang="en-IE" dirty="0"/>
          </a:p>
          <a:p>
            <a:r>
              <a:rPr lang="en-GB" dirty="0"/>
              <a:t>Althusius has a federalist conception of political order—or does he?</a:t>
            </a:r>
            <a:endParaRPr lang="en-IE" dirty="0"/>
          </a:p>
          <a:p>
            <a:pPr marL="0" indent="0">
              <a:buNone/>
            </a:pPr>
            <a:endParaRPr lang="en-US" dirty="0"/>
          </a:p>
        </p:txBody>
      </p:sp>
    </p:spTree>
    <p:extLst>
      <p:ext uri="{BB962C8B-B14F-4D97-AF65-F5344CB8AC3E}">
        <p14:creationId xmlns:p14="http://schemas.microsoft.com/office/powerpoint/2010/main" val="195403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Politics (or symbiotics) is the art of consociating men for the purpose of establishing, cultivating, and conserving social life among them.</a:t>
            </a:r>
            <a:endParaRPr lang="en-IE" dirty="0"/>
          </a:p>
          <a:p>
            <a:r>
              <a:rPr lang="en-GB" dirty="0"/>
              <a:t>Human society is constituted by an ascending order of consociations, all with the same basic structure: family, collegium, city, province and commonwealth. </a:t>
            </a:r>
            <a:endParaRPr lang="en-IE" dirty="0"/>
          </a:p>
        </p:txBody>
      </p:sp>
    </p:spTree>
    <p:extLst>
      <p:ext uri="{BB962C8B-B14F-4D97-AF65-F5344CB8AC3E}">
        <p14:creationId xmlns:p14="http://schemas.microsoft.com/office/powerpoint/2010/main" val="31774043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Each consociation is created by agreement or contract and has a vertical (administrative) and a horizontal (constitutive) dimension.</a:t>
            </a:r>
            <a:endParaRPr lang="en-IE" dirty="0"/>
          </a:p>
          <a:p>
            <a:r>
              <a:rPr lang="en-GB" dirty="0"/>
              <a:t>For Althusius, the ruler is an agent of the commonwealth as a whole, which is and remains his principal.</a:t>
            </a:r>
            <a:endParaRPr lang="en-IE" dirty="0"/>
          </a:p>
          <a:p>
            <a:r>
              <a:rPr lang="en-GB" dirty="0"/>
              <a:t>If rulers exceed their authority they lose their status as rectors and revert to being private persons so that they are not owed obedience in those matters in which they are acting </a:t>
            </a:r>
            <a:r>
              <a:rPr lang="en-GB" i="1" dirty="0"/>
              <a:t>ultra vires</a:t>
            </a:r>
            <a:r>
              <a:rPr lang="en-GB" dirty="0" smtClean="0"/>
              <a:t>.</a:t>
            </a:r>
            <a:endParaRPr lang="en-IE" dirty="0"/>
          </a:p>
        </p:txBody>
      </p:sp>
    </p:spTree>
    <p:extLst>
      <p:ext uri="{BB962C8B-B14F-4D97-AF65-F5344CB8AC3E}">
        <p14:creationId xmlns:p14="http://schemas.microsoft.com/office/powerpoint/2010/main" val="40572090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a ruler becomes a tyrant, he may be resisted and even deposed by the optimates or ephors or, in cases where there are no ephors, by public defenders constituted </a:t>
            </a:r>
            <a:r>
              <a:rPr lang="en-GB" i="1" dirty="0"/>
              <a:t>ad hoc</a:t>
            </a:r>
            <a:r>
              <a:rPr lang="en-GB" dirty="0"/>
              <a:t>. Althusius allows little scope for individual resistance to misbehaving rulers except in respect of personal self-defence.</a:t>
            </a:r>
            <a:endParaRPr lang="en-IE" dirty="0"/>
          </a:p>
          <a:p>
            <a:pPr marL="0" indent="0">
              <a:buNone/>
            </a:pPr>
            <a:endParaRPr lang="en-US"/>
          </a:p>
        </p:txBody>
      </p:sp>
    </p:spTree>
    <p:extLst>
      <p:ext uri="{BB962C8B-B14F-4D97-AF65-F5344CB8AC3E}">
        <p14:creationId xmlns:p14="http://schemas.microsoft.com/office/powerpoint/2010/main" val="3841096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The city </a:t>
            </a:r>
            <a:r>
              <a:rPr lang="en-GB" dirty="0"/>
              <a:t>has a president or </a:t>
            </a:r>
            <a:r>
              <a:rPr lang="en-GB" dirty="0" smtClean="0"/>
              <a:t>rector who directs </a:t>
            </a:r>
            <a:r>
              <a:rPr lang="en-GB" dirty="0"/>
              <a:t>the business of the community, and governs on behalf of its welfare and advantage, exercising authority over the individuals but not over the citizens </a:t>
            </a:r>
            <a:r>
              <a:rPr lang="en-GB" dirty="0" smtClean="0"/>
              <a:t>collectively.</a:t>
            </a:r>
            <a:endParaRPr lang="en-GB" dirty="0"/>
          </a:p>
          <a:p>
            <a:r>
              <a:rPr lang="en-GB" dirty="0" smtClean="0"/>
              <a:t>Rectors exercise </a:t>
            </a:r>
            <a:r>
              <a:rPr lang="en-GB" dirty="0"/>
              <a:t>their authority for the attainment of the ends of their respective consociations but, while superior to their individual constituents, are nonetheless inferior to their constituents taken collectively. The rector of the city, who can of course be one or many, is such only by virtue of the consent of the civic community. </a:t>
            </a:r>
            <a:endParaRPr lang="en-IE" dirty="0"/>
          </a:p>
        </p:txBody>
      </p:sp>
    </p:spTree>
    <p:extLst>
      <p:ext uri="{BB962C8B-B14F-4D97-AF65-F5344CB8AC3E}">
        <p14:creationId xmlns:p14="http://schemas.microsoft.com/office/powerpoint/2010/main" val="752786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Althusius’s treatment of the Province as an independent level of consociation is </a:t>
            </a:r>
            <a:r>
              <a:rPr lang="en-GB" dirty="0" smtClean="0"/>
              <a:t>perfunctory.</a:t>
            </a:r>
          </a:p>
          <a:p>
            <a:r>
              <a:rPr lang="en-GB" dirty="0"/>
              <a:t>The immediate consociations that make up the commonwealth are cities, provinces and regions which are to the commonwealth as prow, stern, and keel are members of a ship and roof, walls, and floor are essential parts of a </a:t>
            </a:r>
            <a:r>
              <a:rPr lang="en-GB" dirty="0" smtClean="0"/>
              <a:t>house.</a:t>
            </a:r>
            <a:endParaRPr lang="en-GB" dirty="0"/>
          </a:p>
          <a:p>
            <a:endParaRPr lang="en-GB" dirty="0" smtClean="0"/>
          </a:p>
        </p:txBody>
      </p:sp>
    </p:spTree>
    <p:extLst>
      <p:ext uri="{BB962C8B-B14F-4D97-AF65-F5344CB8AC3E}">
        <p14:creationId xmlns:p14="http://schemas.microsoft.com/office/powerpoint/2010/main" val="2361154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Once </a:t>
            </a:r>
            <a:r>
              <a:rPr lang="en-GB" dirty="0"/>
              <a:t>again, the foundation of this consociation is not a mere collection of units but a consensus which Althusius describes as a </a:t>
            </a:r>
            <a:r>
              <a:rPr lang="en-GB" dirty="0" smtClean="0"/>
              <a:t>tacit </a:t>
            </a:r>
            <a:r>
              <a:rPr lang="en-GB" dirty="0"/>
              <a:t>or expressed promise to communicate things, mutual services, aid, counsel and the same common laws to the extent that the utility and necessity of universal social life in a realm shall require</a:t>
            </a:r>
            <a:r>
              <a:rPr lang="en-GB" dirty="0" smtClean="0"/>
              <a:t>.</a:t>
            </a:r>
          </a:p>
        </p:txBody>
      </p:sp>
    </p:spTree>
    <p:extLst>
      <p:ext uri="{BB962C8B-B14F-4D97-AF65-F5344CB8AC3E}">
        <p14:creationId xmlns:p14="http://schemas.microsoft.com/office/powerpoint/2010/main" val="2532527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spoils the bracing effect of the notion of consensus when he adds that the reluctant ‘are compelled to comply with this communication.’ The commonality of laws in the commonwealth as a whole does not prevent there being different special laws in the provinces. </a:t>
            </a:r>
            <a:endParaRPr lang="en-US" dirty="0"/>
          </a:p>
        </p:txBody>
      </p:sp>
    </p:spTree>
    <p:extLst>
      <p:ext uri="{BB962C8B-B14F-4D97-AF65-F5344CB8AC3E}">
        <p14:creationId xmlns:p14="http://schemas.microsoft.com/office/powerpoint/2010/main" val="1947675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is in respect of sovereignty that Althusius differs sharply from </a:t>
            </a:r>
            <a:r>
              <a:rPr lang="en-GB" dirty="0" smtClean="0"/>
              <a:t>Bodin</a:t>
            </a:r>
            <a:r>
              <a:rPr lang="en-GB" dirty="0"/>
              <a:t>.</a:t>
            </a:r>
            <a:endParaRPr lang="en-GB" dirty="0" smtClean="0"/>
          </a:p>
          <a:p>
            <a:r>
              <a:rPr lang="en-GB" dirty="0"/>
              <a:t>H</a:t>
            </a:r>
            <a:r>
              <a:rPr lang="en-GB" dirty="0" smtClean="0"/>
              <a:t>ad </a:t>
            </a:r>
            <a:r>
              <a:rPr lang="en-GB" dirty="0"/>
              <a:t>the Althusian and not the Bodinian conception of the location of sovereignty prevailed the course of political history might well have been very different. </a:t>
            </a:r>
            <a:endParaRPr lang="en-GB" dirty="0" smtClean="0"/>
          </a:p>
        </p:txBody>
      </p:sp>
    </p:spTree>
    <p:extLst>
      <p:ext uri="{BB962C8B-B14F-4D97-AF65-F5344CB8AC3E}">
        <p14:creationId xmlns:p14="http://schemas.microsoft.com/office/powerpoint/2010/main" val="1482862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Both Althusius and Bodin agree on </a:t>
            </a:r>
            <a:r>
              <a:rPr lang="en-GB" i="1" dirty="0"/>
              <a:t>what</a:t>
            </a:r>
            <a:r>
              <a:rPr lang="en-GB" dirty="0"/>
              <a:t> sovereignty is—Althusius defines it as the ‘universal power of ruling…which recognizes no ally, nor any superior or equal to </a:t>
            </a:r>
            <a:r>
              <a:rPr lang="en-GB" dirty="0" smtClean="0"/>
              <a:t>itself. </a:t>
            </a:r>
          </a:p>
          <a:p>
            <a:r>
              <a:rPr lang="en-GB" dirty="0" smtClean="0"/>
              <a:t>The difference</a:t>
            </a:r>
            <a:r>
              <a:rPr lang="en-GB" dirty="0"/>
              <a:t> </a:t>
            </a:r>
            <a:r>
              <a:rPr lang="en-GB" dirty="0" smtClean="0"/>
              <a:t>is </a:t>
            </a:r>
            <a:r>
              <a:rPr lang="en-GB" dirty="0"/>
              <a:t>that for Althusius, sovereignty belongs to the people in their universal association and not, as it does for Bodin, to the chief officer of that consociation. </a:t>
            </a:r>
            <a:endParaRPr lang="en-GB" dirty="0" smtClean="0"/>
          </a:p>
          <a:p>
            <a:r>
              <a:rPr lang="en-GB" dirty="0" smtClean="0"/>
              <a:t>Sovereignty </a:t>
            </a:r>
            <a:r>
              <a:rPr lang="en-GB" dirty="0"/>
              <a:t>does not belong to any single member of the </a:t>
            </a:r>
            <a:r>
              <a:rPr lang="en-GB" dirty="0" smtClean="0"/>
              <a:t>realm</a:t>
            </a:r>
            <a:r>
              <a:rPr lang="en-GB" dirty="0"/>
              <a:t> </a:t>
            </a:r>
            <a:r>
              <a:rPr lang="en-GB" dirty="0" smtClean="0"/>
              <a:t>but </a:t>
            </a:r>
            <a:r>
              <a:rPr lang="en-GB" dirty="0"/>
              <a:t>jointly to all. </a:t>
            </a:r>
            <a:endParaRPr lang="en-IE" dirty="0"/>
          </a:p>
          <a:p>
            <a:endParaRPr lang="en-US" dirty="0"/>
          </a:p>
        </p:txBody>
      </p:sp>
    </p:spTree>
    <p:extLst>
      <p:ext uri="{BB962C8B-B14F-4D97-AF65-F5344CB8AC3E}">
        <p14:creationId xmlns:p14="http://schemas.microsoft.com/office/powerpoint/2010/main" val="1189331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Althusius does not locate supreme power in a king or optimates but grants it ‘only to the body of a universal association….From this body, after God, every legitimate power flows to those we call kings or optimates. Therefore, the king, prince, and optimates recognize this associated body as their </a:t>
            </a:r>
            <a:r>
              <a:rPr lang="en-GB" dirty="0" smtClean="0"/>
              <a:t>superior.</a:t>
            </a:r>
          </a:p>
        </p:txBody>
      </p:sp>
    </p:spTree>
    <p:extLst>
      <p:ext uri="{BB962C8B-B14F-4D97-AF65-F5344CB8AC3E}">
        <p14:creationId xmlns:p14="http://schemas.microsoft.com/office/powerpoint/2010/main" val="6679206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19</TotalTime>
  <Words>1508</Words>
  <Application>Microsoft Macintosh PowerPoint</Application>
  <PresentationFormat>On-screen Show (4:3)</PresentationFormat>
  <Paragraphs>53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Breeze</vt:lpstr>
      <vt:lpstr>The Road not Taken—Johannes Althusius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Road not Taken—Johannes Althusius</dc:title>
  <dc:creator>Gerard Casey</dc:creator>
  <cp:lastModifiedBy>Gerard Casey</cp:lastModifiedBy>
  <cp:revision>6</cp:revision>
  <dcterms:created xsi:type="dcterms:W3CDTF">2014-08-04T13:23:45Z</dcterms:created>
  <dcterms:modified xsi:type="dcterms:W3CDTF">2014-08-05T15:37:06Z</dcterms:modified>
</cp:coreProperties>
</file>