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71" d="100"/>
          <a:sy n="171" d="100"/>
        </p:scale>
        <p:origin x="-112" y="-2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dirty="0"/>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07/08/2014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07/08/2014</a:t>
            </a:fld>
            <a:endParaRPr lang="en-US" dirty="0"/>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Road not Taken—Johannes Althusius</a:t>
            </a:r>
            <a:endParaRPr lang="en-US" dirty="0"/>
          </a:p>
        </p:txBody>
      </p:sp>
      <p:sp>
        <p:nvSpPr>
          <p:cNvPr id="3" name="Subtitle 2"/>
          <p:cNvSpPr>
            <a:spLocks noGrp="1"/>
          </p:cNvSpPr>
          <p:nvPr>
            <p:ph type="subTitle" idx="1"/>
          </p:nvPr>
        </p:nvSpPr>
        <p:spPr/>
        <p:txBody>
          <a:bodyPr/>
          <a:lstStyle/>
          <a:p>
            <a:r>
              <a:rPr lang="en-US" dirty="0" smtClean="0"/>
              <a:t>Part 1—Consociation </a:t>
            </a:r>
            <a:endParaRPr lang="en-US" dirty="0"/>
          </a:p>
        </p:txBody>
      </p:sp>
    </p:spTree>
    <p:extLst>
      <p:ext uri="{BB962C8B-B14F-4D97-AF65-F5344CB8AC3E}">
        <p14:creationId xmlns:p14="http://schemas.microsoft.com/office/powerpoint/2010/main" val="165061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Althusius sees human society as constituted by an ascending order of </a:t>
            </a:r>
            <a:r>
              <a:rPr lang="en-GB" dirty="0" smtClean="0"/>
              <a:t>consociations: </a:t>
            </a:r>
            <a:r>
              <a:rPr lang="en-GB" i="1" dirty="0" smtClean="0"/>
              <a:t>family, collegium</a:t>
            </a:r>
            <a:r>
              <a:rPr lang="en-GB" dirty="0" smtClean="0"/>
              <a:t>, </a:t>
            </a:r>
            <a:r>
              <a:rPr lang="en-GB" i="1" dirty="0" smtClean="0"/>
              <a:t>city</a:t>
            </a:r>
            <a:r>
              <a:rPr lang="en-GB" dirty="0" smtClean="0"/>
              <a:t>, </a:t>
            </a:r>
            <a:r>
              <a:rPr lang="en-GB" i="1" dirty="0" smtClean="0"/>
              <a:t>province</a:t>
            </a:r>
            <a:r>
              <a:rPr lang="en-GB" dirty="0"/>
              <a:t> </a:t>
            </a:r>
            <a:r>
              <a:rPr lang="en-GB" dirty="0" smtClean="0"/>
              <a:t>and </a:t>
            </a:r>
            <a:r>
              <a:rPr lang="en-GB" i="1" dirty="0" smtClean="0"/>
              <a:t>realm </a:t>
            </a:r>
            <a:r>
              <a:rPr lang="en-GB" i="1" dirty="0"/>
              <a:t>or </a:t>
            </a:r>
            <a:r>
              <a:rPr lang="en-GB" i="1" dirty="0" smtClean="0"/>
              <a:t>commonwealth</a:t>
            </a:r>
          </a:p>
          <a:p>
            <a:r>
              <a:rPr lang="en-GB" dirty="0"/>
              <a:t>Each of these forms of consociation has the same structure which Althusius explains using the Aristotelian doctrine of the four causes—efficient, formal, material and final. </a:t>
            </a:r>
            <a:endParaRPr lang="en-US" dirty="0"/>
          </a:p>
        </p:txBody>
      </p:sp>
    </p:spTree>
    <p:extLst>
      <p:ext uri="{BB962C8B-B14F-4D97-AF65-F5344CB8AC3E}">
        <p14:creationId xmlns:p14="http://schemas.microsoft.com/office/powerpoint/2010/main" val="1403563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The </a:t>
            </a:r>
            <a:r>
              <a:rPr lang="en-GB" i="1" dirty="0"/>
              <a:t>efficient</a:t>
            </a:r>
            <a:r>
              <a:rPr lang="en-GB" dirty="0"/>
              <a:t> cause of a </a:t>
            </a:r>
            <a:r>
              <a:rPr lang="en-GB" dirty="0" smtClean="0"/>
              <a:t>consociation </a:t>
            </a:r>
            <a:r>
              <a:rPr lang="en-GB" dirty="0"/>
              <a:t>is the consent and agreement of the communicants; </a:t>
            </a:r>
            <a:endParaRPr lang="en-GB" dirty="0" smtClean="0"/>
          </a:p>
          <a:p>
            <a:r>
              <a:rPr lang="en-GB" dirty="0" smtClean="0"/>
              <a:t>the </a:t>
            </a:r>
            <a:r>
              <a:rPr lang="en-GB" i="1" dirty="0"/>
              <a:t>formal</a:t>
            </a:r>
            <a:r>
              <a:rPr lang="en-GB" dirty="0"/>
              <a:t> cause, what the consociation is </a:t>
            </a:r>
            <a:r>
              <a:rPr lang="en-GB" dirty="0" smtClean="0"/>
              <a:t>and what it is for when </a:t>
            </a:r>
            <a:r>
              <a:rPr lang="en-GB" dirty="0"/>
              <a:t>it is brought into being, is the institution, cultivation, maintenance and conservation of the fellowship of the communicants by the making of decisions on what is useful and necessary for this life in common; </a:t>
            </a:r>
            <a:endParaRPr lang="en-US" dirty="0"/>
          </a:p>
        </p:txBody>
      </p:sp>
    </p:spTree>
    <p:extLst>
      <p:ext uri="{BB962C8B-B14F-4D97-AF65-F5344CB8AC3E}">
        <p14:creationId xmlns:p14="http://schemas.microsoft.com/office/powerpoint/2010/main" val="1942693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 </a:t>
            </a:r>
            <a:r>
              <a:rPr lang="en-GB" i="1" dirty="0"/>
              <a:t>material</a:t>
            </a:r>
            <a:r>
              <a:rPr lang="en-GB" dirty="0"/>
              <a:t> cause of a consociation is, according to Althusius, the ‘aggregate of precepts for communicating the things, services and rights’ needed for the common advantages of social life; </a:t>
            </a:r>
            <a:endParaRPr lang="en-GB" dirty="0" smtClean="0"/>
          </a:p>
          <a:p>
            <a:r>
              <a:rPr lang="en-GB" dirty="0" smtClean="0"/>
              <a:t>and </a:t>
            </a:r>
            <a:r>
              <a:rPr lang="en-GB" dirty="0"/>
              <a:t>the </a:t>
            </a:r>
            <a:r>
              <a:rPr lang="en-GB" i="1" dirty="0"/>
              <a:t>final</a:t>
            </a:r>
            <a:r>
              <a:rPr lang="en-GB" dirty="0"/>
              <a:t> </a:t>
            </a:r>
            <a:r>
              <a:rPr lang="en-GB" dirty="0" smtClean="0"/>
              <a:t>cause</a:t>
            </a:r>
            <a:r>
              <a:rPr lang="en-GB" dirty="0" smtClean="0"/>
              <a:t>—</a:t>
            </a:r>
            <a:r>
              <a:rPr lang="en-GB" dirty="0" smtClean="0"/>
              <a:t>what </a:t>
            </a:r>
            <a:r>
              <a:rPr lang="en-GB" dirty="0"/>
              <a:t>all of this is for and that towards which it is </a:t>
            </a:r>
            <a:r>
              <a:rPr lang="en-GB" dirty="0" smtClean="0"/>
              <a:t>directed</a:t>
            </a:r>
            <a:r>
              <a:rPr lang="en-GB" dirty="0" smtClean="0"/>
              <a:t>—</a:t>
            </a:r>
            <a:r>
              <a:rPr lang="en-GB" dirty="0" smtClean="0"/>
              <a:t>is </a:t>
            </a:r>
            <a:r>
              <a:rPr lang="en-GB" dirty="0"/>
              <a:t>‘the enjoyment of a comfortably, useful, and happy life, and of the common welfare’ and the production of a society in which one can ‘worship God quietly and without error’. [</a:t>
            </a:r>
            <a:r>
              <a:rPr lang="en-GB" i="1" dirty="0"/>
              <a:t>Politica</a:t>
            </a:r>
            <a:r>
              <a:rPr lang="en-GB" dirty="0"/>
              <a:t>, 24] </a:t>
            </a:r>
            <a:endParaRPr lang="en-IE" dirty="0"/>
          </a:p>
        </p:txBody>
      </p:sp>
    </p:spTree>
    <p:extLst>
      <p:ext uri="{BB962C8B-B14F-4D97-AF65-F5344CB8AC3E}">
        <p14:creationId xmlns:p14="http://schemas.microsoft.com/office/powerpoint/2010/main" val="195945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Each </a:t>
            </a:r>
            <a:r>
              <a:rPr lang="en-GB" dirty="0" smtClean="0"/>
              <a:t>consociation has </a:t>
            </a:r>
            <a:r>
              <a:rPr lang="en-GB" dirty="0"/>
              <a:t>a horizontal and a vertical </a:t>
            </a:r>
            <a:r>
              <a:rPr lang="en-GB" dirty="0" smtClean="0"/>
              <a:t>dimension.</a:t>
            </a:r>
          </a:p>
          <a:p>
            <a:r>
              <a:rPr lang="en-GB" dirty="0" smtClean="0"/>
              <a:t>The </a:t>
            </a:r>
            <a:r>
              <a:rPr lang="en-GB" dirty="0"/>
              <a:t>horizontal dimension makes the consociation to be the kind of consociation it is; </a:t>
            </a:r>
            <a:endParaRPr lang="en-GB" dirty="0" smtClean="0"/>
          </a:p>
          <a:p>
            <a:r>
              <a:rPr lang="en-GB" dirty="0" smtClean="0"/>
              <a:t>the </a:t>
            </a:r>
            <a:r>
              <a:rPr lang="en-GB" dirty="0"/>
              <a:t>vertical </a:t>
            </a:r>
            <a:r>
              <a:rPr lang="en-GB" dirty="0" smtClean="0"/>
              <a:t>dimension </a:t>
            </a:r>
            <a:r>
              <a:rPr lang="en-GB" dirty="0" smtClean="0"/>
              <a:t>constitutes the </a:t>
            </a:r>
            <a:r>
              <a:rPr lang="en-GB" dirty="0" smtClean="0"/>
              <a:t>administrative machinery for the supervision of common affairs.</a:t>
            </a:r>
            <a:endParaRPr lang="en-US" dirty="0"/>
          </a:p>
        </p:txBody>
      </p:sp>
    </p:spTree>
    <p:extLst>
      <p:ext uri="{BB962C8B-B14F-4D97-AF65-F5344CB8AC3E}">
        <p14:creationId xmlns:p14="http://schemas.microsoft.com/office/powerpoint/2010/main" val="348140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r>
              <a:rPr lang="en-GB" dirty="0"/>
              <a:t>The </a:t>
            </a:r>
            <a:r>
              <a:rPr lang="en-GB" dirty="0" smtClean="0"/>
              <a:t>family</a:t>
            </a:r>
            <a:r>
              <a:rPr lang="en-GB" dirty="0"/>
              <a:t> </a:t>
            </a:r>
            <a:r>
              <a:rPr lang="en-GB" dirty="0" smtClean="0"/>
              <a:t>is </a:t>
            </a:r>
            <a:r>
              <a:rPr lang="en-GB" dirty="0"/>
              <a:t>the primary form of </a:t>
            </a:r>
            <a:r>
              <a:rPr lang="en-GB" dirty="0" smtClean="0"/>
              <a:t>consociation</a:t>
            </a:r>
            <a:endParaRPr lang="en-GB" dirty="0"/>
          </a:p>
          <a:p>
            <a:r>
              <a:rPr lang="en-GB" dirty="0" smtClean="0"/>
              <a:t>By </a:t>
            </a:r>
            <a:r>
              <a:rPr lang="en-GB" dirty="0"/>
              <a:t>family, Althusius means more than the modern nuclear unity of father, mother and offspring—his family includes not only the married parties but also blood relatives and in-laws. </a:t>
            </a:r>
            <a:endParaRPr lang="en-GB" dirty="0" smtClean="0"/>
          </a:p>
          <a:p>
            <a:r>
              <a:rPr lang="en-GB" dirty="0" smtClean="0"/>
              <a:t>The </a:t>
            </a:r>
            <a:r>
              <a:rPr lang="en-GB" dirty="0"/>
              <a:t>family is brought into being by means of a covenant among individuals in which ‘married persons, blood relatives, and in-laws, in response to a natural affection and necessity, agree to a definite communication </a:t>
            </a:r>
            <a:r>
              <a:rPr lang="en-GB" dirty="0" smtClean="0"/>
              <a:t>among themselves</a:t>
            </a:r>
            <a:r>
              <a:rPr lang="en-GB" dirty="0"/>
              <a:t>.’ </a:t>
            </a:r>
            <a:endParaRPr lang="en-GB" dirty="0"/>
          </a:p>
          <a:p>
            <a:r>
              <a:rPr lang="en-GB" dirty="0" smtClean="0"/>
              <a:t>Its </a:t>
            </a:r>
            <a:r>
              <a:rPr lang="en-GB" dirty="0"/>
              <a:t>purpose or end is the communication of each to the other of aid and assistance, station in life, economic condition, solicitude, food, clothing, cohabitation, sexual congress and procreation, education of </a:t>
            </a:r>
            <a:r>
              <a:rPr lang="en-GB" dirty="0" smtClean="0"/>
              <a:t>children. </a:t>
            </a:r>
            <a:endParaRPr lang="en-US" dirty="0"/>
          </a:p>
        </p:txBody>
      </p:sp>
    </p:spTree>
    <p:extLst>
      <p:ext uri="{BB962C8B-B14F-4D97-AF65-F5344CB8AC3E}">
        <p14:creationId xmlns:p14="http://schemas.microsoft.com/office/powerpoint/2010/main" val="4221673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r>
              <a:rPr lang="en-GB" dirty="0"/>
              <a:t>T</a:t>
            </a:r>
            <a:r>
              <a:rPr lang="en-GB" dirty="0" smtClean="0"/>
              <a:t>he collegia are such things as </a:t>
            </a:r>
            <a:r>
              <a:rPr lang="en-GB" dirty="0"/>
              <a:t>guilds, corporations, societies, federations, sodalities, conventions or </a:t>
            </a:r>
            <a:r>
              <a:rPr lang="en-GB" dirty="0" smtClean="0"/>
              <a:t>synods.</a:t>
            </a:r>
          </a:p>
          <a:p>
            <a:r>
              <a:rPr lang="en-GB" dirty="0" smtClean="0"/>
              <a:t>There </a:t>
            </a:r>
            <a:r>
              <a:rPr lang="en-GB" dirty="0"/>
              <a:t>are collegia of </a:t>
            </a:r>
            <a:r>
              <a:rPr lang="en-GB" dirty="0" smtClean="0"/>
              <a:t>bakers</a:t>
            </a:r>
            <a:r>
              <a:rPr lang="en-GB" dirty="0"/>
              <a:t>, tailors, builders, merchants, coiners of money…philosophers, theologians, government officials….craftsmen and </a:t>
            </a:r>
            <a:r>
              <a:rPr lang="en-GB" dirty="0" smtClean="0"/>
              <a:t>merchants, </a:t>
            </a:r>
            <a:r>
              <a:rPr lang="en-GB" dirty="0"/>
              <a:t>and others. Some collegia stand alone, others are themselves constituent parts of yet larger collegia. </a:t>
            </a:r>
            <a:endParaRPr lang="en-GB" dirty="0" smtClean="0"/>
          </a:p>
          <a:p>
            <a:r>
              <a:rPr lang="en-GB" dirty="0" smtClean="0"/>
              <a:t>Such </a:t>
            </a:r>
            <a:r>
              <a:rPr lang="en-GB" dirty="0"/>
              <a:t>consociations are constituted by the voluntary agreement of individuals to unite for purposes related to their duties or their crafts.  </a:t>
            </a:r>
            <a:endParaRPr lang="en-IE" dirty="0"/>
          </a:p>
          <a:p>
            <a:endParaRPr lang="en-US" dirty="0"/>
          </a:p>
        </p:txBody>
      </p:sp>
    </p:spTree>
    <p:extLst>
      <p:ext uri="{BB962C8B-B14F-4D97-AF65-F5344CB8AC3E}">
        <p14:creationId xmlns:p14="http://schemas.microsoft.com/office/powerpoint/2010/main" val="18464497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GB" dirty="0" smtClean="0"/>
              <a:t>Each </a:t>
            </a:r>
            <a:r>
              <a:rPr lang="en-GB" dirty="0"/>
              <a:t>collegium will choose one of its members as president to administer the property and functions proper to the collegium. </a:t>
            </a:r>
            <a:endParaRPr lang="en-GB" dirty="0" smtClean="0"/>
          </a:p>
          <a:p>
            <a:r>
              <a:rPr lang="en-GB" dirty="0" smtClean="0"/>
              <a:t>As </a:t>
            </a:r>
            <a:r>
              <a:rPr lang="en-GB" dirty="0"/>
              <a:t>president, he is superior to each of the individuals in the collegium but not to the collegium itself. His role is one of service to the group; that is the purpose for which he is elected. </a:t>
            </a:r>
            <a:endParaRPr lang="en-GB" dirty="0" smtClean="0"/>
          </a:p>
          <a:p>
            <a:r>
              <a:rPr lang="en-GB" dirty="0" smtClean="0"/>
              <a:t>In </a:t>
            </a:r>
            <a:r>
              <a:rPr lang="en-GB" dirty="0"/>
              <a:t>its relationships to others the collegium forms a unity such that what is owed to it is owed not to the individuals who constitute it but to the collegium as a whole. In turn, what it owes is not owed by the individuals constituting the collegium but by the collegium as a whole. </a:t>
            </a:r>
            <a:endParaRPr lang="en-US" dirty="0"/>
          </a:p>
        </p:txBody>
      </p:sp>
    </p:spTree>
    <p:extLst>
      <p:ext uri="{BB962C8B-B14F-4D97-AF65-F5344CB8AC3E}">
        <p14:creationId xmlns:p14="http://schemas.microsoft.com/office/powerpoint/2010/main" val="1809590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Johannes Althusius (1563-1638): </a:t>
            </a:r>
          </a:p>
          <a:p>
            <a:r>
              <a:rPr lang="en-GB" dirty="0" smtClean="0"/>
              <a:t>‘The </a:t>
            </a:r>
            <a:r>
              <a:rPr lang="en-GB" dirty="0"/>
              <a:t>most profound political philosopher between Bodin and </a:t>
            </a:r>
            <a:r>
              <a:rPr lang="en-GB" dirty="0" smtClean="0"/>
              <a:t>Hobbes.</a:t>
            </a:r>
            <a:r>
              <a:rPr lang="en-GB" dirty="0" smtClean="0"/>
              <a:t>—</a:t>
            </a:r>
            <a:r>
              <a:rPr lang="en-GB" dirty="0" smtClean="0"/>
              <a:t>Carl </a:t>
            </a:r>
            <a:r>
              <a:rPr lang="en-GB" dirty="0"/>
              <a:t>Joachim Friedrich, one-time </a:t>
            </a:r>
            <a:r>
              <a:rPr lang="en-US" dirty="0"/>
              <a:t>Eaton Professor of the Science of Government at Harvard University and Professor of Political Science at the University of </a:t>
            </a:r>
            <a:r>
              <a:rPr lang="en-US" dirty="0" smtClean="0"/>
              <a:t>Heidelberg.)</a:t>
            </a:r>
            <a:endParaRPr lang="en-US" dirty="0"/>
          </a:p>
        </p:txBody>
      </p:sp>
    </p:spTree>
    <p:extLst>
      <p:ext uri="{BB962C8B-B14F-4D97-AF65-F5344CB8AC3E}">
        <p14:creationId xmlns:p14="http://schemas.microsoft.com/office/powerpoint/2010/main" val="1577938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Althusius’s ideas were </a:t>
            </a:r>
            <a:r>
              <a:rPr lang="en-GB" dirty="0" smtClean="0"/>
              <a:t>in </a:t>
            </a:r>
            <a:r>
              <a:rPr lang="en-GB" dirty="0"/>
              <a:t>competition with those of Jean Bodin. </a:t>
            </a:r>
            <a:endParaRPr lang="en-GB" dirty="0" smtClean="0"/>
          </a:p>
          <a:p>
            <a:r>
              <a:rPr lang="en-GB" dirty="0" smtClean="0"/>
              <a:t>Daniel </a:t>
            </a:r>
            <a:r>
              <a:rPr lang="en-GB" dirty="0"/>
              <a:t>Elazar </a:t>
            </a:r>
            <a:r>
              <a:rPr lang="en-GB" dirty="0" smtClean="0"/>
              <a:t>notes </a:t>
            </a:r>
            <a:r>
              <a:rPr lang="en-GB" dirty="0"/>
              <a:t>that the Althusian view lost out to the Bodinian view of ‘reified centralized states where all powers were lodged in a divinely ordained king at the top of the power pyramid or in a sovereign center.’ [Elazar, xxxviii] </a:t>
            </a:r>
            <a:endParaRPr lang="en-GB" dirty="0" smtClean="0"/>
          </a:p>
          <a:p>
            <a:pPr marL="0" indent="0">
              <a:buNone/>
            </a:pPr>
            <a:endParaRPr lang="en-US" dirty="0"/>
          </a:p>
        </p:txBody>
      </p:sp>
    </p:spTree>
    <p:extLst>
      <p:ext uri="{BB962C8B-B14F-4D97-AF65-F5344CB8AC3E}">
        <p14:creationId xmlns:p14="http://schemas.microsoft.com/office/powerpoint/2010/main" val="1029794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Althusius adopts the concept of sovereignty from Bodin but he locates it differently</a:t>
            </a:r>
            <a:r>
              <a:rPr lang="en-GB" dirty="0" smtClean="0"/>
              <a:t>.</a:t>
            </a:r>
          </a:p>
          <a:p>
            <a:r>
              <a:rPr lang="en-GB" dirty="0" smtClean="0"/>
              <a:t> </a:t>
            </a:r>
            <a:r>
              <a:rPr lang="en-GB" dirty="0"/>
              <a:t>For Althusius, sovereignty is to be located in the people taken corporately, not in the ruler or rector or administrator. This sovereignty is not only </a:t>
            </a:r>
            <a:r>
              <a:rPr lang="en-GB" i="1" dirty="0"/>
              <a:t>not</a:t>
            </a:r>
            <a:r>
              <a:rPr lang="en-GB" dirty="0"/>
              <a:t> alienated to any ruler, it is, in fact, </a:t>
            </a:r>
            <a:r>
              <a:rPr lang="en-GB" dirty="0" smtClean="0"/>
              <a:t>inalienable.</a:t>
            </a:r>
          </a:p>
          <a:p>
            <a:r>
              <a:rPr lang="en-GB" dirty="0" smtClean="0"/>
              <a:t>Power is </a:t>
            </a:r>
            <a:r>
              <a:rPr lang="en-GB" dirty="0"/>
              <a:t>given to the ruler to administer the affairs of the commonwealth; sovereignty, however, remains with the people as a whole. </a:t>
            </a:r>
            <a:endParaRPr lang="en-IE" dirty="0"/>
          </a:p>
          <a:p>
            <a:endParaRPr lang="en-US" dirty="0"/>
          </a:p>
        </p:txBody>
      </p:sp>
    </p:spTree>
    <p:extLst>
      <p:ext uri="{BB962C8B-B14F-4D97-AF65-F5344CB8AC3E}">
        <p14:creationId xmlns:p14="http://schemas.microsoft.com/office/powerpoint/2010/main" val="94032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dirty="0"/>
              <a:t>It is often held that Althusius’s work is one of the first federalist theories of political order based on the concept of </a:t>
            </a:r>
            <a:r>
              <a:rPr lang="en-US" dirty="0" smtClean="0"/>
              <a:t>subsidiarity.</a:t>
            </a:r>
          </a:p>
          <a:p>
            <a:r>
              <a:rPr lang="en-US" dirty="0" smtClean="0"/>
              <a:t>Daniel </a:t>
            </a:r>
            <a:r>
              <a:rPr lang="en-US" dirty="0"/>
              <a:t>Elazar believes that </a:t>
            </a:r>
            <a:r>
              <a:rPr lang="en-GB" dirty="0"/>
              <a:t>Althusius found a model for his federal design in the Old </a:t>
            </a:r>
            <a:r>
              <a:rPr lang="en-GB" dirty="0" smtClean="0"/>
              <a:t>Testament</a:t>
            </a:r>
          </a:p>
          <a:p>
            <a:r>
              <a:rPr lang="en-GB" dirty="0" smtClean="0"/>
              <a:t>Early </a:t>
            </a:r>
            <a:r>
              <a:rPr lang="en-GB" dirty="0"/>
              <a:t>federalism was tribal or </a:t>
            </a:r>
            <a:r>
              <a:rPr lang="en-GB" dirty="0" smtClean="0"/>
              <a:t>corporatist—Modern </a:t>
            </a:r>
            <a:r>
              <a:rPr lang="en-GB" dirty="0"/>
              <a:t>federalism tended to emphasise the individual to the detriment of the group. The </a:t>
            </a:r>
            <a:r>
              <a:rPr lang="en-GB" dirty="0" smtClean="0"/>
              <a:t>Althusian </a:t>
            </a:r>
            <a:r>
              <a:rPr lang="en-GB" dirty="0"/>
              <a:t>model is an attempt to combine the strengths and to eliminate the weakness of the other two models. A postmodern federalism must recognize both individuals and their rights and also groups.</a:t>
            </a:r>
            <a:r>
              <a:rPr lang="en-IE" dirty="0"/>
              <a:t> </a:t>
            </a:r>
            <a:endParaRPr lang="en-US" dirty="0"/>
          </a:p>
        </p:txBody>
      </p:sp>
    </p:spTree>
    <p:extLst>
      <p:ext uri="{BB962C8B-B14F-4D97-AF65-F5344CB8AC3E}">
        <p14:creationId xmlns:p14="http://schemas.microsoft.com/office/powerpoint/2010/main" val="813866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GB" dirty="0"/>
              <a:t>Althusius’s starting point is this: ‘Politics is the art of associating men for the purpose of establishing, cultivating, and conserving social life among them. Whence it is called “symbiotics.” </a:t>
            </a:r>
            <a:endParaRPr lang="en-GB" dirty="0" smtClean="0"/>
          </a:p>
          <a:p>
            <a:r>
              <a:rPr lang="en-GB" dirty="0" smtClean="0"/>
              <a:t>For </a:t>
            </a:r>
            <a:r>
              <a:rPr lang="en-GB" dirty="0"/>
              <a:t>Althusius, symbiotic association is not just a happenstance fact of living in proximity to other people. ‘It indicates a quality of group life characterized by piety and justice without which, Althusius believes, neither individual persons nor society can endure.’ [Carney, xv</a:t>
            </a:r>
            <a:r>
              <a:rPr lang="en-GB" dirty="0" smtClean="0"/>
              <a:t>]</a:t>
            </a:r>
            <a:endParaRPr lang="en-US" dirty="0"/>
          </a:p>
        </p:txBody>
      </p:sp>
    </p:spTree>
    <p:extLst>
      <p:ext uri="{BB962C8B-B14F-4D97-AF65-F5344CB8AC3E}">
        <p14:creationId xmlns:p14="http://schemas.microsoft.com/office/powerpoint/2010/main" val="692990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 subject matter of politics is therefore association, in which the symbiotes pledge themselves each to the other, by explicit or tacit agreement, to mutual communication of whatever is useful and necessary for the harmonious exercise of social life.’ [</a:t>
            </a:r>
            <a:r>
              <a:rPr lang="en-GB" i="1" dirty="0"/>
              <a:t>Politica</a:t>
            </a:r>
            <a:r>
              <a:rPr lang="en-GB" dirty="0"/>
              <a:t>, 17] </a:t>
            </a:r>
            <a:endParaRPr lang="en-US" dirty="0"/>
          </a:p>
        </p:txBody>
      </p:sp>
    </p:spTree>
    <p:extLst>
      <p:ext uri="{BB962C8B-B14F-4D97-AF65-F5344CB8AC3E}">
        <p14:creationId xmlns:p14="http://schemas.microsoft.com/office/powerpoint/2010/main" val="285271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GB" dirty="0"/>
              <a:t>This communication has three aspects: </a:t>
            </a:r>
            <a:endParaRPr lang="en-GB" dirty="0" smtClean="0"/>
          </a:p>
          <a:p>
            <a:r>
              <a:rPr lang="en-GB" dirty="0" smtClean="0"/>
              <a:t>a </a:t>
            </a:r>
            <a:r>
              <a:rPr lang="en-GB" dirty="0"/>
              <a:t>communication of </a:t>
            </a:r>
            <a:r>
              <a:rPr lang="en-GB" i="1" dirty="0"/>
              <a:t>things</a:t>
            </a:r>
            <a:r>
              <a:rPr lang="en-GB" dirty="0"/>
              <a:t>, which relates to the production of useful and necessary goods for the common advantage of the symbiotes both individually and collectively; </a:t>
            </a:r>
            <a:endParaRPr lang="en-GB" dirty="0" smtClean="0"/>
          </a:p>
          <a:p>
            <a:r>
              <a:rPr lang="en-GB" dirty="0" smtClean="0"/>
              <a:t>a </a:t>
            </a:r>
            <a:r>
              <a:rPr lang="en-GB" dirty="0"/>
              <a:t>communication of </a:t>
            </a:r>
            <a:r>
              <a:rPr lang="en-GB" i="1" dirty="0"/>
              <a:t>services</a:t>
            </a:r>
            <a:r>
              <a:rPr lang="en-GB" dirty="0"/>
              <a:t>, which relates to contributions the symbiotes make to their social life by means of their work and occupations; </a:t>
            </a:r>
            <a:endParaRPr lang="en-GB" dirty="0" smtClean="0"/>
          </a:p>
          <a:p>
            <a:r>
              <a:rPr lang="en-GB" dirty="0" smtClean="0"/>
              <a:t>and </a:t>
            </a:r>
            <a:r>
              <a:rPr lang="en-GB" dirty="0"/>
              <a:t>a communication of </a:t>
            </a:r>
            <a:r>
              <a:rPr lang="en-GB" i="1" dirty="0"/>
              <a:t>rights</a:t>
            </a:r>
            <a:r>
              <a:rPr lang="en-GB" dirty="0"/>
              <a:t>, which is the means by which the symbiotes are ruled by just laws in the life together. [see </a:t>
            </a:r>
            <a:r>
              <a:rPr lang="en-GB" i="1" dirty="0"/>
              <a:t>Politica</a:t>
            </a:r>
            <a:r>
              <a:rPr lang="en-GB" dirty="0"/>
              <a:t>, 19</a:t>
            </a:r>
            <a:r>
              <a:rPr lang="en-GB" dirty="0" smtClean="0"/>
              <a:t>]</a:t>
            </a:r>
            <a:endParaRPr lang="en-US" dirty="0"/>
          </a:p>
        </p:txBody>
      </p:sp>
    </p:spTree>
    <p:extLst>
      <p:ext uri="{BB962C8B-B14F-4D97-AF65-F5344CB8AC3E}">
        <p14:creationId xmlns:p14="http://schemas.microsoft.com/office/powerpoint/2010/main" val="739418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r>
              <a:rPr lang="en-GB" dirty="0"/>
              <a:t>The third aspect of communication—the communication of rights—is the one that is of most interest to political philosophers. </a:t>
            </a:r>
            <a:r>
              <a:rPr lang="en-GB" dirty="0" smtClean="0"/>
              <a:t>Althusius </a:t>
            </a:r>
            <a:r>
              <a:rPr lang="en-GB" dirty="0"/>
              <a:t>divides this communication of right (which he also calls the law of consociation) into two parts, one common, and one proper. </a:t>
            </a:r>
            <a:endParaRPr lang="en-GB" dirty="0" smtClean="0"/>
          </a:p>
          <a:p>
            <a:r>
              <a:rPr lang="en-GB" dirty="0" smtClean="0"/>
              <a:t>The </a:t>
            </a:r>
            <a:r>
              <a:rPr lang="en-GB" i="1" dirty="0"/>
              <a:t>common</a:t>
            </a:r>
            <a:r>
              <a:rPr lang="en-GB" dirty="0"/>
              <a:t> part of this law of consociation concerns itself with the highest level of political organisation which supervenes upon every other constituent part—what we would normally think of as the state—while the </a:t>
            </a:r>
            <a:r>
              <a:rPr lang="en-GB" i="1" dirty="0"/>
              <a:t>proper </a:t>
            </a:r>
            <a:r>
              <a:rPr lang="en-GB" dirty="0"/>
              <a:t>part relates to the laws by which particular forms of consociation are to be governed.</a:t>
            </a:r>
            <a:r>
              <a:rPr lang="en-IE" dirty="0"/>
              <a:t> </a:t>
            </a:r>
            <a:endParaRPr lang="en-US" dirty="0"/>
          </a:p>
          <a:p>
            <a:endParaRPr lang="en-US" dirty="0"/>
          </a:p>
        </p:txBody>
      </p:sp>
    </p:spTree>
    <p:extLst>
      <p:ext uri="{BB962C8B-B14F-4D97-AF65-F5344CB8AC3E}">
        <p14:creationId xmlns:p14="http://schemas.microsoft.com/office/powerpoint/2010/main" val="32051752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106</TotalTime>
  <Words>1220</Words>
  <Application>Microsoft Macintosh PowerPoint</Application>
  <PresentationFormat>On-screen Show (4:3)</PresentationFormat>
  <Paragraphs>40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Breeze</vt:lpstr>
      <vt:lpstr>The Road not Taken—Johannes Althusius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Road not Taken—Johannes Althusius</dc:title>
  <dc:creator>Gerard Casey</dc:creator>
  <cp:lastModifiedBy>Gerard Casey</cp:lastModifiedBy>
  <cp:revision>9</cp:revision>
  <dcterms:created xsi:type="dcterms:W3CDTF">2014-08-04T11:38:42Z</dcterms:created>
  <dcterms:modified xsi:type="dcterms:W3CDTF">2014-08-07T21:23:44Z</dcterms:modified>
</cp:coreProperties>
</file>