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56" d="100"/>
          <a:sy n="156" d="100"/>
        </p:scale>
        <p:origin x="-1752"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07/08/2014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07/08/2014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07/08/2014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07/08/2014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07/08/2014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07/08/2014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07/08/2014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Jean Bodin—Apostle of Sovereignty</a:t>
            </a:r>
            <a:endParaRPr lang="en-US" dirty="0"/>
          </a:p>
        </p:txBody>
      </p:sp>
      <p:sp>
        <p:nvSpPr>
          <p:cNvPr id="3" name="Subtitle 2"/>
          <p:cNvSpPr>
            <a:spLocks noGrp="1"/>
          </p:cNvSpPr>
          <p:nvPr>
            <p:ph type="subTitle" idx="1"/>
          </p:nvPr>
        </p:nvSpPr>
        <p:spPr/>
        <p:txBody>
          <a:bodyPr/>
          <a:lstStyle/>
          <a:p>
            <a:r>
              <a:rPr lang="en-US" dirty="0" smtClean="0"/>
              <a:t>Part 2—Freedom Property and the Right to Resist</a:t>
            </a:r>
            <a:endParaRPr lang="en-US" dirty="0"/>
          </a:p>
        </p:txBody>
      </p:sp>
    </p:spTree>
    <p:extLst>
      <p:ext uri="{BB962C8B-B14F-4D97-AF65-F5344CB8AC3E}">
        <p14:creationId xmlns:p14="http://schemas.microsoft.com/office/powerpoint/2010/main" val="7470594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015019662"/>
              </p:ext>
            </p:extLst>
          </p:nvPr>
        </p:nvGraphicFramePr>
        <p:xfrm>
          <a:off x="1524000" y="1397000"/>
          <a:ext cx="6096000" cy="370840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pPr algn="ctr"/>
                      <a:r>
                        <a:rPr lang="en-US" sz="1400" dirty="0" smtClean="0"/>
                        <a:t>State</a:t>
                      </a:r>
                      <a:endParaRPr lang="en-US" sz="1400" dirty="0"/>
                    </a:p>
                  </a:txBody>
                  <a:tcPr/>
                </a:tc>
                <a:tc>
                  <a:txBody>
                    <a:bodyPr/>
                    <a:lstStyle/>
                    <a:p>
                      <a:pPr algn="ctr"/>
                      <a:r>
                        <a:rPr lang="en-US" sz="1400" dirty="0" smtClean="0"/>
                        <a:t>Government</a:t>
                      </a:r>
                      <a:endParaRPr lang="en-US" sz="1400" dirty="0"/>
                    </a:p>
                  </a:txBody>
                  <a:tcPr/>
                </a:tc>
                <a:tc>
                  <a:txBody>
                    <a:bodyPr/>
                    <a:lstStyle/>
                    <a:p>
                      <a:pPr algn="ctr"/>
                      <a:r>
                        <a:rPr lang="en-US" sz="1400" dirty="0" smtClean="0"/>
                        <a:t>Historical Examples</a:t>
                      </a:r>
                      <a:endParaRPr lang="en-US" sz="1400" dirty="0"/>
                    </a:p>
                  </a:txBody>
                  <a:tcPr/>
                </a:tc>
              </a:tr>
              <a:tr h="370840">
                <a:tc>
                  <a:txBody>
                    <a:bodyPr/>
                    <a:lstStyle/>
                    <a:p>
                      <a:pPr algn="ctr"/>
                      <a:r>
                        <a:rPr lang="en-US" sz="1200" dirty="0" smtClean="0"/>
                        <a:t>Monarchy</a:t>
                      </a:r>
                      <a:endParaRPr lang="en-US" sz="12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Monarchy</a:t>
                      </a:r>
                    </a:p>
                  </a:txBody>
                  <a:tcPr/>
                </a:tc>
                <a:tc>
                  <a:txBody>
                    <a:bodyPr/>
                    <a:lstStyle/>
                    <a:p>
                      <a:r>
                        <a:rPr lang="en-US" sz="1200" dirty="0" smtClean="0"/>
                        <a:t>Russian under Ivan IV</a:t>
                      </a:r>
                      <a:endParaRPr lang="en-US" sz="1200"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Monarchy</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Aristocracy</a:t>
                      </a:r>
                    </a:p>
                  </a:txBody>
                  <a:tcPr/>
                </a:tc>
                <a:tc>
                  <a:txBody>
                    <a:bodyPr/>
                    <a:lstStyle/>
                    <a:p>
                      <a:r>
                        <a:rPr lang="en-US" sz="1200" dirty="0" smtClean="0"/>
                        <a:t>18</a:t>
                      </a:r>
                      <a:r>
                        <a:rPr lang="en-US" sz="1200" baseline="30000" dirty="0" smtClean="0"/>
                        <a:t>th</a:t>
                      </a:r>
                      <a:r>
                        <a:rPr lang="en-US" sz="1200" baseline="0" dirty="0" smtClean="0"/>
                        <a:t> Century England</a:t>
                      </a:r>
                      <a:endParaRPr lang="en-US" sz="1200"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Monarchy</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Democracy</a:t>
                      </a:r>
                    </a:p>
                  </a:txBody>
                  <a:tcPr/>
                </a:tc>
                <a:tc>
                  <a:txBody>
                    <a:bodyPr/>
                    <a:lstStyle/>
                    <a:p>
                      <a:r>
                        <a:rPr lang="en-US" sz="1200" dirty="0" smtClean="0"/>
                        <a:t>United Kingdom</a:t>
                      </a:r>
                      <a:endParaRPr lang="en-US" sz="1200" dirty="0"/>
                    </a:p>
                  </a:txBody>
                  <a:tcPr/>
                </a:tc>
              </a:tr>
              <a:tr h="370840">
                <a:tc>
                  <a:txBody>
                    <a:bodyPr/>
                    <a:lstStyle/>
                    <a:p>
                      <a:pPr algn="ctr"/>
                      <a:r>
                        <a:rPr lang="en-US" sz="1200" dirty="0" smtClean="0"/>
                        <a:t>Aristocracy</a:t>
                      </a:r>
                      <a:endParaRPr lang="en-US" sz="12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Monarchy</a:t>
                      </a:r>
                    </a:p>
                  </a:txBody>
                  <a:tcPr/>
                </a:tc>
                <a:tc>
                  <a:txBody>
                    <a:bodyPr/>
                    <a:lstStyle/>
                    <a:p>
                      <a:r>
                        <a:rPr lang="en-US" sz="1200" dirty="0" smtClean="0"/>
                        <a:t>Imperial Rome</a:t>
                      </a:r>
                      <a:endParaRPr lang="en-US" sz="1200"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Aristocracy</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Aristocracy</a:t>
                      </a:r>
                    </a:p>
                  </a:txBody>
                  <a:tcPr/>
                </a:tc>
                <a:tc>
                  <a:txBody>
                    <a:bodyPr/>
                    <a:lstStyle/>
                    <a:p>
                      <a:r>
                        <a:rPr lang="en-US" sz="1200" dirty="0" smtClean="0"/>
                        <a:t>?</a:t>
                      </a:r>
                      <a:endParaRPr lang="en-US" sz="1200"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Aristocracy</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Democracy</a:t>
                      </a:r>
                    </a:p>
                  </a:txBody>
                  <a:tcPr/>
                </a:tc>
                <a:tc>
                  <a:txBody>
                    <a:bodyPr/>
                    <a:lstStyle/>
                    <a:p>
                      <a:r>
                        <a:rPr lang="en-US" sz="1200" dirty="0" smtClean="0"/>
                        <a:t>?</a:t>
                      </a:r>
                      <a:endParaRPr lang="en-US" sz="1200" dirty="0"/>
                    </a:p>
                  </a:txBody>
                  <a:tcPr/>
                </a:tc>
              </a:tr>
              <a:tr h="370840">
                <a:tc>
                  <a:txBody>
                    <a:bodyPr/>
                    <a:lstStyle/>
                    <a:p>
                      <a:pPr algn="ctr"/>
                      <a:r>
                        <a:rPr lang="en-US" sz="1200" dirty="0" smtClean="0"/>
                        <a:t>Democracy</a:t>
                      </a:r>
                      <a:endParaRPr lang="en-US" sz="12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Monarchy</a:t>
                      </a:r>
                    </a:p>
                  </a:txBody>
                  <a:tcPr/>
                </a:tc>
                <a:tc>
                  <a:txBody>
                    <a:bodyPr/>
                    <a:lstStyle/>
                    <a:p>
                      <a:r>
                        <a:rPr lang="en-US" sz="1200" dirty="0" smtClean="0"/>
                        <a:t>Imperial Rome</a:t>
                      </a:r>
                      <a:endParaRPr lang="en-US" sz="1200"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Democracy</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Aristocracy</a:t>
                      </a:r>
                    </a:p>
                  </a:txBody>
                  <a:tcPr/>
                </a:tc>
                <a:tc>
                  <a:txBody>
                    <a:bodyPr/>
                    <a:lstStyle/>
                    <a:p>
                      <a:r>
                        <a:rPr lang="en-US" sz="1200" dirty="0" smtClean="0"/>
                        <a:t>Republican Rome</a:t>
                      </a:r>
                      <a:endParaRPr lang="en-US" sz="1200"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Democracy</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Democracy</a:t>
                      </a:r>
                    </a:p>
                  </a:txBody>
                  <a:tcPr/>
                </a:tc>
                <a:tc>
                  <a:txBody>
                    <a:bodyPr/>
                    <a:lstStyle/>
                    <a:p>
                      <a:r>
                        <a:rPr lang="en-US" sz="1200" dirty="0" smtClean="0"/>
                        <a:t>Pericles’s Athens</a:t>
                      </a:r>
                      <a:endParaRPr lang="en-US" sz="1200" dirty="0"/>
                    </a:p>
                  </a:txBody>
                  <a:tcPr/>
                </a:tc>
              </a:tr>
            </a:tbl>
          </a:graphicData>
        </a:graphic>
      </p:graphicFrame>
    </p:spTree>
    <p:extLst>
      <p:ext uri="{BB962C8B-B14F-4D97-AF65-F5344CB8AC3E}">
        <p14:creationId xmlns:p14="http://schemas.microsoft.com/office/powerpoint/2010/main" val="2246185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Bodin </a:t>
            </a:r>
            <a:r>
              <a:rPr lang="en-US" dirty="0" smtClean="0"/>
              <a:t>characterises liberty </a:t>
            </a:r>
            <a:r>
              <a:rPr lang="en-US" dirty="0"/>
              <a:t>as the freedom to live as one chooses subject only to the rule of </a:t>
            </a:r>
            <a:r>
              <a:rPr lang="en-US" dirty="0" smtClean="0"/>
              <a:t>reason.</a:t>
            </a:r>
            <a:endParaRPr lang="en-US" dirty="0" smtClean="0"/>
          </a:p>
          <a:p>
            <a:r>
              <a:rPr lang="en-US" dirty="0" smtClean="0"/>
              <a:t>However</a:t>
            </a:r>
            <a:r>
              <a:rPr lang="en-US" dirty="0"/>
              <a:t>, that freedom is severely limited by a subject’s obligation to obey his ruler, an obligation that is not in any way contingent upon a subject’s consent. </a:t>
            </a:r>
          </a:p>
        </p:txBody>
      </p:sp>
    </p:spTree>
    <p:extLst>
      <p:ext uri="{BB962C8B-B14F-4D97-AF65-F5344CB8AC3E}">
        <p14:creationId xmlns:p14="http://schemas.microsoft.com/office/powerpoint/2010/main" val="1660817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Bodin </a:t>
            </a:r>
            <a:r>
              <a:rPr lang="en-GB" dirty="0" smtClean="0"/>
              <a:t>was appalled </a:t>
            </a:r>
            <a:r>
              <a:rPr lang="en-GB" dirty="0"/>
              <a:t>by the plight of slaves and, in addition to his theoretical rebuttals of the pro-slavery arguments, he gives a moving account of their </a:t>
            </a:r>
            <a:r>
              <a:rPr lang="en-GB" dirty="0" smtClean="0"/>
              <a:t>sufferings</a:t>
            </a:r>
            <a:r>
              <a:rPr lang="en-GB" dirty="0"/>
              <a:t>.</a:t>
            </a:r>
            <a:endParaRPr lang="en-US" dirty="0"/>
          </a:p>
        </p:txBody>
      </p:sp>
    </p:spTree>
    <p:extLst>
      <p:ext uri="{BB962C8B-B14F-4D97-AF65-F5344CB8AC3E}">
        <p14:creationId xmlns:p14="http://schemas.microsoft.com/office/powerpoint/2010/main" val="300475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Regarding taxes, Bodin writes, ‘One should never have recourse to it [taxation] until all other measures have failed, and only then because urgent necessity compels one to make some provision for the </a:t>
            </a:r>
            <a:r>
              <a:rPr lang="en-US" dirty="0" smtClean="0"/>
              <a:t>commonwealth</a:t>
            </a:r>
            <a:r>
              <a:rPr lang="en-US" dirty="0"/>
              <a:t>.</a:t>
            </a:r>
            <a:endParaRPr lang="en-US" dirty="0" smtClean="0"/>
          </a:p>
          <a:p>
            <a:r>
              <a:rPr lang="en-US" dirty="0" smtClean="0"/>
              <a:t>Such </a:t>
            </a:r>
            <a:r>
              <a:rPr lang="en-US" dirty="0"/>
              <a:t>extraordinary means of raising revenue for the defence of the realm in time of war must not be continued in peacetime. </a:t>
            </a:r>
          </a:p>
        </p:txBody>
      </p:sp>
    </p:spTree>
    <p:extLst>
      <p:ext uri="{BB962C8B-B14F-4D97-AF65-F5344CB8AC3E}">
        <p14:creationId xmlns:p14="http://schemas.microsoft.com/office/powerpoint/2010/main" val="8866105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Libertarian hopes will be raised when it is seen that Bodin denies that a ruler can tax as he wills but requires the consent of those who are to be taxed. </a:t>
            </a:r>
            <a:endParaRPr lang="en-US" dirty="0" smtClean="0"/>
          </a:p>
          <a:p>
            <a:r>
              <a:rPr lang="en-US" dirty="0" smtClean="0"/>
              <a:t>Once </a:t>
            </a:r>
            <a:r>
              <a:rPr lang="en-US" dirty="0"/>
              <a:t>again, this limitation is less watertight than it might first appear. Such consent as is required here is not the explicit consent of the individual subject but the corporate consent of the Estates. </a:t>
            </a:r>
          </a:p>
        </p:txBody>
      </p:sp>
    </p:spTree>
    <p:extLst>
      <p:ext uri="{BB962C8B-B14F-4D97-AF65-F5344CB8AC3E}">
        <p14:creationId xmlns:p14="http://schemas.microsoft.com/office/powerpoint/2010/main" val="3648039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Bodin’s subject has no right of resistance against his ruler. The ruler, like the father in the family, is not chosen, elected or appointed, and his authority is not dependent on choice, election, appointment or </a:t>
            </a:r>
            <a:r>
              <a:rPr lang="en-US" dirty="0" smtClean="0"/>
              <a:t>consent.</a:t>
            </a:r>
          </a:p>
          <a:p>
            <a:r>
              <a:rPr lang="en-US" dirty="0" smtClean="0"/>
              <a:t>May </a:t>
            </a:r>
            <a:r>
              <a:rPr lang="en-US" dirty="0"/>
              <a:t>a tyrant be killed? </a:t>
            </a:r>
            <a:endParaRPr lang="en-US" dirty="0" smtClean="0"/>
          </a:p>
          <a:p>
            <a:r>
              <a:rPr lang="en-US" dirty="0" smtClean="0"/>
              <a:t>Tyrannicide </a:t>
            </a:r>
            <a:r>
              <a:rPr lang="en-US" dirty="0"/>
              <a:t>may be justified, if the tyrant is a usurper, but absolute sovereigns may not be legally or physically </a:t>
            </a:r>
            <a:r>
              <a:rPr lang="en-US" dirty="0" smtClean="0"/>
              <a:t>resisted</a:t>
            </a:r>
            <a:r>
              <a:rPr lang="en-US" dirty="0"/>
              <a:t>.</a:t>
            </a:r>
            <a:endParaRPr lang="en-IE" dirty="0"/>
          </a:p>
          <a:p>
            <a:endParaRPr lang="en-US" dirty="0"/>
          </a:p>
        </p:txBody>
      </p:sp>
    </p:spTree>
    <p:extLst>
      <p:ext uri="{BB962C8B-B14F-4D97-AF65-F5344CB8AC3E}">
        <p14:creationId xmlns:p14="http://schemas.microsoft.com/office/powerpoint/2010/main" val="17285966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Summary</a:t>
            </a:r>
            <a:endParaRPr lang="en-US"/>
          </a:p>
        </p:txBody>
      </p:sp>
      <p:sp>
        <p:nvSpPr>
          <p:cNvPr id="3" name="Content Placeholder 2"/>
          <p:cNvSpPr>
            <a:spLocks noGrp="1"/>
          </p:cNvSpPr>
          <p:nvPr>
            <p:ph idx="1"/>
          </p:nvPr>
        </p:nvSpPr>
        <p:spPr/>
        <p:txBody>
          <a:bodyPr>
            <a:normAutofit/>
          </a:bodyPr>
          <a:lstStyle/>
          <a:p>
            <a:r>
              <a:rPr lang="en-GB" dirty="0"/>
              <a:t>Aspired to an academic career in law</a:t>
            </a:r>
            <a:endParaRPr lang="en-IE" dirty="0"/>
          </a:p>
          <a:p>
            <a:r>
              <a:rPr lang="en-GB" dirty="0"/>
              <a:t>Most of his life spent as government official</a:t>
            </a:r>
            <a:endParaRPr lang="en-IE" dirty="0"/>
          </a:p>
          <a:p>
            <a:r>
              <a:rPr lang="en-GB" dirty="0"/>
              <a:t>A bridge figure between the middle ages and the Early Modern period</a:t>
            </a:r>
            <a:endParaRPr lang="en-IE" dirty="0"/>
          </a:p>
          <a:p>
            <a:r>
              <a:rPr lang="en-GB" dirty="0"/>
              <a:t>Influenced by Aristotle and </a:t>
            </a:r>
            <a:r>
              <a:rPr lang="en-GB" dirty="0" smtClean="0"/>
              <a:t>Machiavelli</a:t>
            </a:r>
            <a:endParaRPr lang="en-IE" dirty="0"/>
          </a:p>
        </p:txBody>
      </p:sp>
    </p:spTree>
    <p:extLst>
      <p:ext uri="{BB962C8B-B14F-4D97-AF65-F5344CB8AC3E}">
        <p14:creationId xmlns:p14="http://schemas.microsoft.com/office/powerpoint/2010/main" val="33187691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Best known for his theory of sovereignty—the absolute and perpetual power of the commonwealth </a:t>
            </a:r>
            <a:endParaRPr lang="en-IE" dirty="0"/>
          </a:p>
          <a:p>
            <a:r>
              <a:rPr lang="en-GB" dirty="0"/>
              <a:t>Distinguished between state and government</a:t>
            </a:r>
            <a:endParaRPr lang="en-IE" dirty="0"/>
          </a:p>
          <a:p>
            <a:r>
              <a:rPr lang="en-GB" dirty="0"/>
              <a:t>Attempts to circumscribe the sovereign by </a:t>
            </a:r>
            <a:r>
              <a:rPr lang="en-GB" i="1" dirty="0"/>
              <a:t>leges imperii</a:t>
            </a:r>
            <a:r>
              <a:rPr lang="en-GB" dirty="0"/>
              <a:t>, a kind of proto-constitution</a:t>
            </a:r>
            <a:endParaRPr lang="en-IE" dirty="0"/>
          </a:p>
          <a:p>
            <a:r>
              <a:rPr lang="en-GB" dirty="0"/>
              <a:t>Accepts tyrannicide in principle but absolute monarchs may not legally be resisted. Obedience is required even if rulers are cruel</a:t>
            </a:r>
            <a:endParaRPr lang="en-IE" dirty="0"/>
          </a:p>
          <a:p>
            <a:endParaRPr lang="en-US" dirty="0"/>
          </a:p>
          <a:p>
            <a:endParaRPr lang="en-US" dirty="0"/>
          </a:p>
        </p:txBody>
      </p:sp>
    </p:spTree>
    <p:extLst>
      <p:ext uri="{BB962C8B-B14F-4D97-AF65-F5344CB8AC3E}">
        <p14:creationId xmlns:p14="http://schemas.microsoft.com/office/powerpoint/2010/main" val="10226216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freedom of individuals is limited by their obligation to obey their rulers</a:t>
            </a:r>
            <a:endParaRPr lang="en-IE" dirty="0"/>
          </a:p>
          <a:p>
            <a:r>
              <a:rPr lang="en-GB" dirty="0"/>
              <a:t> Defends property in the context of the family</a:t>
            </a:r>
            <a:endParaRPr lang="en-IE" dirty="0"/>
          </a:p>
          <a:p>
            <a:r>
              <a:rPr lang="en-GB" dirty="0"/>
              <a:t>Tension between his idea of the function of the family and the authority of the sovereign</a:t>
            </a:r>
            <a:endParaRPr lang="en-IE" dirty="0"/>
          </a:p>
          <a:p>
            <a:r>
              <a:rPr lang="en-GB" dirty="0" smtClean="0"/>
              <a:t>Accepts, in principle, </a:t>
            </a:r>
            <a:r>
              <a:rPr lang="en-GB" dirty="0"/>
              <a:t>a very restricted use of taxation</a:t>
            </a:r>
            <a:endParaRPr lang="en-IE" dirty="0"/>
          </a:p>
          <a:p>
            <a:r>
              <a:rPr lang="en-GB" dirty="0"/>
              <a:t>Rejects slavery</a:t>
            </a:r>
            <a:endParaRPr lang="en-IE" dirty="0"/>
          </a:p>
          <a:p>
            <a:endParaRPr lang="en-US" dirty="0"/>
          </a:p>
        </p:txBody>
      </p:sp>
    </p:spTree>
    <p:extLst>
      <p:ext uri="{BB962C8B-B14F-4D97-AF65-F5344CB8AC3E}">
        <p14:creationId xmlns:p14="http://schemas.microsoft.com/office/powerpoint/2010/main" val="3842431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first part of our account of Bodin looked in some detail at his notions of sovereignty and the state. </a:t>
            </a:r>
            <a:endParaRPr lang="en-GB" dirty="0" smtClean="0"/>
          </a:p>
          <a:p>
            <a:r>
              <a:rPr lang="en-GB" dirty="0" smtClean="0"/>
              <a:t>This </a:t>
            </a:r>
            <a:r>
              <a:rPr lang="en-GB" dirty="0"/>
              <a:t>second and final part will continue his account of the family and property, </a:t>
            </a:r>
            <a:r>
              <a:rPr lang="en-GB" dirty="0" smtClean="0"/>
              <a:t> and also discuss his account of freedom</a:t>
            </a:r>
            <a:r>
              <a:rPr lang="en-GB" dirty="0"/>
              <a:t>, taxation and the right of people to resist their rulers.</a:t>
            </a:r>
            <a:endParaRPr lang="en-IE" dirty="0"/>
          </a:p>
          <a:p>
            <a:endParaRPr lang="en-US" dirty="0"/>
          </a:p>
        </p:txBody>
      </p:sp>
    </p:spTree>
    <p:extLst>
      <p:ext uri="{BB962C8B-B14F-4D97-AF65-F5344CB8AC3E}">
        <p14:creationId xmlns:p14="http://schemas.microsoft.com/office/powerpoint/2010/main" val="1474082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state, then, if formed from an association of households, is not just any association such as a village or a city, or any other form of corporation—such an association of households only becomes a state when the constituent parts are unified by an authority that is sovereign. </a:t>
            </a:r>
            <a:endParaRPr lang="en-GB" dirty="0" smtClean="0"/>
          </a:p>
          <a:p>
            <a:r>
              <a:rPr lang="en-US" dirty="0" smtClean="0"/>
              <a:t>The </a:t>
            </a:r>
            <a:r>
              <a:rPr lang="en-US" dirty="0"/>
              <a:t>state is supposed to provide the conditions in which its subjects may live good and virtuous lives. But a state whose sovereign defies divine and natural law—for Bodin this is a tyranny—can hardly produce these conditions. </a:t>
            </a:r>
            <a:endParaRPr lang="en-US" dirty="0" smtClean="0"/>
          </a:p>
        </p:txBody>
      </p:sp>
    </p:spTree>
    <p:extLst>
      <p:ext uri="{BB962C8B-B14F-4D97-AF65-F5344CB8AC3E}">
        <p14:creationId xmlns:p14="http://schemas.microsoft.com/office/powerpoint/2010/main" val="51450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is easy to see what Bodin takes sovereignty to be and why he thinks it to be politically important. </a:t>
            </a:r>
            <a:endParaRPr lang="en-GB" dirty="0" smtClean="0"/>
          </a:p>
          <a:p>
            <a:r>
              <a:rPr lang="en-GB" dirty="0" smtClean="0"/>
              <a:t>It </a:t>
            </a:r>
            <a:r>
              <a:rPr lang="en-GB" dirty="0"/>
              <a:t>is also easy to see what Bodin takes the family to be and why he thinks it to be socially important. </a:t>
            </a:r>
            <a:endParaRPr lang="en-GB" dirty="0" smtClean="0"/>
          </a:p>
          <a:p>
            <a:r>
              <a:rPr lang="en-GB" dirty="0" smtClean="0"/>
              <a:t>However</a:t>
            </a:r>
            <a:r>
              <a:rPr lang="en-GB" dirty="0"/>
              <a:t>, it is not easy to reconcile his conception of the role of the family with the sovereign power of the state. </a:t>
            </a:r>
            <a:endParaRPr lang="en-US" dirty="0"/>
          </a:p>
        </p:txBody>
      </p:sp>
    </p:spTree>
    <p:extLst>
      <p:ext uri="{BB962C8B-B14F-4D97-AF65-F5344CB8AC3E}">
        <p14:creationId xmlns:p14="http://schemas.microsoft.com/office/powerpoint/2010/main" val="456483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a:t>
            </a:r>
            <a:r>
              <a:rPr lang="en-GB" i="1" dirty="0" err="1"/>
              <a:t>princeps</a:t>
            </a:r>
            <a:r>
              <a:rPr lang="en-GB" dirty="0"/>
              <a:t> is circumscribed by divine and natural law, even if such law is practically unenforceable. </a:t>
            </a:r>
            <a:endParaRPr lang="en-GB" dirty="0" smtClean="0"/>
          </a:p>
          <a:p>
            <a:r>
              <a:rPr lang="en-GB" dirty="0" smtClean="0"/>
              <a:t>More </a:t>
            </a:r>
            <a:r>
              <a:rPr lang="en-GB" dirty="0"/>
              <a:t>practically problematic, was a possible conflict between Bodin’s conception of the sovereign and the actual constitutional law of the realm. </a:t>
            </a:r>
            <a:endParaRPr lang="en-GB" dirty="0" smtClean="0"/>
          </a:p>
          <a:p>
            <a:r>
              <a:rPr lang="en-GB" dirty="0" smtClean="0"/>
              <a:t>Bodin </a:t>
            </a:r>
            <a:r>
              <a:rPr lang="en-GB" dirty="0"/>
              <a:t>thought, in fact, that there were certain things that even the king could not do and these were given by </a:t>
            </a:r>
            <a:r>
              <a:rPr lang="en-GB" dirty="0" smtClean="0"/>
              <a:t>law.</a:t>
            </a:r>
            <a:endParaRPr lang="en-US" dirty="0"/>
          </a:p>
        </p:txBody>
      </p:sp>
    </p:spTree>
    <p:extLst>
      <p:ext uri="{BB962C8B-B14F-4D97-AF65-F5344CB8AC3E}">
        <p14:creationId xmlns:p14="http://schemas.microsoft.com/office/powerpoint/2010/main" val="475009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However</a:t>
            </a:r>
            <a:r>
              <a:rPr lang="en-GB" dirty="0"/>
              <a:t>, if the law in total is of the king’s making, then there can be no such </a:t>
            </a:r>
            <a:r>
              <a:rPr lang="en-GB" dirty="0" smtClean="0"/>
              <a:t>laws! </a:t>
            </a:r>
          </a:p>
          <a:p>
            <a:r>
              <a:rPr lang="en-GB" dirty="0" smtClean="0"/>
              <a:t>Bodin </a:t>
            </a:r>
            <a:r>
              <a:rPr lang="en-GB" dirty="0"/>
              <a:t>attempted to get around this problem by conceiving of the existence of certain laws that were in fact constitutive of the very notion of sovereignty itself so that their violation would be self-destructive. These he called </a:t>
            </a:r>
            <a:r>
              <a:rPr lang="en-GB" i="1" dirty="0"/>
              <a:t>leges imperii</a:t>
            </a:r>
            <a:r>
              <a:rPr lang="en-GB" dirty="0"/>
              <a:t>. </a:t>
            </a:r>
            <a:endParaRPr lang="en-GB" dirty="0" smtClean="0"/>
          </a:p>
          <a:p>
            <a:pPr marL="0" indent="0">
              <a:buNone/>
            </a:pPr>
            <a:endParaRPr lang="en-US" dirty="0"/>
          </a:p>
        </p:txBody>
      </p:sp>
    </p:spTree>
    <p:extLst>
      <p:ext uri="{BB962C8B-B14F-4D97-AF65-F5344CB8AC3E}">
        <p14:creationId xmlns:p14="http://schemas.microsoft.com/office/powerpoint/2010/main" val="3845825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But who is the law-maker in the case of these </a:t>
            </a:r>
            <a:r>
              <a:rPr lang="en-GB" i="1" dirty="0"/>
              <a:t>leges imperii?</a:t>
            </a:r>
            <a:r>
              <a:rPr lang="en-GB" dirty="0"/>
              <a:t>’ </a:t>
            </a:r>
            <a:endParaRPr lang="en-GB" dirty="0" smtClean="0"/>
          </a:p>
          <a:p>
            <a:r>
              <a:rPr lang="en-GB" dirty="0" smtClean="0"/>
              <a:t>The </a:t>
            </a:r>
            <a:r>
              <a:rPr lang="en-GB" dirty="0"/>
              <a:t>maker of the </a:t>
            </a:r>
            <a:r>
              <a:rPr lang="en-GB" i="1" dirty="0"/>
              <a:t>leges imperii</a:t>
            </a:r>
            <a:r>
              <a:rPr lang="en-GB" dirty="0"/>
              <a:t> cannot be either God or nature for that would make these laws to be either divine or natural which is not how Bodin thinks of them. </a:t>
            </a:r>
            <a:endParaRPr lang="en-GB" dirty="0" smtClean="0"/>
          </a:p>
          <a:p>
            <a:r>
              <a:rPr lang="en-GB" dirty="0" smtClean="0"/>
              <a:t>Do </a:t>
            </a:r>
            <a:r>
              <a:rPr lang="en-GB" dirty="0"/>
              <a:t>these laws emanate from the people as perhaps the ultimate source of perpetual sovereignty? </a:t>
            </a:r>
            <a:endParaRPr lang="ga-IE" dirty="0" smtClean="0"/>
          </a:p>
        </p:txBody>
      </p:sp>
    </p:spTree>
    <p:extLst>
      <p:ext uri="{BB962C8B-B14F-4D97-AF65-F5344CB8AC3E}">
        <p14:creationId xmlns:p14="http://schemas.microsoft.com/office/powerpoint/2010/main" val="3369763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Bodin’s idea of </a:t>
            </a:r>
            <a:r>
              <a:rPr lang="en-GB" i="1" dirty="0"/>
              <a:t>leges imperii</a:t>
            </a:r>
            <a:r>
              <a:rPr lang="en-GB" dirty="0"/>
              <a:t> is patently unsatisfactory. Either the sovereign is the sole source of law with no equal or superior to say him nay; or he is himself subject to certain laws not of his making, in which case he is not, nor can he be, superior to such laws</a:t>
            </a:r>
            <a:r>
              <a:rPr lang="en-GB" dirty="0" smtClean="0"/>
              <a:t>.</a:t>
            </a:r>
            <a:endParaRPr lang="en-US" dirty="0"/>
          </a:p>
        </p:txBody>
      </p:sp>
    </p:spTree>
    <p:extLst>
      <p:ext uri="{BB962C8B-B14F-4D97-AF65-F5344CB8AC3E}">
        <p14:creationId xmlns:p14="http://schemas.microsoft.com/office/powerpoint/2010/main" val="3351438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The </a:t>
            </a:r>
            <a:r>
              <a:rPr lang="en-GB" dirty="0"/>
              <a:t>sovereign–subject relationship is not one of property owner to property. A sovereign does not own his subjects’ property and if he wishes to make use of it, he needs his subjects’ consent. </a:t>
            </a:r>
            <a:endParaRPr lang="en-GB" dirty="0" smtClean="0"/>
          </a:p>
          <a:p>
            <a:r>
              <a:rPr lang="en-GB" dirty="0" smtClean="0"/>
              <a:t>But </a:t>
            </a:r>
            <a:r>
              <a:rPr lang="en-GB" dirty="0"/>
              <a:t>if this is </a:t>
            </a:r>
            <a:r>
              <a:rPr lang="en-GB" dirty="0" smtClean="0"/>
              <a:t>so, the </a:t>
            </a:r>
            <a:r>
              <a:rPr lang="en-GB" dirty="0"/>
              <a:t>sovereign’s ability to make such laws is limited by his subjects’ property rights—but that is a significant limitation on the sovereign’s lawmaking powers</a:t>
            </a:r>
            <a:r>
              <a:rPr lang="en-GB" dirty="0" smtClean="0"/>
              <a:t>.</a:t>
            </a:r>
            <a:endParaRPr lang="en-US" dirty="0"/>
          </a:p>
        </p:txBody>
      </p:sp>
    </p:spTree>
    <p:extLst>
      <p:ext uri="{BB962C8B-B14F-4D97-AF65-F5344CB8AC3E}">
        <p14:creationId xmlns:p14="http://schemas.microsoft.com/office/powerpoint/2010/main" val="39002864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24</TotalTime>
  <Words>1032</Words>
  <Application>Microsoft Macintosh PowerPoint</Application>
  <PresentationFormat>On-screen Show (4:3)</PresentationFormat>
  <Paragraphs>74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Breeze</vt:lpstr>
      <vt:lpstr>Jean Bodin—Apostle of Sovereignty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Summary</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Bodin—Apostle of Sovereignty</dc:title>
  <dc:creator>Gerard Casey</dc:creator>
  <cp:lastModifiedBy>Gerard Casey</cp:lastModifiedBy>
  <cp:revision>10</cp:revision>
  <dcterms:created xsi:type="dcterms:W3CDTF">2014-08-04T10:45:05Z</dcterms:created>
  <dcterms:modified xsi:type="dcterms:W3CDTF">2014-08-07T07:08:16Z</dcterms:modified>
</cp:coreProperties>
</file>