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93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04/08/2014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04/08/2014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04/08/2014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04/08/2014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04/08/2014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04/08/2014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Bodin—Apostle of Sovereignty</a:t>
            </a:r>
            <a:endParaRPr lang="en-US" dirty="0"/>
          </a:p>
        </p:txBody>
      </p:sp>
      <p:sp>
        <p:nvSpPr>
          <p:cNvPr id="3" name="Subtitle 2"/>
          <p:cNvSpPr>
            <a:spLocks noGrp="1"/>
          </p:cNvSpPr>
          <p:nvPr>
            <p:ph type="subTitle" idx="1"/>
          </p:nvPr>
        </p:nvSpPr>
        <p:spPr/>
        <p:txBody>
          <a:bodyPr/>
          <a:lstStyle/>
          <a:p>
            <a:r>
              <a:rPr lang="en-US" dirty="0" smtClean="0"/>
              <a:t>Part 1—Sovereignty and the State</a:t>
            </a:r>
            <a:endParaRPr lang="en-US" dirty="0"/>
          </a:p>
        </p:txBody>
      </p:sp>
    </p:spTree>
    <p:extLst>
      <p:ext uri="{BB962C8B-B14F-4D97-AF65-F5344CB8AC3E}">
        <p14:creationId xmlns:p14="http://schemas.microsoft.com/office/powerpoint/2010/main" val="2860009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Bodin gives a central role in his political thought to the family. </a:t>
            </a:r>
            <a:endParaRPr lang="en-GB" dirty="0" smtClean="0"/>
          </a:p>
          <a:p>
            <a:r>
              <a:rPr lang="en-GB" dirty="0" smtClean="0"/>
              <a:t>The </a:t>
            </a:r>
            <a:r>
              <a:rPr lang="en-GB" dirty="0"/>
              <a:t>family is a natural social entity that is the basis of all other communities, including the state. The boundary of the family is a limit beyond which the state cannot go. </a:t>
            </a:r>
            <a:endParaRPr lang="en-GB" dirty="0" smtClean="0"/>
          </a:p>
          <a:p>
            <a:pPr marL="0" indent="0">
              <a:buNone/>
            </a:pPr>
            <a:endParaRPr lang="en-US" dirty="0"/>
          </a:p>
        </p:txBody>
      </p:sp>
    </p:spTree>
    <p:extLst>
      <p:ext uri="{BB962C8B-B14F-4D97-AF65-F5344CB8AC3E}">
        <p14:creationId xmlns:p14="http://schemas.microsoft.com/office/powerpoint/2010/main" val="3855848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Bodin links family and property closely together so that the proprietor of property is not the individual as such but the family. Property thus becomes a family attribute. </a:t>
            </a:r>
          </a:p>
          <a:p>
            <a:r>
              <a:rPr lang="en-GB" dirty="0"/>
              <a:t>Though the state is composed of families, nonetheless state and family are separate entities and have different attributes. If property is an attribute of the family, sovereignty is an attribute of the state. Political authority, sovereignty, is not a form of property relation. </a:t>
            </a:r>
            <a:endParaRPr lang="en-US" dirty="0"/>
          </a:p>
        </p:txBody>
      </p:sp>
    </p:spTree>
    <p:extLst>
      <p:ext uri="{BB962C8B-B14F-4D97-AF65-F5344CB8AC3E}">
        <p14:creationId xmlns:p14="http://schemas.microsoft.com/office/powerpoint/2010/main" val="397008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Jean Bodin (1529/30-1596) </a:t>
            </a:r>
            <a:endParaRPr lang="en-GB" dirty="0" smtClean="0"/>
          </a:p>
          <a:p>
            <a:r>
              <a:rPr lang="en-GB" dirty="0"/>
              <a:t>He published his </a:t>
            </a:r>
            <a:r>
              <a:rPr lang="en-GB" i="1" dirty="0"/>
              <a:t>Six livres de la République</a:t>
            </a:r>
            <a:r>
              <a:rPr lang="en-GB" dirty="0"/>
              <a:t> in 1576 </a:t>
            </a:r>
            <a:endParaRPr lang="en-GB" dirty="0" smtClean="0"/>
          </a:p>
          <a:p>
            <a:r>
              <a:rPr lang="en-GB" dirty="0" smtClean="0"/>
              <a:t>In </a:t>
            </a:r>
            <a:r>
              <a:rPr lang="en-GB" dirty="0"/>
              <a:t>1576, Bodin’s life as a courtier came to an abrupt </a:t>
            </a:r>
            <a:r>
              <a:rPr lang="en-GB" dirty="0" smtClean="0"/>
              <a:t>end. </a:t>
            </a:r>
            <a:r>
              <a:rPr lang="en-GB" dirty="0"/>
              <a:t>The remainder of his life was devoted mainly to scholarship apart from some years in the late 1580s and early 1590s when he was once again thrust into the spotlight of royal politics. </a:t>
            </a:r>
            <a:endParaRPr lang="en-GB" dirty="0" smtClean="0"/>
          </a:p>
          <a:p>
            <a:endParaRPr lang="en-US" dirty="0"/>
          </a:p>
        </p:txBody>
      </p:sp>
    </p:spTree>
    <p:extLst>
      <p:ext uri="{BB962C8B-B14F-4D97-AF65-F5344CB8AC3E}">
        <p14:creationId xmlns:p14="http://schemas.microsoft.com/office/powerpoint/2010/main" val="115640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Bodin is a bridge figure between the Middle Ages and the Early Modern </a:t>
            </a:r>
            <a:r>
              <a:rPr lang="en-GB" dirty="0" smtClean="0"/>
              <a:t>period</a:t>
            </a:r>
          </a:p>
          <a:p>
            <a:r>
              <a:rPr lang="en-GB" dirty="0" smtClean="0"/>
              <a:t>Bodin </a:t>
            </a:r>
            <a:r>
              <a:rPr lang="en-GB" dirty="0"/>
              <a:t>was also sufficiently formed by his early scholastic training to make Aristotle’s </a:t>
            </a:r>
            <a:r>
              <a:rPr lang="en-GB" i="1" dirty="0"/>
              <a:t>Politics</a:t>
            </a:r>
            <a:r>
              <a:rPr lang="en-GB" dirty="0"/>
              <a:t> the model for his </a:t>
            </a:r>
            <a:r>
              <a:rPr lang="en-GB" i="1" dirty="0"/>
              <a:t>République</a:t>
            </a:r>
            <a:r>
              <a:rPr lang="en-GB" dirty="0"/>
              <a:t>. </a:t>
            </a:r>
            <a:endParaRPr lang="en-GB" dirty="0" smtClean="0"/>
          </a:p>
          <a:p>
            <a:r>
              <a:rPr lang="en-GB" dirty="0" smtClean="0"/>
              <a:t>Bodin’s was </a:t>
            </a:r>
            <a:r>
              <a:rPr lang="en-GB" dirty="0"/>
              <a:t>well acquainted with Machiavelli’s works and while he could not share Machiavelli’s disregard for moral principles in politics his historical predilections inclined him to give the practical purposes of the state a central place in his analysis. </a:t>
            </a:r>
            <a:endParaRPr lang="en-US" dirty="0"/>
          </a:p>
        </p:txBody>
      </p:sp>
    </p:spTree>
    <p:extLst>
      <p:ext uri="{BB962C8B-B14F-4D97-AF65-F5344CB8AC3E}">
        <p14:creationId xmlns:p14="http://schemas.microsoft.com/office/powerpoint/2010/main" val="1688069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Jean Bodin’s </a:t>
            </a:r>
            <a:r>
              <a:rPr lang="en-GB" i="1" dirty="0"/>
              <a:t>République</a:t>
            </a:r>
            <a:r>
              <a:rPr lang="en-GB" dirty="0"/>
              <a:t> was </a:t>
            </a:r>
            <a:r>
              <a:rPr lang="en-GB" dirty="0" smtClean="0"/>
              <a:t>in part a </a:t>
            </a:r>
            <a:r>
              <a:rPr lang="en-GB" dirty="0"/>
              <a:t>product of </a:t>
            </a:r>
            <a:r>
              <a:rPr lang="en-GB" dirty="0" smtClean="0"/>
              <a:t>the </a:t>
            </a:r>
            <a:r>
              <a:rPr lang="en-GB" dirty="0"/>
              <a:t>confused and fraught religious and political realities of his time resulting from the constitutional (and later armed) struggle between Parliament and King. </a:t>
            </a:r>
            <a:endParaRPr lang="en-US" dirty="0"/>
          </a:p>
        </p:txBody>
      </p:sp>
    </p:spTree>
    <p:extLst>
      <p:ext uri="{BB962C8B-B14F-4D97-AF65-F5344CB8AC3E}">
        <p14:creationId xmlns:p14="http://schemas.microsoft.com/office/powerpoint/2010/main" val="1337336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Sovereignty, Bodin defines as ‘the absolute and perpetual power of a commonwealth, which the Latins call </a:t>
            </a:r>
            <a:r>
              <a:rPr lang="en-GB" i="1" dirty="0"/>
              <a:t>maiestas</a:t>
            </a:r>
            <a:r>
              <a:rPr lang="en-GB" dirty="0"/>
              <a:t>; the Greeks </a:t>
            </a:r>
            <a:r>
              <a:rPr lang="en-GB" i="1" dirty="0"/>
              <a:t>akra</a:t>
            </a:r>
            <a:r>
              <a:rPr lang="en-GB" dirty="0"/>
              <a:t> </a:t>
            </a:r>
            <a:r>
              <a:rPr lang="en-GB" i="1" dirty="0"/>
              <a:t>exousia</a:t>
            </a:r>
            <a:r>
              <a:rPr lang="en-GB" dirty="0"/>
              <a:t>, </a:t>
            </a:r>
            <a:r>
              <a:rPr lang="en-GB" i="1" dirty="0"/>
              <a:t>kurion</a:t>
            </a:r>
            <a:r>
              <a:rPr lang="en-GB" dirty="0"/>
              <a:t> </a:t>
            </a:r>
            <a:r>
              <a:rPr lang="en-GB" i="1" dirty="0"/>
              <a:t>arche</a:t>
            </a:r>
            <a:r>
              <a:rPr lang="en-GB" dirty="0"/>
              <a:t>, and </a:t>
            </a:r>
            <a:r>
              <a:rPr lang="en-GB" i="1" dirty="0"/>
              <a:t>kurion</a:t>
            </a:r>
            <a:r>
              <a:rPr lang="en-GB" dirty="0"/>
              <a:t> </a:t>
            </a:r>
            <a:r>
              <a:rPr lang="en-GB" i="1" dirty="0"/>
              <a:t>politeuma</a:t>
            </a:r>
            <a:r>
              <a:rPr lang="en-GB" dirty="0"/>
              <a:t>; and the Italian </a:t>
            </a:r>
            <a:r>
              <a:rPr lang="en-GB" i="1" dirty="0"/>
              <a:t>segnioria</a:t>
            </a:r>
            <a:r>
              <a:rPr lang="en-GB" dirty="0"/>
              <a:t>, a word they use for private persons as well as for those who have full control of the state, while the Hebrews call it </a:t>
            </a:r>
            <a:r>
              <a:rPr lang="en-GB" i="1" dirty="0"/>
              <a:t>tomech</a:t>
            </a:r>
            <a:r>
              <a:rPr lang="en-GB" dirty="0"/>
              <a:t> </a:t>
            </a:r>
            <a:r>
              <a:rPr lang="en-GB" i="1" dirty="0"/>
              <a:t>shévet</a:t>
            </a:r>
            <a:r>
              <a:rPr lang="en-GB" dirty="0"/>
              <a:t>—that is, the highest power of command.</a:t>
            </a:r>
            <a:r>
              <a:rPr lang="en-GB" dirty="0" smtClean="0"/>
              <a:t>’</a:t>
            </a:r>
            <a:endParaRPr lang="en-US" dirty="0"/>
          </a:p>
        </p:txBody>
      </p:sp>
    </p:spTree>
    <p:extLst>
      <p:ext uri="{BB962C8B-B14F-4D97-AF65-F5344CB8AC3E}">
        <p14:creationId xmlns:p14="http://schemas.microsoft.com/office/powerpoint/2010/main" val="333959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S</a:t>
            </a:r>
            <a:r>
              <a:rPr lang="en-GB" dirty="0" smtClean="0"/>
              <a:t>overeignty</a:t>
            </a:r>
            <a:r>
              <a:rPr lang="en-GB" dirty="0"/>
              <a:t>, for Bodin, </a:t>
            </a:r>
            <a:r>
              <a:rPr lang="en-GB" dirty="0" smtClean="0"/>
              <a:t>is indivisible</a:t>
            </a:r>
            <a:r>
              <a:rPr lang="en-GB" dirty="0"/>
              <a:t>,</a:t>
            </a:r>
            <a:r>
              <a:rPr lang="en-GB" dirty="0" smtClean="0"/>
              <a:t> </a:t>
            </a:r>
            <a:r>
              <a:rPr lang="en-GB" dirty="0"/>
              <a:t>absolute and perpetual, </a:t>
            </a:r>
            <a:endParaRPr lang="en-GB" dirty="0" smtClean="0"/>
          </a:p>
          <a:p>
            <a:r>
              <a:rPr lang="en-GB" dirty="0" smtClean="0"/>
              <a:t>The ultimate </a:t>
            </a:r>
            <a:r>
              <a:rPr lang="en-GB" dirty="0"/>
              <a:t>powers of government must all reside in one entity, whether that entity was to be one human individual or one group</a:t>
            </a:r>
            <a:r>
              <a:rPr lang="en-GB" dirty="0" smtClean="0"/>
              <a:t>.</a:t>
            </a:r>
          </a:p>
          <a:p>
            <a:r>
              <a:rPr lang="en-GB" dirty="0"/>
              <a:t>This account of sovereignty was not always held in precisely this way by Bodin but had developed over time. </a:t>
            </a:r>
            <a:r>
              <a:rPr lang="en-GB" dirty="0" smtClean="0"/>
              <a:t>Bodin </a:t>
            </a:r>
            <a:r>
              <a:rPr lang="en-GB" dirty="0"/>
              <a:t>had </a:t>
            </a:r>
            <a:r>
              <a:rPr lang="en-GB" dirty="0" smtClean="0"/>
              <a:t>entertained the </a:t>
            </a:r>
            <a:r>
              <a:rPr lang="en-GB" dirty="0"/>
              <a:t>idea, known as </a:t>
            </a:r>
            <a:r>
              <a:rPr lang="en-GB" i="1" dirty="0"/>
              <a:t>merum imperium</a:t>
            </a:r>
            <a:r>
              <a:rPr lang="en-GB" dirty="0"/>
              <a:t>, that certain officers of state exercised the power of their offices </a:t>
            </a:r>
            <a:r>
              <a:rPr lang="en-GB" dirty="0" smtClean="0"/>
              <a:t>by </a:t>
            </a:r>
            <a:r>
              <a:rPr lang="en-GB" dirty="0"/>
              <a:t>the right of the office itself, and not merely as a power delegated to them by the king. </a:t>
            </a:r>
            <a:r>
              <a:rPr lang="en-GB" dirty="0" smtClean="0"/>
              <a:t> </a:t>
            </a:r>
            <a:endParaRPr lang="en-IE" dirty="0"/>
          </a:p>
        </p:txBody>
      </p:sp>
    </p:spTree>
    <p:extLst>
      <p:ext uri="{BB962C8B-B14F-4D97-AF65-F5344CB8AC3E}">
        <p14:creationId xmlns:p14="http://schemas.microsoft.com/office/powerpoint/2010/main" val="3638491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Sovereignty </a:t>
            </a:r>
            <a:r>
              <a:rPr lang="en-GB" dirty="0"/>
              <a:t>is </a:t>
            </a:r>
            <a:r>
              <a:rPr lang="en-GB" dirty="0" smtClean="0"/>
              <a:t>the supreme </a:t>
            </a:r>
            <a:r>
              <a:rPr lang="en-GB" dirty="0"/>
              <a:t>power over subjects unrestrained by positive or municipal law. </a:t>
            </a:r>
            <a:endParaRPr lang="en-GB" dirty="0" smtClean="0"/>
          </a:p>
          <a:p>
            <a:r>
              <a:rPr lang="en-GB" dirty="0" smtClean="0"/>
              <a:t>It </a:t>
            </a:r>
            <a:r>
              <a:rPr lang="en-GB" dirty="0"/>
              <a:t>is perpetual rather than merely limited in time. It is primary rather than delegated. </a:t>
            </a:r>
            <a:endParaRPr lang="en-GB" dirty="0" smtClean="0"/>
          </a:p>
          <a:p>
            <a:r>
              <a:rPr lang="en-GB" dirty="0" smtClean="0"/>
              <a:t>It </a:t>
            </a:r>
            <a:r>
              <a:rPr lang="en-GB" dirty="0"/>
              <a:t>cannot be alienated and cannot be circumscribed by prescription. </a:t>
            </a:r>
            <a:endParaRPr lang="en-US" dirty="0"/>
          </a:p>
        </p:txBody>
      </p:sp>
    </p:spTree>
    <p:extLst>
      <p:ext uri="{BB962C8B-B14F-4D97-AF65-F5344CB8AC3E}">
        <p14:creationId xmlns:p14="http://schemas.microsoft.com/office/powerpoint/2010/main" val="383802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every state there is a sovereign. </a:t>
            </a:r>
            <a:endParaRPr lang="en-GB" dirty="0" smtClean="0"/>
          </a:p>
          <a:p>
            <a:r>
              <a:rPr lang="en-GB" dirty="0" smtClean="0"/>
              <a:t>This </a:t>
            </a:r>
            <a:r>
              <a:rPr lang="en-GB" dirty="0"/>
              <a:t>sovereign may not be an individual person; it may instead be an assembly. Whether a sovereign is ontologically singular or plural, sovereignty is always unitary. </a:t>
            </a:r>
            <a:endParaRPr lang="en-GB" dirty="0" smtClean="0"/>
          </a:p>
          <a:p>
            <a:r>
              <a:rPr lang="en-GB" dirty="0" smtClean="0"/>
              <a:t>If </a:t>
            </a:r>
            <a:r>
              <a:rPr lang="en-GB" dirty="0"/>
              <a:t>there is no sovereignty to be </a:t>
            </a:r>
            <a:r>
              <a:rPr lang="en-GB" dirty="0" smtClean="0"/>
              <a:t>found </a:t>
            </a:r>
            <a:r>
              <a:rPr lang="en-GB" dirty="0"/>
              <a:t>there is no state. </a:t>
            </a:r>
            <a:endParaRPr lang="en-GB" dirty="0" smtClean="0"/>
          </a:p>
          <a:p>
            <a:r>
              <a:rPr lang="en-GB" dirty="0" smtClean="0"/>
              <a:t>In </a:t>
            </a:r>
            <a:r>
              <a:rPr lang="en-GB" dirty="0"/>
              <a:t>a sovereign state, all authority other than that of the sovereign is either illegitimate or is delegated. </a:t>
            </a:r>
            <a:endParaRPr lang="en-US" dirty="0"/>
          </a:p>
          <a:p>
            <a:endParaRPr lang="en-US" dirty="0"/>
          </a:p>
        </p:txBody>
      </p:sp>
    </p:spTree>
    <p:extLst>
      <p:ext uri="{BB962C8B-B14F-4D97-AF65-F5344CB8AC3E}">
        <p14:creationId xmlns:p14="http://schemas.microsoft.com/office/powerpoint/2010/main" val="1052548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Bodin agrees with Calvin that the state is a consequence of sin. He differs from Calvin in making that sin to be one of injustice against other men rather than an affront to God. </a:t>
            </a:r>
            <a:endParaRPr lang="en-US" dirty="0" smtClean="0"/>
          </a:p>
          <a:p>
            <a:r>
              <a:rPr lang="en-US" dirty="0" smtClean="0"/>
              <a:t>The </a:t>
            </a:r>
            <a:r>
              <a:rPr lang="en-US" dirty="0"/>
              <a:t>state originated in violence and is expressive of man’s lust to dominate his fellow men. </a:t>
            </a:r>
            <a:endParaRPr lang="en-US" dirty="0" smtClean="0"/>
          </a:p>
          <a:p>
            <a:r>
              <a:rPr lang="en-US" dirty="0"/>
              <a:t>I</a:t>
            </a:r>
            <a:r>
              <a:rPr lang="en-US" dirty="0" smtClean="0"/>
              <a:t>n </a:t>
            </a:r>
            <a:r>
              <a:rPr lang="en-US" dirty="0"/>
              <a:t>his more Aristotelian moments, Bodin takes the state to emerge from a desire for mutual association, partly to repel and defeat acts of violence, partly to promote social ends.</a:t>
            </a:r>
            <a:endParaRPr lang="en-IE" dirty="0"/>
          </a:p>
          <a:p>
            <a:endParaRPr lang="en-US" dirty="0"/>
          </a:p>
        </p:txBody>
      </p:sp>
    </p:spTree>
    <p:extLst>
      <p:ext uri="{BB962C8B-B14F-4D97-AF65-F5344CB8AC3E}">
        <p14:creationId xmlns:p14="http://schemas.microsoft.com/office/powerpoint/2010/main" val="3324825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13</TotalTime>
  <Words>693</Words>
  <Application>Microsoft Macintosh PowerPoint</Application>
  <PresentationFormat>On-screen Show (4:3)</PresentationFormat>
  <Paragraphs>27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Breeze</vt:lpstr>
      <vt:lpstr>Jean Bodin—Apostle of Sovereignty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Bodin—Apostle of Sovereignty</dc:title>
  <dc:creator>Gerard Casey</dc:creator>
  <cp:lastModifiedBy>Gerard Casey</cp:lastModifiedBy>
  <cp:revision>3</cp:revision>
  <dcterms:created xsi:type="dcterms:W3CDTF">2014-08-04T10:30:49Z</dcterms:created>
  <dcterms:modified xsi:type="dcterms:W3CDTF">2014-08-04T10:44:20Z</dcterms:modified>
</cp:coreProperties>
</file>