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1" d="100"/>
          <a:sy n="81" d="100"/>
        </p:scale>
        <p:origin x="-1144" y="-2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B666B7-6DC2-A94E-8566-176EB8ECFE5F}" type="datetimeFigureOut">
              <a:rPr lang="en-US" smtClean="0"/>
              <a:t>06/08/2014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178CB4-6E8A-5F40-8661-D124B42F2583}" type="slidenum">
              <a:rPr lang="en-US" smtClean="0"/>
              <a:t>‹#›</a:t>
            </a:fld>
            <a:endParaRPr lang="en-US"/>
          </a:p>
        </p:txBody>
      </p:sp>
    </p:spTree>
    <p:extLst>
      <p:ext uri="{BB962C8B-B14F-4D97-AF65-F5344CB8AC3E}">
        <p14:creationId xmlns:p14="http://schemas.microsoft.com/office/powerpoint/2010/main" val="156338925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4178CB4-6E8A-5F40-8661-D124B42F2583}" type="slidenum">
              <a:rPr lang="en-US" smtClean="0"/>
              <a:t>1</a:t>
            </a:fld>
            <a:endParaRPr lang="en-US"/>
          </a:p>
        </p:txBody>
      </p:sp>
    </p:spTree>
    <p:extLst>
      <p:ext uri="{BB962C8B-B14F-4D97-AF65-F5344CB8AC3E}">
        <p14:creationId xmlns:p14="http://schemas.microsoft.com/office/powerpoint/2010/main" val="13377570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4178CB4-6E8A-5F40-8661-D124B42F2583}" type="slidenum">
              <a:rPr lang="en-US" smtClean="0"/>
              <a:t>10</a:t>
            </a:fld>
            <a:endParaRPr lang="en-US"/>
          </a:p>
        </p:txBody>
      </p:sp>
    </p:spTree>
    <p:extLst>
      <p:ext uri="{BB962C8B-B14F-4D97-AF65-F5344CB8AC3E}">
        <p14:creationId xmlns:p14="http://schemas.microsoft.com/office/powerpoint/2010/main" val="24351498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4178CB4-6E8A-5F40-8661-D124B42F2583}" type="slidenum">
              <a:rPr lang="en-US" smtClean="0"/>
              <a:t>11</a:t>
            </a:fld>
            <a:endParaRPr lang="en-US"/>
          </a:p>
        </p:txBody>
      </p:sp>
    </p:spTree>
    <p:extLst>
      <p:ext uri="{BB962C8B-B14F-4D97-AF65-F5344CB8AC3E}">
        <p14:creationId xmlns:p14="http://schemas.microsoft.com/office/powerpoint/2010/main" val="13972688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4178CB4-6E8A-5F40-8661-D124B42F2583}" type="slidenum">
              <a:rPr lang="en-US" smtClean="0"/>
              <a:t>12</a:t>
            </a:fld>
            <a:endParaRPr lang="en-US"/>
          </a:p>
        </p:txBody>
      </p:sp>
    </p:spTree>
    <p:extLst>
      <p:ext uri="{BB962C8B-B14F-4D97-AF65-F5344CB8AC3E}">
        <p14:creationId xmlns:p14="http://schemas.microsoft.com/office/powerpoint/2010/main" val="30666053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4178CB4-6E8A-5F40-8661-D124B42F2583}" type="slidenum">
              <a:rPr lang="en-US" smtClean="0"/>
              <a:t>13</a:t>
            </a:fld>
            <a:endParaRPr lang="en-US"/>
          </a:p>
        </p:txBody>
      </p:sp>
    </p:spTree>
    <p:extLst>
      <p:ext uri="{BB962C8B-B14F-4D97-AF65-F5344CB8AC3E}">
        <p14:creationId xmlns:p14="http://schemas.microsoft.com/office/powerpoint/2010/main" val="30337880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4178CB4-6E8A-5F40-8661-D124B42F2583}" type="slidenum">
              <a:rPr lang="en-US" smtClean="0"/>
              <a:t>14</a:t>
            </a:fld>
            <a:endParaRPr lang="en-US"/>
          </a:p>
        </p:txBody>
      </p:sp>
    </p:spTree>
    <p:extLst>
      <p:ext uri="{BB962C8B-B14F-4D97-AF65-F5344CB8AC3E}">
        <p14:creationId xmlns:p14="http://schemas.microsoft.com/office/powerpoint/2010/main" val="39914387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4178CB4-6E8A-5F40-8661-D124B42F2583}" type="slidenum">
              <a:rPr lang="en-US" smtClean="0"/>
              <a:t>2</a:t>
            </a:fld>
            <a:endParaRPr lang="en-US"/>
          </a:p>
        </p:txBody>
      </p:sp>
    </p:spTree>
    <p:extLst>
      <p:ext uri="{BB962C8B-B14F-4D97-AF65-F5344CB8AC3E}">
        <p14:creationId xmlns:p14="http://schemas.microsoft.com/office/powerpoint/2010/main" val="4012194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4178CB4-6E8A-5F40-8661-D124B42F2583}" type="slidenum">
              <a:rPr lang="en-US" smtClean="0"/>
              <a:t>3</a:t>
            </a:fld>
            <a:endParaRPr lang="en-US"/>
          </a:p>
        </p:txBody>
      </p:sp>
    </p:spTree>
    <p:extLst>
      <p:ext uri="{BB962C8B-B14F-4D97-AF65-F5344CB8AC3E}">
        <p14:creationId xmlns:p14="http://schemas.microsoft.com/office/powerpoint/2010/main" val="20117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4178CB4-6E8A-5F40-8661-D124B42F2583}" type="slidenum">
              <a:rPr lang="en-US" smtClean="0"/>
              <a:t>4</a:t>
            </a:fld>
            <a:endParaRPr lang="en-US"/>
          </a:p>
        </p:txBody>
      </p:sp>
    </p:spTree>
    <p:extLst>
      <p:ext uri="{BB962C8B-B14F-4D97-AF65-F5344CB8AC3E}">
        <p14:creationId xmlns:p14="http://schemas.microsoft.com/office/powerpoint/2010/main" val="2110796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4178CB4-6E8A-5F40-8661-D124B42F2583}" type="slidenum">
              <a:rPr lang="en-US" smtClean="0"/>
              <a:t>5</a:t>
            </a:fld>
            <a:endParaRPr lang="en-US"/>
          </a:p>
        </p:txBody>
      </p:sp>
    </p:spTree>
    <p:extLst>
      <p:ext uri="{BB962C8B-B14F-4D97-AF65-F5344CB8AC3E}">
        <p14:creationId xmlns:p14="http://schemas.microsoft.com/office/powerpoint/2010/main" val="11865026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4178CB4-6E8A-5F40-8661-D124B42F2583}" type="slidenum">
              <a:rPr lang="en-US" smtClean="0"/>
              <a:t>6</a:t>
            </a:fld>
            <a:endParaRPr lang="en-US"/>
          </a:p>
        </p:txBody>
      </p:sp>
    </p:spTree>
    <p:extLst>
      <p:ext uri="{BB962C8B-B14F-4D97-AF65-F5344CB8AC3E}">
        <p14:creationId xmlns:p14="http://schemas.microsoft.com/office/powerpoint/2010/main" val="38517110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4178CB4-6E8A-5F40-8661-D124B42F2583}" type="slidenum">
              <a:rPr lang="en-US" smtClean="0"/>
              <a:t>7</a:t>
            </a:fld>
            <a:endParaRPr lang="en-US"/>
          </a:p>
        </p:txBody>
      </p:sp>
    </p:spTree>
    <p:extLst>
      <p:ext uri="{BB962C8B-B14F-4D97-AF65-F5344CB8AC3E}">
        <p14:creationId xmlns:p14="http://schemas.microsoft.com/office/powerpoint/2010/main" val="1178819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4178CB4-6E8A-5F40-8661-D124B42F2583}" type="slidenum">
              <a:rPr lang="en-US" smtClean="0"/>
              <a:t>8</a:t>
            </a:fld>
            <a:endParaRPr lang="en-US"/>
          </a:p>
        </p:txBody>
      </p:sp>
    </p:spTree>
    <p:extLst>
      <p:ext uri="{BB962C8B-B14F-4D97-AF65-F5344CB8AC3E}">
        <p14:creationId xmlns:p14="http://schemas.microsoft.com/office/powerpoint/2010/main" val="16960380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4178CB4-6E8A-5F40-8661-D124B42F2583}" type="slidenum">
              <a:rPr lang="en-US" smtClean="0"/>
              <a:t>9</a:t>
            </a:fld>
            <a:endParaRPr lang="en-US"/>
          </a:p>
        </p:txBody>
      </p:sp>
    </p:spTree>
    <p:extLst>
      <p:ext uri="{BB962C8B-B14F-4D97-AF65-F5344CB8AC3E}">
        <p14:creationId xmlns:p14="http://schemas.microsoft.com/office/powerpoint/2010/main" val="1025309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06/08/2014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06/08/2014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06/08/2014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06/08/2014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06/08/2014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06/08/2014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06/08/2014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06/08/2014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Huguenot Political Theory</a:t>
            </a:r>
            <a:endParaRPr lang="en-IE"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0587959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Mariana is notorious for his justification of tyrannicide, a tyrant for Mariana being any ruler who violates the laws of religion or, and this is interesting for libertarians, imposes taxes without the consent of the people! </a:t>
            </a:r>
            <a:endParaRPr lang="en-US" dirty="0" smtClean="0"/>
          </a:p>
          <a:p>
            <a:r>
              <a:rPr lang="en-US" dirty="0" smtClean="0"/>
              <a:t>Because </a:t>
            </a:r>
            <a:r>
              <a:rPr lang="en-US" dirty="0"/>
              <a:t>the monarch is given the authority he has for </a:t>
            </a:r>
            <a:r>
              <a:rPr lang="en-US" dirty="0" smtClean="0"/>
              <a:t>the </a:t>
            </a:r>
            <a:r>
              <a:rPr lang="en-US" dirty="0"/>
              <a:t>promotion of the welfare of the people, a monarch whose actions run directly contrary to this purpose may be reprimanded</a:t>
            </a:r>
            <a:r>
              <a:rPr lang="en-US" dirty="0" smtClean="0"/>
              <a:t>.</a:t>
            </a:r>
          </a:p>
          <a:p>
            <a:r>
              <a:rPr lang="en-US" dirty="0" smtClean="0"/>
              <a:t>First </a:t>
            </a:r>
            <a:r>
              <a:rPr lang="en-US" dirty="0"/>
              <a:t>comes a warning from the assembly, which, if not heeded, justifies sterner action. </a:t>
            </a:r>
            <a:r>
              <a:rPr lang="en-US" dirty="0" smtClean="0"/>
              <a:t>If </a:t>
            </a:r>
            <a:r>
              <a:rPr lang="en-US" dirty="0"/>
              <a:t>the assembly is not permitted to meet or to act, the private citizen is justified in killing the tyrant at discretion.’ [Dunning, 71</a:t>
            </a:r>
            <a:r>
              <a:rPr lang="en-US" dirty="0" smtClean="0"/>
              <a:t>]</a:t>
            </a:r>
            <a:endParaRPr lang="en-US" dirty="0"/>
          </a:p>
        </p:txBody>
      </p:sp>
    </p:spTree>
    <p:extLst>
      <p:ext uri="{BB962C8B-B14F-4D97-AF65-F5344CB8AC3E}">
        <p14:creationId xmlns:p14="http://schemas.microsoft.com/office/powerpoint/2010/main" val="206765286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The </a:t>
            </a:r>
            <a:r>
              <a:rPr lang="en-US" i="1" dirty="0"/>
              <a:t>Mémoires de l’Estat de France sous Charles IX </a:t>
            </a:r>
            <a:r>
              <a:rPr lang="en-US" dirty="0"/>
              <a:t>is a miscellany of various writings published in 1576. </a:t>
            </a:r>
            <a:r>
              <a:rPr lang="en-US" dirty="0" smtClean="0"/>
              <a:t>Étienne </a:t>
            </a:r>
            <a:r>
              <a:rPr lang="en-US" dirty="0"/>
              <a:t>de la Boëtie’s </a:t>
            </a:r>
            <a:r>
              <a:rPr lang="en-US" i="1" dirty="0"/>
              <a:t>Discours de la Servitude </a:t>
            </a:r>
            <a:r>
              <a:rPr lang="en-US" i="1" dirty="0" smtClean="0"/>
              <a:t>Volontaire</a:t>
            </a:r>
            <a:r>
              <a:rPr lang="en-US" dirty="0" smtClean="0"/>
              <a:t> appeared </a:t>
            </a:r>
            <a:r>
              <a:rPr lang="en-US" dirty="0"/>
              <a:t>in print for the first time in this collection of writings. </a:t>
            </a:r>
          </a:p>
          <a:p>
            <a:r>
              <a:rPr lang="en-US" dirty="0" smtClean="0"/>
              <a:t>The </a:t>
            </a:r>
            <a:r>
              <a:rPr lang="en-US" dirty="0"/>
              <a:t>other most significant works contained in this miscellany were </a:t>
            </a:r>
            <a:r>
              <a:rPr lang="en-US" i="1" dirty="0"/>
              <a:t>Du Droit des Magistrats sur les sujets</a:t>
            </a:r>
            <a:r>
              <a:rPr lang="en-US" dirty="0"/>
              <a:t> and the </a:t>
            </a:r>
            <a:r>
              <a:rPr lang="en-US" i="1" dirty="0"/>
              <a:t>Dialogue d’Archon et de Politie</a:t>
            </a:r>
            <a:r>
              <a:rPr lang="en-US" dirty="0"/>
              <a:t>. </a:t>
            </a:r>
            <a:endParaRPr lang="en-US" dirty="0" smtClean="0"/>
          </a:p>
          <a:p>
            <a:r>
              <a:rPr lang="en-US" dirty="0" smtClean="0"/>
              <a:t>John </a:t>
            </a:r>
            <a:r>
              <a:rPr lang="en-US" dirty="0"/>
              <a:t>Allen believes the </a:t>
            </a:r>
            <a:r>
              <a:rPr lang="en-US" i="1" dirty="0"/>
              <a:t>Mémoires de l’Estat</a:t>
            </a:r>
            <a:r>
              <a:rPr lang="en-US" dirty="0"/>
              <a:t> to be a much more significant work in Huguenot political theory than the more well known, indeed notorious, </a:t>
            </a:r>
            <a:r>
              <a:rPr lang="en-US" i="1" dirty="0"/>
              <a:t>Vindiciae</a:t>
            </a:r>
            <a:r>
              <a:rPr lang="en-US" dirty="0"/>
              <a:t> which appeared three years </a:t>
            </a:r>
            <a:r>
              <a:rPr lang="en-US" dirty="0" smtClean="0"/>
              <a:t>later.</a:t>
            </a:r>
            <a:endParaRPr lang="en-US" dirty="0"/>
          </a:p>
        </p:txBody>
      </p:sp>
    </p:spTree>
    <p:extLst>
      <p:ext uri="{BB962C8B-B14F-4D97-AF65-F5344CB8AC3E}">
        <p14:creationId xmlns:p14="http://schemas.microsoft.com/office/powerpoint/2010/main" val="386629589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These writings might be said to encompass not so much a political as a politico-theological conception of authority in which a number of not very clearly distinguished notions of covenant, compact and contract between people, ruler and God intermingle. </a:t>
            </a:r>
            <a:endParaRPr lang="en-US" dirty="0" smtClean="0"/>
          </a:p>
          <a:p>
            <a:r>
              <a:rPr lang="en-US" dirty="0" smtClean="0"/>
              <a:t>As </a:t>
            </a:r>
            <a:r>
              <a:rPr lang="en-US" dirty="0"/>
              <a:t>far as determining who the ‘people’ were in their deliberations, these various authors were committed not to some radically democratic conception but tend, rather, to think of the people as being represented by existing institutions, whether nobles, Estates, or local magistrates</a:t>
            </a:r>
            <a:r>
              <a:rPr lang="en-US" dirty="0" smtClean="0"/>
              <a:t>.</a:t>
            </a:r>
          </a:p>
          <a:p>
            <a:endParaRPr lang="en-US" dirty="0"/>
          </a:p>
        </p:txBody>
      </p:sp>
    </p:spTree>
    <p:extLst>
      <p:ext uri="{BB962C8B-B14F-4D97-AF65-F5344CB8AC3E}">
        <p14:creationId xmlns:p14="http://schemas.microsoft.com/office/powerpoint/2010/main" val="257359931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right to resist one’s ruler was vested not in the people as a whole but in some or other of these representatives. This idea is neither Catholic, nor Protestant, nor modern. It is medieval. If these representatives fail to act to resist tyranny then the people </a:t>
            </a:r>
            <a:r>
              <a:rPr lang="en-US" i="1" dirty="0"/>
              <a:t>en masse</a:t>
            </a:r>
            <a:r>
              <a:rPr lang="en-US" dirty="0"/>
              <a:t> have no recourse</a:t>
            </a:r>
          </a:p>
          <a:p>
            <a:r>
              <a:rPr lang="en-US" dirty="0"/>
              <a:t>This position is, as we have seen, rejected both by the more radical views of the Protestant Buchanan and the Catholic de Mariana who allowed for individual resistance in cases of necessity.</a:t>
            </a:r>
            <a:endParaRPr lang="en-IE" dirty="0"/>
          </a:p>
          <a:p>
            <a:endParaRPr lang="en-US" dirty="0"/>
          </a:p>
        </p:txBody>
      </p:sp>
    </p:spTree>
    <p:extLst>
      <p:ext uri="{BB962C8B-B14F-4D97-AF65-F5344CB8AC3E}">
        <p14:creationId xmlns:p14="http://schemas.microsoft.com/office/powerpoint/2010/main" val="60954044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polemical political writings of this period are not all of a piece. While there are recurrent themes and indeed striking similarities, there are also significant differences.</a:t>
            </a:r>
            <a:endParaRPr lang="en-IE" dirty="0"/>
          </a:p>
          <a:p>
            <a:r>
              <a:rPr lang="en-US" dirty="0"/>
              <a:t>The writings of this period mark the final transition from a medieval to an early modern system of thought.</a:t>
            </a:r>
            <a:endParaRPr lang="en-IE" dirty="0"/>
          </a:p>
          <a:p>
            <a:r>
              <a:rPr lang="en-US" dirty="0"/>
              <a:t>Among the important writers of this </a:t>
            </a:r>
            <a:r>
              <a:rPr lang="en-US" dirty="0" smtClean="0"/>
              <a:t>periods</a:t>
            </a:r>
            <a:r>
              <a:rPr lang="en-US" dirty="0"/>
              <a:t> </a:t>
            </a:r>
            <a:r>
              <a:rPr lang="en-US" dirty="0" smtClean="0"/>
              <a:t>are </a:t>
            </a:r>
            <a:r>
              <a:rPr lang="en-US" dirty="0"/>
              <a:t>François Hotman, Theodore Beza, George Buchanan, Juan de </a:t>
            </a:r>
            <a:r>
              <a:rPr lang="en-US" dirty="0" smtClean="0"/>
              <a:t>Mariana and </a:t>
            </a:r>
            <a:r>
              <a:rPr lang="en-US" dirty="0"/>
              <a:t>Étienne de la Boëtie.</a:t>
            </a:r>
            <a:endParaRPr lang="en-IE" dirty="0"/>
          </a:p>
          <a:p>
            <a:r>
              <a:rPr lang="en-US" dirty="0"/>
              <a:t>We </a:t>
            </a:r>
            <a:r>
              <a:rPr lang="en-US" dirty="0" smtClean="0"/>
              <a:t>can see in this </a:t>
            </a:r>
            <a:r>
              <a:rPr lang="en-US" dirty="0"/>
              <a:t>voluminous literature an uneasy and confused transition from the doctrine of passive obedience to one’s rulers to a tentative doctrine of active resistance.</a:t>
            </a:r>
            <a:endParaRPr lang="en-IE" dirty="0"/>
          </a:p>
          <a:p>
            <a:endParaRPr lang="en-US" dirty="0"/>
          </a:p>
        </p:txBody>
      </p:sp>
    </p:spTree>
    <p:extLst>
      <p:ext uri="{BB962C8B-B14F-4D97-AF65-F5344CB8AC3E}">
        <p14:creationId xmlns:p14="http://schemas.microsoft.com/office/powerpoint/2010/main" val="255501792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a:t>François Hotman’s</a:t>
            </a:r>
            <a:r>
              <a:rPr lang="en-US" i="1" dirty="0"/>
              <a:t> Franco</a:t>
            </a:r>
            <a:r>
              <a:rPr lang="en-US" dirty="0"/>
              <a:t>-</a:t>
            </a:r>
            <a:r>
              <a:rPr lang="en-US" i="1" dirty="0"/>
              <a:t>Gallia</a:t>
            </a:r>
            <a:r>
              <a:rPr lang="en-US" dirty="0"/>
              <a:t> is an attempt to show by means of historical analysis that the King of France was and had always been subordinate to the Estates-</a:t>
            </a:r>
            <a:r>
              <a:rPr lang="en-US"/>
              <a:t>General</a:t>
            </a:r>
            <a:r>
              <a:rPr lang="en-US" smtClean="0"/>
              <a:t>.</a:t>
            </a:r>
            <a:endParaRPr lang="en-US" dirty="0" smtClean="0"/>
          </a:p>
          <a:p>
            <a:pPr marL="0" indent="0">
              <a:buNone/>
            </a:pPr>
            <a:endParaRPr lang="en-US" dirty="0"/>
          </a:p>
        </p:txBody>
      </p:sp>
    </p:spTree>
    <p:extLst>
      <p:ext uri="{BB962C8B-B14F-4D97-AF65-F5344CB8AC3E}">
        <p14:creationId xmlns:p14="http://schemas.microsoft.com/office/powerpoint/2010/main" val="10066735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a:t>François Hotman’s</a:t>
            </a:r>
            <a:r>
              <a:rPr lang="en-US" i="1" dirty="0"/>
              <a:t> Franco</a:t>
            </a:r>
            <a:r>
              <a:rPr lang="en-US" dirty="0"/>
              <a:t>-</a:t>
            </a:r>
            <a:r>
              <a:rPr lang="en-US" i="1" dirty="0"/>
              <a:t>Gallia</a:t>
            </a:r>
            <a:r>
              <a:rPr lang="en-US" dirty="0"/>
              <a:t> is an attempt to show by means of historical analysis that the King of France was and had always been subordinate to the Estates-General</a:t>
            </a:r>
            <a:r>
              <a:rPr lang="en-US"/>
              <a:t>. </a:t>
            </a:r>
            <a:endParaRPr lang="en-US" dirty="0" smtClean="0"/>
          </a:p>
          <a:p>
            <a:r>
              <a:rPr lang="en-US" dirty="0" smtClean="0"/>
              <a:t>The </a:t>
            </a:r>
            <a:r>
              <a:rPr lang="en-US" i="1" dirty="0"/>
              <a:t>Réveille Matin</a:t>
            </a:r>
            <a:r>
              <a:rPr lang="en-US" dirty="0"/>
              <a:t>, allegedly composed by someone with the improbable name of Eusebe Philadelphe Cosmopolite, is remarkable perhaps more for its reticence in the matter of religious references than for its general, if somewhat incoherent, expression of ideas current in the Huguenot community. </a:t>
            </a:r>
            <a:endParaRPr lang="en-IE" dirty="0"/>
          </a:p>
          <a:p>
            <a:endParaRPr lang="en-US" dirty="0"/>
          </a:p>
        </p:txBody>
      </p:sp>
    </p:spTree>
    <p:extLst>
      <p:ext uri="{BB962C8B-B14F-4D97-AF65-F5344CB8AC3E}">
        <p14:creationId xmlns:p14="http://schemas.microsoft.com/office/powerpoint/2010/main" val="426749628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As Calvinists, the Huguenots found themselves dogmatically tied to Calvin’s commitment to complete passive obedience to the powers that </a:t>
            </a:r>
            <a:r>
              <a:rPr lang="en-US" dirty="0" smtClean="0"/>
              <a:t>be.</a:t>
            </a:r>
          </a:p>
          <a:p>
            <a:r>
              <a:rPr lang="en-US" dirty="0" smtClean="0"/>
              <a:t>This policy </a:t>
            </a:r>
            <a:r>
              <a:rPr lang="en-US" dirty="0"/>
              <a:t>was radically inoperable. The French Protestants had three options: submit, go into exile </a:t>
            </a:r>
            <a:r>
              <a:rPr lang="en-US" dirty="0" smtClean="0"/>
              <a:t>or </a:t>
            </a:r>
            <a:r>
              <a:rPr lang="en-US" dirty="0"/>
              <a:t>resist. If, despite Calvin’s teaching, resistance to political authority was to be a legitimate option for Christians, then it would have to be justified. Typically, such justifications propounded a theory of the original sovereignty of the people or a thesis that royal governance was not absolute but conditional or </a:t>
            </a:r>
            <a:r>
              <a:rPr lang="en-US" dirty="0" smtClean="0"/>
              <a:t>both.</a:t>
            </a:r>
            <a:endParaRPr lang="en-IE" dirty="0"/>
          </a:p>
          <a:p>
            <a:endParaRPr lang="en-US" dirty="0"/>
          </a:p>
        </p:txBody>
      </p:sp>
    </p:spTree>
    <p:extLst>
      <p:ext uri="{BB962C8B-B14F-4D97-AF65-F5344CB8AC3E}">
        <p14:creationId xmlns:p14="http://schemas.microsoft.com/office/powerpoint/2010/main" val="292085633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After the St Bartholomew’s Day massacre of 1572 the position of French Calvinists was so perilous that they were finally moved to advocate resistance as religiously justified</a:t>
            </a:r>
            <a:r>
              <a:rPr lang="en-US" dirty="0" smtClean="0"/>
              <a:t>.</a:t>
            </a:r>
          </a:p>
          <a:p>
            <a:r>
              <a:rPr lang="en-US" dirty="0" smtClean="0"/>
              <a:t>Magistrates are </a:t>
            </a:r>
            <a:r>
              <a:rPr lang="en-US" dirty="0"/>
              <a:t>given to men so that the laws necessary to human flourishing might be maintained. ‘The Magistrate,’ </a:t>
            </a:r>
            <a:r>
              <a:rPr lang="en-US" dirty="0" smtClean="0"/>
              <a:t>Beza writes</a:t>
            </a:r>
            <a:r>
              <a:rPr lang="en-US" dirty="0"/>
              <a:t>, is he who by the public consent of the citizens is declared custodian of that peace and tranquility. This peace depends on the observation of laws which established the safety of all the citizens…’ [Zuck, 143] </a:t>
            </a:r>
          </a:p>
        </p:txBody>
      </p:sp>
    </p:spTree>
    <p:extLst>
      <p:ext uri="{BB962C8B-B14F-4D97-AF65-F5344CB8AC3E}">
        <p14:creationId xmlns:p14="http://schemas.microsoft.com/office/powerpoint/2010/main" val="137950843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Calvinists </a:t>
            </a:r>
            <a:r>
              <a:rPr lang="en-US" dirty="0"/>
              <a:t>residing in jurisdictions whose leaders were unsympathetic to their religious convictions </a:t>
            </a:r>
            <a:r>
              <a:rPr lang="en-US" dirty="0" smtClean="0"/>
              <a:t>tended </a:t>
            </a:r>
            <a:r>
              <a:rPr lang="en-US" dirty="0"/>
              <a:t>more towards radicalism than those whose cities or cantons were governed by co-religionists. This was certainly true of the Huguenots although their radicalism was measured. </a:t>
            </a:r>
            <a:endParaRPr lang="en-US" dirty="0" smtClean="0"/>
          </a:p>
          <a:p>
            <a:r>
              <a:rPr lang="en-US" dirty="0" smtClean="0"/>
              <a:t>In </a:t>
            </a:r>
            <a:r>
              <a:rPr lang="en-US" dirty="0"/>
              <a:t>Scotland, another country where Calvinists found themselves at odds with their rulers, however, matters were taken somewhat farther. </a:t>
            </a:r>
            <a:endParaRPr lang="en-IE" dirty="0"/>
          </a:p>
          <a:p>
            <a:endParaRPr lang="en-US" dirty="0"/>
          </a:p>
        </p:txBody>
      </p:sp>
    </p:spTree>
    <p:extLst>
      <p:ext uri="{BB962C8B-B14F-4D97-AF65-F5344CB8AC3E}">
        <p14:creationId xmlns:p14="http://schemas.microsoft.com/office/powerpoint/2010/main" val="217449012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George Buchanan </a:t>
            </a:r>
            <a:r>
              <a:rPr lang="en-US" dirty="0" smtClean="0"/>
              <a:t>was </a:t>
            </a:r>
            <a:r>
              <a:rPr lang="en-US" dirty="0"/>
              <a:t>perhaps the first to develop and articulate a theory of individual natural rights and to justify tyrannicide not by assemblies or inferior magistrates but by individuals. </a:t>
            </a:r>
            <a:endParaRPr lang="en-US" dirty="0" smtClean="0"/>
          </a:p>
          <a:p>
            <a:r>
              <a:rPr lang="en-US" dirty="0"/>
              <a:t>I</a:t>
            </a:r>
            <a:r>
              <a:rPr lang="en-US" dirty="0" smtClean="0"/>
              <a:t>n </a:t>
            </a:r>
            <a:r>
              <a:rPr lang="en-US" dirty="0"/>
              <a:t>Buchanan’s thought, </a:t>
            </a:r>
            <a:r>
              <a:rPr lang="en-US" dirty="0" smtClean="0"/>
              <a:t>ephors</a:t>
            </a:r>
            <a:r>
              <a:rPr lang="en-US" dirty="0"/>
              <a:t>, lesser </a:t>
            </a:r>
            <a:r>
              <a:rPr lang="en-US" dirty="0" smtClean="0"/>
              <a:t>magistrates disappear</a:t>
            </a:r>
            <a:r>
              <a:rPr lang="en-US" dirty="0"/>
              <a:t>! Buchanan insists that ‘“the whole body of the people” must be pictured as “coming together” to elect “someone to deliberate and concern themselves with the affairs of each member of the </a:t>
            </a:r>
            <a:r>
              <a:rPr lang="en-US" dirty="0" smtClean="0"/>
              <a:t>community.”’</a:t>
            </a:r>
            <a:endParaRPr lang="en-IE" dirty="0"/>
          </a:p>
          <a:p>
            <a:endParaRPr lang="en-US" dirty="0"/>
          </a:p>
        </p:txBody>
      </p:sp>
    </p:spTree>
    <p:extLst>
      <p:ext uri="{BB962C8B-B14F-4D97-AF65-F5344CB8AC3E}">
        <p14:creationId xmlns:p14="http://schemas.microsoft.com/office/powerpoint/2010/main" val="351633729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Buchanan insists that </a:t>
            </a:r>
            <a:r>
              <a:rPr lang="en-US" dirty="0" smtClean="0"/>
              <a:t>Romans 13 is </a:t>
            </a:r>
            <a:r>
              <a:rPr lang="en-US" dirty="0"/>
              <a:t>addressed to the specific time, place and circumstances of its making. </a:t>
            </a:r>
            <a:endParaRPr lang="en-US" dirty="0" smtClean="0"/>
          </a:p>
          <a:p>
            <a:r>
              <a:rPr lang="en-US" dirty="0" smtClean="0"/>
              <a:t>The </a:t>
            </a:r>
            <a:r>
              <a:rPr lang="en-US" dirty="0"/>
              <a:t>Church Paul addressed was an infant Church </a:t>
            </a:r>
            <a:r>
              <a:rPr lang="en-US" dirty="0" smtClean="0"/>
              <a:t>composed </a:t>
            </a:r>
            <a:r>
              <a:rPr lang="en-US" dirty="0"/>
              <a:t>‘of a promiscuous crowd of plebeians’ for whom it would have been extremely foolish to attract the attention of those in government. What advice, he asks, should today be given to Christians living under Turkish rule, what except the advice Paul gives to the Romans ‘to omit nothing that could help us to conciliate the good will of all men by honest practices.’ [Buchanan, 58] </a:t>
            </a:r>
          </a:p>
        </p:txBody>
      </p:sp>
    </p:spTree>
    <p:extLst>
      <p:ext uri="{BB962C8B-B14F-4D97-AF65-F5344CB8AC3E}">
        <p14:creationId xmlns:p14="http://schemas.microsoft.com/office/powerpoint/2010/main" val="216718535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Buchanan’s theory has radical, perhaps even anarchic, implications. </a:t>
            </a:r>
            <a:endParaRPr lang="en-US" dirty="0" smtClean="0"/>
          </a:p>
          <a:p>
            <a:r>
              <a:rPr lang="en-US" dirty="0" smtClean="0"/>
              <a:t>For Buchanan, one </a:t>
            </a:r>
            <a:r>
              <a:rPr lang="en-US" dirty="0"/>
              <a:t>of the reasons for insisting on a stoic rather than an Aristotelian account of man’s pre-political condition </a:t>
            </a:r>
            <a:r>
              <a:rPr lang="en-US" dirty="0" smtClean="0"/>
              <a:t>was </a:t>
            </a:r>
            <a:r>
              <a:rPr lang="en-US" dirty="0"/>
              <a:t>the fact that it helped him to legitimate a highly individualist and even anarchic view of the right of political resistance</a:t>
            </a:r>
            <a:r>
              <a:rPr lang="en-US" dirty="0" smtClean="0"/>
              <a:t>.</a:t>
            </a:r>
            <a:endParaRPr lang="en-IE" dirty="0"/>
          </a:p>
          <a:p>
            <a:endParaRPr lang="en-US" dirty="0"/>
          </a:p>
        </p:txBody>
      </p:sp>
    </p:spTree>
    <p:extLst>
      <p:ext uri="{BB962C8B-B14F-4D97-AF65-F5344CB8AC3E}">
        <p14:creationId xmlns:p14="http://schemas.microsoft.com/office/powerpoint/2010/main" val="39822463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34</TotalTime>
  <Words>1144</Words>
  <Application>Microsoft Macintosh PowerPoint</Application>
  <PresentationFormat>On-screen Show (4:3)</PresentationFormat>
  <Paragraphs>45</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Breeze</vt:lpstr>
      <vt:lpstr>Huguenot Political Theory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Huguenot Political Theory</dc:title>
  <dc:creator>Gerard Casey</dc:creator>
  <cp:lastModifiedBy>Gerard Casey</cp:lastModifiedBy>
  <cp:revision>6</cp:revision>
  <dcterms:created xsi:type="dcterms:W3CDTF">2014-08-03T13:13:51Z</dcterms:created>
  <dcterms:modified xsi:type="dcterms:W3CDTF">2014-08-06T11:21:05Z</dcterms:modified>
</cp:coreProperties>
</file>