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56" r:id="rId2"/>
    <p:sldId id="291" r:id="rId3"/>
    <p:sldId id="257" r:id="rId4"/>
    <p:sldId id="288" r:id="rId5"/>
    <p:sldId id="258" r:id="rId6"/>
    <p:sldId id="259" r:id="rId7"/>
    <p:sldId id="260" r:id="rId8"/>
    <p:sldId id="289" r:id="rId9"/>
    <p:sldId id="261" r:id="rId10"/>
    <p:sldId id="262" r:id="rId11"/>
    <p:sldId id="263" r:id="rId12"/>
    <p:sldId id="264" r:id="rId13"/>
    <p:sldId id="265" r:id="rId14"/>
    <p:sldId id="266" r:id="rId15"/>
    <p:sldId id="267" r:id="rId16"/>
    <p:sldId id="268" r:id="rId17"/>
    <p:sldId id="269" r:id="rId18"/>
    <p:sldId id="287" r:id="rId19"/>
    <p:sldId id="270" r:id="rId20"/>
    <p:sldId id="271" r:id="rId21"/>
    <p:sldId id="273" r:id="rId22"/>
    <p:sldId id="274" r:id="rId23"/>
    <p:sldId id="275" r:id="rId24"/>
    <p:sldId id="276" r:id="rId25"/>
    <p:sldId id="277" r:id="rId26"/>
    <p:sldId id="278" r:id="rId27"/>
    <p:sldId id="290" r:id="rId28"/>
    <p:sldId id="279" r:id="rId29"/>
    <p:sldId id="280" r:id="rId30"/>
    <p:sldId id="281"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10" d="100"/>
          <a:sy n="110" d="100"/>
        </p:scale>
        <p:origin x="-24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notesMaster" Target="notesMasters/notesMaster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interSettings" Target="printerSettings/printerSettings1.bin"/><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A7126B-6121-D84D-8A7E-A3AAEC2581C8}" type="datetimeFigureOut">
              <a:rPr lang="en-US" smtClean="0"/>
              <a:t>07/11/2013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7C3A407-EA86-F64C-A23F-5602692D88E1}" type="slidenum">
              <a:rPr lang="en-US" smtClean="0"/>
              <a:t>‹#›</a:t>
            </a:fld>
            <a:endParaRPr lang="en-US"/>
          </a:p>
        </p:txBody>
      </p:sp>
    </p:spTree>
    <p:extLst>
      <p:ext uri="{BB962C8B-B14F-4D97-AF65-F5344CB8AC3E}">
        <p14:creationId xmlns:p14="http://schemas.microsoft.com/office/powerpoint/2010/main" val="403779266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C3A407-EA86-F64C-A23F-5602692D88E1}" type="slidenum">
              <a:rPr lang="en-US" smtClean="0"/>
              <a:t>1</a:t>
            </a:fld>
            <a:endParaRPr lang="en-US"/>
          </a:p>
        </p:txBody>
      </p:sp>
    </p:spTree>
    <p:extLst>
      <p:ext uri="{BB962C8B-B14F-4D97-AF65-F5344CB8AC3E}">
        <p14:creationId xmlns:p14="http://schemas.microsoft.com/office/powerpoint/2010/main" val="25596611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C3A407-EA86-F64C-A23F-5602692D88E1}" type="slidenum">
              <a:rPr lang="en-US" smtClean="0"/>
              <a:t>14</a:t>
            </a:fld>
            <a:endParaRPr lang="en-US"/>
          </a:p>
        </p:txBody>
      </p:sp>
    </p:spTree>
    <p:extLst>
      <p:ext uri="{BB962C8B-B14F-4D97-AF65-F5344CB8AC3E}">
        <p14:creationId xmlns:p14="http://schemas.microsoft.com/office/powerpoint/2010/main" val="18507776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C3A407-EA86-F64C-A23F-5602692D88E1}" type="slidenum">
              <a:rPr lang="en-US" smtClean="0"/>
              <a:t>15</a:t>
            </a:fld>
            <a:endParaRPr lang="en-US"/>
          </a:p>
        </p:txBody>
      </p:sp>
    </p:spTree>
    <p:extLst>
      <p:ext uri="{BB962C8B-B14F-4D97-AF65-F5344CB8AC3E}">
        <p14:creationId xmlns:p14="http://schemas.microsoft.com/office/powerpoint/2010/main" val="31048449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C3A407-EA86-F64C-A23F-5602692D88E1}" type="slidenum">
              <a:rPr lang="en-US" smtClean="0"/>
              <a:t>16</a:t>
            </a:fld>
            <a:endParaRPr lang="en-US"/>
          </a:p>
        </p:txBody>
      </p:sp>
    </p:spTree>
    <p:extLst>
      <p:ext uri="{BB962C8B-B14F-4D97-AF65-F5344CB8AC3E}">
        <p14:creationId xmlns:p14="http://schemas.microsoft.com/office/powerpoint/2010/main" val="32142098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C3A407-EA86-F64C-A23F-5602692D88E1}" type="slidenum">
              <a:rPr lang="en-US" smtClean="0"/>
              <a:t>17</a:t>
            </a:fld>
            <a:endParaRPr lang="en-US"/>
          </a:p>
        </p:txBody>
      </p:sp>
    </p:spTree>
    <p:extLst>
      <p:ext uri="{BB962C8B-B14F-4D97-AF65-F5344CB8AC3E}">
        <p14:creationId xmlns:p14="http://schemas.microsoft.com/office/powerpoint/2010/main" val="16256546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C3A407-EA86-F64C-A23F-5602692D88E1}" type="slidenum">
              <a:rPr lang="en-US" smtClean="0"/>
              <a:t>18</a:t>
            </a:fld>
            <a:endParaRPr lang="en-US"/>
          </a:p>
        </p:txBody>
      </p:sp>
    </p:spTree>
    <p:extLst>
      <p:ext uri="{BB962C8B-B14F-4D97-AF65-F5344CB8AC3E}">
        <p14:creationId xmlns:p14="http://schemas.microsoft.com/office/powerpoint/2010/main" val="14204642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C3A407-EA86-F64C-A23F-5602692D88E1}" type="slidenum">
              <a:rPr lang="en-US" smtClean="0"/>
              <a:t>19</a:t>
            </a:fld>
            <a:endParaRPr lang="en-US"/>
          </a:p>
        </p:txBody>
      </p:sp>
    </p:spTree>
    <p:extLst>
      <p:ext uri="{BB962C8B-B14F-4D97-AF65-F5344CB8AC3E}">
        <p14:creationId xmlns:p14="http://schemas.microsoft.com/office/powerpoint/2010/main" val="13368834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C3A407-EA86-F64C-A23F-5602692D88E1}" type="slidenum">
              <a:rPr lang="en-US" smtClean="0"/>
              <a:t>20</a:t>
            </a:fld>
            <a:endParaRPr lang="en-US"/>
          </a:p>
        </p:txBody>
      </p:sp>
    </p:spTree>
    <p:extLst>
      <p:ext uri="{BB962C8B-B14F-4D97-AF65-F5344CB8AC3E}">
        <p14:creationId xmlns:p14="http://schemas.microsoft.com/office/powerpoint/2010/main" val="35152962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C3A407-EA86-F64C-A23F-5602692D88E1}" type="slidenum">
              <a:rPr lang="en-US" smtClean="0"/>
              <a:t>21</a:t>
            </a:fld>
            <a:endParaRPr lang="en-US"/>
          </a:p>
        </p:txBody>
      </p:sp>
    </p:spTree>
    <p:extLst>
      <p:ext uri="{BB962C8B-B14F-4D97-AF65-F5344CB8AC3E}">
        <p14:creationId xmlns:p14="http://schemas.microsoft.com/office/powerpoint/2010/main" val="11268094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C3A407-EA86-F64C-A23F-5602692D88E1}" type="slidenum">
              <a:rPr lang="en-US" smtClean="0"/>
              <a:t>22</a:t>
            </a:fld>
            <a:endParaRPr lang="en-US"/>
          </a:p>
        </p:txBody>
      </p:sp>
    </p:spTree>
    <p:extLst>
      <p:ext uri="{BB962C8B-B14F-4D97-AF65-F5344CB8AC3E}">
        <p14:creationId xmlns:p14="http://schemas.microsoft.com/office/powerpoint/2010/main" val="22290774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C3A407-EA86-F64C-A23F-5602692D88E1}" type="slidenum">
              <a:rPr lang="en-US" smtClean="0"/>
              <a:t>23</a:t>
            </a:fld>
            <a:endParaRPr lang="en-US"/>
          </a:p>
        </p:txBody>
      </p:sp>
    </p:spTree>
    <p:extLst>
      <p:ext uri="{BB962C8B-B14F-4D97-AF65-F5344CB8AC3E}">
        <p14:creationId xmlns:p14="http://schemas.microsoft.com/office/powerpoint/2010/main" val="8865645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C3A407-EA86-F64C-A23F-5602692D88E1}" type="slidenum">
              <a:rPr lang="en-US" smtClean="0"/>
              <a:t>4</a:t>
            </a:fld>
            <a:endParaRPr lang="en-US"/>
          </a:p>
        </p:txBody>
      </p:sp>
    </p:spTree>
    <p:extLst>
      <p:ext uri="{BB962C8B-B14F-4D97-AF65-F5344CB8AC3E}">
        <p14:creationId xmlns:p14="http://schemas.microsoft.com/office/powerpoint/2010/main" val="39051187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C3A407-EA86-F64C-A23F-5602692D88E1}" type="slidenum">
              <a:rPr lang="en-US" smtClean="0"/>
              <a:t>24</a:t>
            </a:fld>
            <a:endParaRPr lang="en-US"/>
          </a:p>
        </p:txBody>
      </p:sp>
    </p:spTree>
    <p:extLst>
      <p:ext uri="{BB962C8B-B14F-4D97-AF65-F5344CB8AC3E}">
        <p14:creationId xmlns:p14="http://schemas.microsoft.com/office/powerpoint/2010/main" val="8255434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C3A407-EA86-F64C-A23F-5602692D88E1}" type="slidenum">
              <a:rPr lang="en-US" smtClean="0"/>
              <a:t>25</a:t>
            </a:fld>
            <a:endParaRPr lang="en-US"/>
          </a:p>
        </p:txBody>
      </p:sp>
    </p:spTree>
    <p:extLst>
      <p:ext uri="{BB962C8B-B14F-4D97-AF65-F5344CB8AC3E}">
        <p14:creationId xmlns:p14="http://schemas.microsoft.com/office/powerpoint/2010/main" val="21918302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C3A407-EA86-F64C-A23F-5602692D88E1}" type="slidenum">
              <a:rPr lang="en-US" smtClean="0"/>
              <a:t>26</a:t>
            </a:fld>
            <a:endParaRPr lang="en-US"/>
          </a:p>
        </p:txBody>
      </p:sp>
    </p:spTree>
    <p:extLst>
      <p:ext uri="{BB962C8B-B14F-4D97-AF65-F5344CB8AC3E}">
        <p14:creationId xmlns:p14="http://schemas.microsoft.com/office/powerpoint/2010/main" val="2809405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C3A407-EA86-F64C-A23F-5602692D88E1}" type="slidenum">
              <a:rPr lang="en-US" smtClean="0"/>
              <a:t>27</a:t>
            </a:fld>
            <a:endParaRPr lang="en-US"/>
          </a:p>
        </p:txBody>
      </p:sp>
    </p:spTree>
    <p:extLst>
      <p:ext uri="{BB962C8B-B14F-4D97-AF65-F5344CB8AC3E}">
        <p14:creationId xmlns:p14="http://schemas.microsoft.com/office/powerpoint/2010/main" val="15155309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C3A407-EA86-F64C-A23F-5602692D88E1}" type="slidenum">
              <a:rPr lang="en-US" smtClean="0"/>
              <a:t>28</a:t>
            </a:fld>
            <a:endParaRPr lang="en-US"/>
          </a:p>
        </p:txBody>
      </p:sp>
    </p:spTree>
    <p:extLst>
      <p:ext uri="{BB962C8B-B14F-4D97-AF65-F5344CB8AC3E}">
        <p14:creationId xmlns:p14="http://schemas.microsoft.com/office/powerpoint/2010/main" val="272704440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C3A407-EA86-F64C-A23F-5602692D88E1}" type="slidenum">
              <a:rPr lang="en-US" smtClean="0"/>
              <a:t>29</a:t>
            </a:fld>
            <a:endParaRPr lang="en-US"/>
          </a:p>
        </p:txBody>
      </p:sp>
    </p:spTree>
    <p:extLst>
      <p:ext uri="{BB962C8B-B14F-4D97-AF65-F5344CB8AC3E}">
        <p14:creationId xmlns:p14="http://schemas.microsoft.com/office/powerpoint/2010/main" val="345194456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C3A407-EA86-F64C-A23F-5602692D88E1}" type="slidenum">
              <a:rPr lang="en-US" smtClean="0"/>
              <a:t>30</a:t>
            </a:fld>
            <a:endParaRPr lang="en-US"/>
          </a:p>
        </p:txBody>
      </p:sp>
    </p:spTree>
    <p:extLst>
      <p:ext uri="{BB962C8B-B14F-4D97-AF65-F5344CB8AC3E}">
        <p14:creationId xmlns:p14="http://schemas.microsoft.com/office/powerpoint/2010/main" val="33428101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C3A407-EA86-F64C-A23F-5602692D88E1}" type="slidenum">
              <a:rPr lang="en-US" smtClean="0"/>
              <a:t>5</a:t>
            </a:fld>
            <a:endParaRPr lang="en-US"/>
          </a:p>
        </p:txBody>
      </p:sp>
    </p:spTree>
    <p:extLst>
      <p:ext uri="{BB962C8B-B14F-4D97-AF65-F5344CB8AC3E}">
        <p14:creationId xmlns:p14="http://schemas.microsoft.com/office/powerpoint/2010/main" val="25548802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C3A407-EA86-F64C-A23F-5602692D88E1}" type="slidenum">
              <a:rPr lang="en-US" smtClean="0"/>
              <a:t>6</a:t>
            </a:fld>
            <a:endParaRPr lang="en-US"/>
          </a:p>
        </p:txBody>
      </p:sp>
    </p:spTree>
    <p:extLst>
      <p:ext uri="{BB962C8B-B14F-4D97-AF65-F5344CB8AC3E}">
        <p14:creationId xmlns:p14="http://schemas.microsoft.com/office/powerpoint/2010/main" val="17142550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C3A407-EA86-F64C-A23F-5602692D88E1}" type="slidenum">
              <a:rPr lang="en-US" smtClean="0"/>
              <a:t>9</a:t>
            </a:fld>
            <a:endParaRPr lang="en-US"/>
          </a:p>
        </p:txBody>
      </p:sp>
    </p:spTree>
    <p:extLst>
      <p:ext uri="{BB962C8B-B14F-4D97-AF65-F5344CB8AC3E}">
        <p14:creationId xmlns:p14="http://schemas.microsoft.com/office/powerpoint/2010/main" val="23773137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C3A407-EA86-F64C-A23F-5602692D88E1}" type="slidenum">
              <a:rPr lang="en-US" smtClean="0"/>
              <a:t>10</a:t>
            </a:fld>
            <a:endParaRPr lang="en-US"/>
          </a:p>
        </p:txBody>
      </p:sp>
    </p:spTree>
    <p:extLst>
      <p:ext uri="{BB962C8B-B14F-4D97-AF65-F5344CB8AC3E}">
        <p14:creationId xmlns:p14="http://schemas.microsoft.com/office/powerpoint/2010/main" val="15776741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C3A407-EA86-F64C-A23F-5602692D88E1}" type="slidenum">
              <a:rPr lang="en-US" smtClean="0"/>
              <a:t>11</a:t>
            </a:fld>
            <a:endParaRPr lang="en-US"/>
          </a:p>
        </p:txBody>
      </p:sp>
    </p:spTree>
    <p:extLst>
      <p:ext uri="{BB962C8B-B14F-4D97-AF65-F5344CB8AC3E}">
        <p14:creationId xmlns:p14="http://schemas.microsoft.com/office/powerpoint/2010/main" val="27385807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C3A407-EA86-F64C-A23F-5602692D88E1}" type="slidenum">
              <a:rPr lang="en-US" smtClean="0"/>
              <a:t>12</a:t>
            </a:fld>
            <a:endParaRPr lang="en-US"/>
          </a:p>
        </p:txBody>
      </p:sp>
    </p:spTree>
    <p:extLst>
      <p:ext uri="{BB962C8B-B14F-4D97-AF65-F5344CB8AC3E}">
        <p14:creationId xmlns:p14="http://schemas.microsoft.com/office/powerpoint/2010/main" val="17432314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C3A407-EA86-F64C-A23F-5602692D88E1}" type="slidenum">
              <a:rPr lang="en-US" smtClean="0"/>
              <a:t>13</a:t>
            </a:fld>
            <a:endParaRPr lang="en-US"/>
          </a:p>
        </p:txBody>
      </p:sp>
    </p:spTree>
    <p:extLst>
      <p:ext uri="{BB962C8B-B14F-4D97-AF65-F5344CB8AC3E}">
        <p14:creationId xmlns:p14="http://schemas.microsoft.com/office/powerpoint/2010/main" val="2790405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07/11/2013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07/11/2013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07/11/2013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07/11/2013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07/11/2013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07/11/2013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07/11/2013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07/11/2013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07/11/2013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07/11/2013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07/11/2013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07/11/2013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07/11/2013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07/11/2013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07/11/2013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07/11/2013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07/11/2013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07/11/2013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07/11/2013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22. </a:t>
            </a:r>
            <a:r>
              <a:rPr lang="en-US" dirty="0" smtClean="0"/>
              <a:t>Augustine </a:t>
            </a:r>
            <a:r>
              <a:rPr lang="en-US" dirty="0" smtClean="0"/>
              <a:t>– The State as </a:t>
            </a:r>
            <a:r>
              <a:rPr lang="en-US" dirty="0" err="1" smtClean="0"/>
              <a:t>Thieftaker</a:t>
            </a:r>
            <a:endParaRPr lang="en-US" dirty="0"/>
          </a:p>
        </p:txBody>
      </p:sp>
    </p:spTree>
    <p:extLst>
      <p:ext uri="{BB962C8B-B14F-4D97-AF65-F5344CB8AC3E}">
        <p14:creationId xmlns:p14="http://schemas.microsoft.com/office/powerpoint/2010/main" val="5465154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our fallen condition we are subject to political domination of some kind or other but it doesn’t follow from this that we cannot distinguish better forms of political domination from worse. If human wickedness had been less then ‘all kingdoms would have been small and would have rejoiced in concord with their neighbours. There would have been a multitude of kingdoms in the world, as there are multitudes of homes in our cities.’ [4: 15] </a:t>
            </a:r>
            <a:endParaRPr lang="en-US" dirty="0"/>
          </a:p>
        </p:txBody>
      </p:sp>
    </p:spTree>
    <p:extLst>
      <p:ext uri="{BB962C8B-B14F-4D97-AF65-F5344CB8AC3E}">
        <p14:creationId xmlns:p14="http://schemas.microsoft.com/office/powerpoint/2010/main" val="27316229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what must be one of the earliest versions of a ‘mirror of princes’-like passage, Augustine sketches what ideal rulers would be like: ‘…they rule with justice…. they are not inflated with pride, but remember that they are but men….they put their power at the service of God’s majesty….they fear God, love him and worship him….more than their earthly kingdom, they love that realm where they do not fear to share the kingship…’ [5: 24] Despite these small concessions to political optimism, Augustine’s </a:t>
            </a:r>
            <a:r>
              <a:rPr lang="en-GB" dirty="0" smtClean="0"/>
              <a:t>political thought </a:t>
            </a:r>
            <a:r>
              <a:rPr lang="en-GB" dirty="0"/>
              <a:t>is overwhelmingly pessimistic</a:t>
            </a:r>
            <a:r>
              <a:rPr lang="en-GB" dirty="0" smtClean="0"/>
              <a:t>.</a:t>
            </a:r>
            <a:endParaRPr lang="en-US" dirty="0"/>
          </a:p>
        </p:txBody>
      </p:sp>
    </p:spTree>
    <p:extLst>
      <p:ext uri="{BB962C8B-B14F-4D97-AF65-F5344CB8AC3E}">
        <p14:creationId xmlns:p14="http://schemas.microsoft.com/office/powerpoint/2010/main" val="341418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In the end, political events as much as individual human lives are governed by God’s providential care. ‘…we must ascribe to the true God alone the power to grant kingdoms and empires. He it is who gives happiness in the kingdom of heaven only to the good, but grants earthly kingdoms both to the good and to the evil, in accordance with his pleasure, which can never be unjust.’ [5: 21] </a:t>
            </a:r>
            <a:endParaRPr lang="en-GB" dirty="0" smtClean="0"/>
          </a:p>
          <a:p>
            <a:r>
              <a:rPr lang="en-GB" dirty="0" smtClean="0"/>
              <a:t>Why </a:t>
            </a:r>
            <a:r>
              <a:rPr lang="en-GB" dirty="0"/>
              <a:t>he should devolve political authority to such as Nero is, in the end, a mystery whose explanation is hidden from us. </a:t>
            </a:r>
            <a:endParaRPr lang="en-US" dirty="0"/>
          </a:p>
        </p:txBody>
      </p:sp>
    </p:spTree>
    <p:extLst>
      <p:ext uri="{BB962C8B-B14F-4D97-AF65-F5344CB8AC3E}">
        <p14:creationId xmlns:p14="http://schemas.microsoft.com/office/powerpoint/2010/main" val="1994296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Augustine puts forward a theory of passive obedience to the state, whatever the moral character of its leaders. </a:t>
            </a:r>
            <a:endParaRPr lang="en-GB" dirty="0" smtClean="0"/>
          </a:p>
          <a:p>
            <a:r>
              <a:rPr lang="en-GB" dirty="0" smtClean="0"/>
              <a:t>Christians </a:t>
            </a:r>
            <a:r>
              <a:rPr lang="en-GB" dirty="0"/>
              <a:t>must obey their secular rulers until and unless they require Christians to break God’s law. Disobedience is then required but so too is submission to punishment. </a:t>
            </a:r>
            <a:endParaRPr lang="en-GB" dirty="0" smtClean="0"/>
          </a:p>
          <a:p>
            <a:r>
              <a:rPr lang="en-GB" dirty="0" smtClean="0"/>
              <a:t>As </a:t>
            </a:r>
            <a:r>
              <a:rPr lang="en-GB" dirty="0"/>
              <a:t>McClelland says, ‘This is grim doctrine, and not the least of its grimness comes from the lack of any ultimately positive value being attributed to the obligation to obey.’ [McClelland, 102] </a:t>
            </a:r>
            <a:endParaRPr lang="en-US" dirty="0"/>
          </a:p>
        </p:txBody>
      </p:sp>
    </p:spTree>
    <p:extLst>
      <p:ext uri="{BB962C8B-B14F-4D97-AF65-F5344CB8AC3E}">
        <p14:creationId xmlns:p14="http://schemas.microsoft.com/office/powerpoint/2010/main" val="25856840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Augustine’s political thought is radical, running contrary to the consensus of the classical traditions to which he was heir. [see Markus 72-104] Weithman comments: ‘His arguments that political authority is exercised because of human sinfulness, that it is fundamentally akin to slavery, that it exists to restrain and humble those subject to it, and that citizens do not develop the virtues by dedicating themselves to political life, together constitute a sustained assault on the tradition of political thinking which locates “the good for man” in the common good of an earthly rather than a heavenly city.’ [Weithman, 243] </a:t>
            </a:r>
            <a:endParaRPr lang="en-US" dirty="0"/>
          </a:p>
        </p:txBody>
      </p:sp>
    </p:spTree>
    <p:extLst>
      <p:ext uri="{BB962C8B-B14F-4D97-AF65-F5344CB8AC3E}">
        <p14:creationId xmlns:p14="http://schemas.microsoft.com/office/powerpoint/2010/main" val="31807951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Augustine’s thinking about politics is a counterweight to those optimistic theories that emphasise rationality and enlightenment and cooperation. To the perennial plaint ‘Why can’t we all just get along?’ Augustine has an answer—it’s because of our damaged human nature, damaged by sin and sinfulness</a:t>
            </a:r>
            <a:r>
              <a:rPr lang="en-GB" dirty="0" smtClean="0"/>
              <a:t>.</a:t>
            </a:r>
            <a:endParaRPr lang="en-US" dirty="0"/>
          </a:p>
        </p:txBody>
      </p:sp>
    </p:spTree>
    <p:extLst>
      <p:ext uri="{BB962C8B-B14F-4D97-AF65-F5344CB8AC3E}">
        <p14:creationId xmlns:p14="http://schemas.microsoft.com/office/powerpoint/2010/main" val="31500041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From Augustine’s perspective, the state is not an institution for inculcating the virtues. That was the Greek view. </a:t>
            </a:r>
            <a:endParaRPr lang="en-GB" dirty="0" smtClean="0"/>
          </a:p>
          <a:p>
            <a:r>
              <a:rPr lang="en-GB" dirty="0" smtClean="0"/>
              <a:t>Nor </a:t>
            </a:r>
            <a:r>
              <a:rPr lang="en-GB" dirty="0"/>
              <a:t>is the state an example of the instantiation of some kind of universal law; that was the Roman view—or at least the view of some Romans. </a:t>
            </a:r>
            <a:endParaRPr lang="en-GB" dirty="0" smtClean="0"/>
          </a:p>
          <a:p>
            <a:r>
              <a:rPr lang="en-GB" dirty="0" smtClean="0"/>
              <a:t>It </a:t>
            </a:r>
            <a:r>
              <a:rPr lang="en-GB" dirty="0"/>
              <a:t>is true that in his earlier writings, Augustine was somewhat more open to conceiving of human law as a reflection of the divine law and thus as a means to man’s perfection. In his later thought, however, this conception disappears. [see Markus, 89-90] </a:t>
            </a:r>
            <a:endParaRPr lang="en-US" dirty="0"/>
          </a:p>
        </p:txBody>
      </p:sp>
    </p:spTree>
    <p:extLst>
      <p:ext uri="{BB962C8B-B14F-4D97-AF65-F5344CB8AC3E}">
        <p14:creationId xmlns:p14="http://schemas.microsoft.com/office/powerpoint/2010/main" val="4510103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purpose of law is not to make men virtuous but to underpin public order and the state is the provider of this law. Even when he argues for its practical necessity, Augustine’s opinion of the state is not high. </a:t>
            </a:r>
            <a:r>
              <a:rPr lang="en-GB" dirty="0" smtClean="0"/>
              <a:t>For Augustine, the </a:t>
            </a:r>
            <a:r>
              <a:rPr lang="en-GB" dirty="0"/>
              <a:t>state is, as McClelland says, ‘tawdry in virtue of its function. It can never be much more than a thief-taker, a bent policemen in pursuit of robbers and murderers who do not differ in kind from the pursuer…’ [McClelland, 102</a:t>
            </a:r>
            <a:r>
              <a:rPr lang="en-GB" dirty="0" smtClean="0"/>
              <a:t>]</a:t>
            </a:r>
            <a:endParaRPr lang="en-US" dirty="0"/>
          </a:p>
        </p:txBody>
      </p:sp>
    </p:spTree>
    <p:extLst>
      <p:ext uri="{BB962C8B-B14F-4D97-AF65-F5344CB8AC3E}">
        <p14:creationId xmlns:p14="http://schemas.microsoft.com/office/powerpoint/2010/main" val="35912713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As sinful beings we may need the state, but that doesn’t make the state anything other than an institution staffed and operated by sinners. Augustine knows that the state’s origins are to be found in violence. ‘The state begins in blood and human life begins in slime; each needs the other.’ [McClelland, 102] </a:t>
            </a:r>
            <a:endParaRPr lang="en-US" dirty="0"/>
          </a:p>
          <a:p>
            <a:pPr marL="0" indent="0">
              <a:buNone/>
            </a:pPr>
            <a:endParaRPr lang="en-US" dirty="0"/>
          </a:p>
        </p:txBody>
      </p:sp>
    </p:spTree>
    <p:extLst>
      <p:ext uri="{BB962C8B-B14F-4D97-AF65-F5344CB8AC3E}">
        <p14:creationId xmlns:p14="http://schemas.microsoft.com/office/powerpoint/2010/main" val="1961872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course of human history might be described as being, for Augustine, merely the filling in of the temporal gap between two singular states of affairs.  One of these singularities is, of course, man's original bliss in Eden: the other is his projected bliss in heaven (or damnation in hell.) The significance of the historical process is to be located in its terminal points, not in any intrinsic features of the events of history themselves. </a:t>
            </a:r>
            <a:endParaRPr lang="en-US" dirty="0"/>
          </a:p>
        </p:txBody>
      </p:sp>
    </p:spTree>
    <p:extLst>
      <p:ext uri="{BB962C8B-B14F-4D97-AF65-F5344CB8AC3E}">
        <p14:creationId xmlns:p14="http://schemas.microsoft.com/office/powerpoint/2010/main" val="2629419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Augustine was much influenced by the writings of Cicero, in particular, Cicero’s </a:t>
            </a:r>
            <a:r>
              <a:rPr lang="en-GB" i="1" dirty="0"/>
              <a:t>Laws</a:t>
            </a:r>
            <a:r>
              <a:rPr lang="en-GB" dirty="0"/>
              <a:t> and </a:t>
            </a:r>
            <a:r>
              <a:rPr lang="en-GB" i="1" dirty="0"/>
              <a:t>Republic</a:t>
            </a:r>
            <a:r>
              <a:rPr lang="en-GB" dirty="0"/>
              <a:t> in which Cicero’s defines the commonwealth as an association of people bound by an acknowledgement of right and a community of interests. </a:t>
            </a:r>
            <a:endParaRPr lang="en-US" dirty="0"/>
          </a:p>
          <a:p>
            <a:endParaRPr lang="en-US" dirty="0"/>
          </a:p>
        </p:txBody>
      </p:sp>
    </p:spTree>
    <p:extLst>
      <p:ext uri="{BB962C8B-B14F-4D97-AF65-F5344CB8AC3E}">
        <p14:creationId xmlns:p14="http://schemas.microsoft.com/office/powerpoint/2010/main" val="4088251863"/>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purpose of history is to give post-lapsarian man the opportunity to become either a citizen of the City of God or a citizen of the City of Man.  It is important to realize that for Augustine, human history, in and of itself, has little significance.  Whatever meaning or purpose it may have, it has primarily by reference to its ultimate beginning and its ultimate end</a:t>
            </a:r>
            <a:r>
              <a:rPr lang="en-GB" dirty="0" smtClean="0"/>
              <a:t>.</a:t>
            </a:r>
            <a:endParaRPr lang="en-US" dirty="0"/>
          </a:p>
        </p:txBody>
      </p:sp>
    </p:spTree>
    <p:extLst>
      <p:ext uri="{BB962C8B-B14F-4D97-AF65-F5344CB8AC3E}">
        <p14:creationId xmlns:p14="http://schemas.microsoft.com/office/powerpoint/2010/main" val="24931933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How does Augustine arrive at this view of history?  Well, certainly not by some inductive process based on evidence acquired by means of an empirical investigation of the facts of history.  Augustine has the truth about history already in his grasp before he begins his study of it.  His task is to make sense of the endless succession of historical events in the light of Christian Revelation.  Augustine, then, does not assess the world at its own </a:t>
            </a:r>
            <a:r>
              <a:rPr lang="en-GB" dirty="0" smtClean="0"/>
              <a:t>valuation</a:t>
            </a:r>
            <a:r>
              <a:rPr lang="en-GB" dirty="0"/>
              <a:t>.</a:t>
            </a:r>
            <a:endParaRPr lang="en-US" dirty="0"/>
          </a:p>
        </p:txBody>
      </p:sp>
    </p:spTree>
    <p:extLst>
      <p:ext uri="{BB962C8B-B14F-4D97-AF65-F5344CB8AC3E}">
        <p14:creationId xmlns:p14="http://schemas.microsoft.com/office/powerpoint/2010/main" val="2866473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Rather, being in possession of certain key interpretative principles, he is able to discern the true meaning of history that is very different from the meaning it is commonly thought to possess. Christopher Dawson makes this point concisely: </a:t>
            </a:r>
            <a:endParaRPr lang="en-GB" dirty="0" smtClean="0"/>
          </a:p>
          <a:p>
            <a:r>
              <a:rPr lang="en-GB" dirty="0" smtClean="0"/>
              <a:t>‘</a:t>
            </a:r>
            <a:r>
              <a:rPr lang="en-GB" dirty="0"/>
              <a:t>Augustine did not consider the problem of secular progress, but then secular history, in Augustine's view, was essentially unprogressive.  It was the spectacle of humanity perpetually engaged in chasing its own tail. The true history of the human race is to be found in the process of enlightenment and salvation by which human nature is liberated and restored to spiritual freedom.’ [Dawson, 209</a:t>
            </a:r>
            <a:r>
              <a:rPr lang="en-GB" dirty="0" smtClean="0"/>
              <a:t>]</a:t>
            </a:r>
            <a:endParaRPr lang="en-US" dirty="0"/>
          </a:p>
        </p:txBody>
      </p:sp>
    </p:spTree>
    <p:extLst>
      <p:ext uri="{BB962C8B-B14F-4D97-AF65-F5344CB8AC3E}">
        <p14:creationId xmlns:p14="http://schemas.microsoft.com/office/powerpoint/2010/main" val="3212025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Does this mean that the social and political activities of man are devoid of intrinsic significance?  </a:t>
            </a:r>
            <a:endParaRPr lang="en-GB" dirty="0" smtClean="0"/>
          </a:p>
          <a:p>
            <a:r>
              <a:rPr lang="en-GB" dirty="0" smtClean="0"/>
              <a:t>Broadly </a:t>
            </a:r>
            <a:r>
              <a:rPr lang="en-GB" dirty="0"/>
              <a:t>speaking, Augustine has to answer this question in the affirmative. </a:t>
            </a:r>
            <a:endParaRPr lang="en-GB" dirty="0" smtClean="0"/>
          </a:p>
          <a:p>
            <a:r>
              <a:rPr lang="en-GB" dirty="0" smtClean="0"/>
              <a:t>The </a:t>
            </a:r>
            <a:r>
              <a:rPr lang="en-GB" dirty="0"/>
              <a:t>original blueprint for man contained no specification for the domination of one man over another. The creation and maintenance of political regimes, which depends on the fact of human domination and submission, can be traced back to man's fall.  </a:t>
            </a:r>
            <a:endParaRPr lang="en-US" dirty="0"/>
          </a:p>
        </p:txBody>
      </p:sp>
    </p:spTree>
    <p:extLst>
      <p:ext uri="{BB962C8B-B14F-4D97-AF65-F5344CB8AC3E}">
        <p14:creationId xmlns:p14="http://schemas.microsoft.com/office/powerpoint/2010/main" val="35132469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Augustine has a very unflattering opinion of the foundations of political authority.  In the last analysis, political authority rests on coercion. But even though political regimes are a consequence of man's fallen nature they can nevertheless be instruments of God's Providence.  One of the useful functions of the political state, perhaps the only one for Augustine, is the likelihood that it will create the peaceful conditions in which the Christian can pursue his true vocation. Any ruler is better than none; even such a one as Nero!  [see Markus, 93</a:t>
            </a:r>
            <a:r>
              <a:rPr lang="en-GB" dirty="0" smtClean="0"/>
              <a:t>]</a:t>
            </a:r>
            <a:endParaRPr lang="en-US" dirty="0"/>
          </a:p>
        </p:txBody>
      </p:sp>
    </p:spTree>
    <p:extLst>
      <p:ext uri="{BB962C8B-B14F-4D97-AF65-F5344CB8AC3E}">
        <p14:creationId xmlns:p14="http://schemas.microsoft.com/office/powerpoint/2010/main" val="1334996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Augustine, in his </a:t>
            </a:r>
            <a:r>
              <a:rPr lang="en-GB" i="1" dirty="0"/>
              <a:t>Commentary on the Psalms</a:t>
            </a:r>
            <a:r>
              <a:rPr lang="en-GB" dirty="0"/>
              <a:t>, echoes and indeed amplifies Paul’s acceptance of slavery. He remarks that Christ ‘did not make freemen out of slaves, but good slaves out of bad slaves’ and points out that the rich should be grateful to Christ for ‘creating stability in </a:t>
            </a:r>
            <a:r>
              <a:rPr lang="en-GB" i="1" dirty="0"/>
              <a:t>their homes!’ [Augustine, </a:t>
            </a:r>
            <a:r>
              <a:rPr lang="en-GB" dirty="0"/>
              <a:t>Commentary on the Psalms 124.7] Commenting on Psalm 124, he relies on Paul’s injunction that slaves should obey their masters to justify his claim that the just should give honour to those who rule over them, even if those rulers are unjust. [</a:t>
            </a:r>
            <a:r>
              <a:rPr lang="en-GB" i="1" dirty="0"/>
              <a:t>Commentary on the Psalms </a:t>
            </a:r>
            <a:r>
              <a:rPr lang="en-GB" dirty="0"/>
              <a:t>124.7] </a:t>
            </a:r>
            <a:endParaRPr lang="en-US" dirty="0"/>
          </a:p>
        </p:txBody>
      </p:sp>
    </p:spTree>
    <p:extLst>
      <p:ext uri="{BB962C8B-B14F-4D97-AF65-F5344CB8AC3E}">
        <p14:creationId xmlns:p14="http://schemas.microsoft.com/office/powerpoint/2010/main" val="220248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As should be obvious from </a:t>
            </a:r>
            <a:r>
              <a:rPr lang="en-GB" dirty="0" smtClean="0"/>
              <a:t>this, </a:t>
            </a:r>
            <a:r>
              <a:rPr lang="en-GB" dirty="0"/>
              <a:t>Augustine, as with most other thinkers of his period, accepted the </a:t>
            </a:r>
            <a:r>
              <a:rPr lang="en-GB" dirty="0" smtClean="0"/>
              <a:t>institutional </a:t>
            </a:r>
            <a:r>
              <a:rPr lang="en-GB" dirty="0"/>
              <a:t>fact of slavery which, along with other forms of property, is justified by the positive law of the ruler. </a:t>
            </a:r>
            <a:endParaRPr lang="en-GB" dirty="0" smtClean="0"/>
          </a:p>
          <a:p>
            <a:r>
              <a:rPr lang="en-GB" dirty="0" smtClean="0"/>
              <a:t>There </a:t>
            </a:r>
            <a:r>
              <a:rPr lang="en-GB" dirty="0"/>
              <a:t>is no slavery by nature. The dominion of one man over another is not according to nature. </a:t>
            </a:r>
            <a:endParaRPr lang="en-US" dirty="0"/>
          </a:p>
        </p:txBody>
      </p:sp>
    </p:spTree>
    <p:extLst>
      <p:ext uri="{BB962C8B-B14F-4D97-AF65-F5344CB8AC3E}">
        <p14:creationId xmlns:p14="http://schemas.microsoft.com/office/powerpoint/2010/main" val="113337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Before man fell into sin, private property would not have been necessary. After sin, men </a:t>
            </a:r>
            <a:r>
              <a:rPr lang="en-GB" dirty="0" smtClean="0"/>
              <a:t>have </a:t>
            </a:r>
            <a:r>
              <a:rPr lang="en-GB" dirty="0"/>
              <a:t>unnatural desires for material things which can only be abated if what should have been held in common for all is divided into separate portions. Only in this way can conflict be avoided or, at least, minimised. </a:t>
            </a:r>
            <a:endParaRPr lang="en-US" dirty="0"/>
          </a:p>
          <a:p>
            <a:endParaRPr lang="en-US" dirty="0"/>
          </a:p>
        </p:txBody>
      </p:sp>
    </p:spTree>
    <p:extLst>
      <p:ext uri="{BB962C8B-B14F-4D97-AF65-F5344CB8AC3E}">
        <p14:creationId xmlns:p14="http://schemas.microsoft.com/office/powerpoint/2010/main" val="270026229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What makes my house to be my house and my slave to be my slave is man-made law. ‘Take away the laws of emperors, and who will dare say” “that villa is mine, that slave is mine or this house is mine”? People have accepted the laws of kings so that they can </a:t>
            </a:r>
            <a:r>
              <a:rPr lang="en-GB" dirty="0" smtClean="0"/>
              <a:t>possess </a:t>
            </a:r>
            <a:r>
              <a:rPr lang="en-GB" dirty="0"/>
              <a:t>those very things.’ [</a:t>
            </a:r>
            <a:r>
              <a:rPr lang="en-GB" i="1" dirty="0"/>
              <a:t>Tractate on the Gospel of John </a:t>
            </a:r>
            <a:r>
              <a:rPr lang="en-GB" dirty="0"/>
              <a:t>6: 25] </a:t>
            </a:r>
            <a:endParaRPr lang="en-GB" dirty="0" smtClean="0"/>
          </a:p>
          <a:p>
            <a:r>
              <a:rPr lang="en-GB" dirty="0" smtClean="0"/>
              <a:t>As </a:t>
            </a:r>
            <a:r>
              <a:rPr lang="en-GB" dirty="0"/>
              <a:t>is the case with Paul, slaves are exhorted to obey their masters and masters to maintain the order of the household. [see 19: 14, 16]</a:t>
            </a:r>
            <a:endParaRPr lang="en-US" dirty="0"/>
          </a:p>
        </p:txBody>
      </p:sp>
    </p:spTree>
    <p:extLst>
      <p:ext uri="{BB962C8B-B14F-4D97-AF65-F5344CB8AC3E}">
        <p14:creationId xmlns:p14="http://schemas.microsoft.com/office/powerpoint/2010/main" val="1149749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the order of creation, no man was intended to be a slave either to any another man or to lust. God did not desire man to dominate over other men but only over irrational creatures. Augustine writes that God ‘did not wish the rational being, made in his own image, to have dominion over any but irrational creatures, not man over man, but man over the beasts.’ </a:t>
            </a:r>
            <a:endParaRPr lang="en-GB" dirty="0" smtClean="0"/>
          </a:p>
          <a:p>
            <a:r>
              <a:rPr lang="en-GB" dirty="0" smtClean="0"/>
              <a:t>It </a:t>
            </a:r>
            <a:r>
              <a:rPr lang="en-GB" dirty="0"/>
              <a:t>follows, he thinks, that kingship was not an original item of society. </a:t>
            </a:r>
            <a:endParaRPr lang="en-US" dirty="0"/>
          </a:p>
        </p:txBody>
      </p:sp>
    </p:spTree>
    <p:extLst>
      <p:ext uri="{BB962C8B-B14F-4D97-AF65-F5344CB8AC3E}">
        <p14:creationId xmlns:p14="http://schemas.microsoft.com/office/powerpoint/2010/main" val="127612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Augustine goes beyond this account to add to it the idea that for something to be a commonwealth there must be a common agreement among its members not only in respect of rights and interest but also as to the object of their love. [19: 21, 24</a:t>
            </a:r>
            <a:r>
              <a:rPr lang="en-GB" dirty="0" smtClean="0"/>
              <a:t>]</a:t>
            </a:r>
            <a:endParaRPr lang="en-US" dirty="0"/>
          </a:p>
        </p:txBody>
      </p:sp>
    </p:spTree>
    <p:extLst>
      <p:ext uri="{BB962C8B-B14F-4D97-AF65-F5344CB8AC3E}">
        <p14:creationId xmlns:p14="http://schemas.microsoft.com/office/powerpoint/2010/main" val="40049102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Slavery, then, is not natural but the result of sin, whether one’s own sins or the sins of others. Augustine is sensitive to the claim that the arbitrary imposition of slavery on men by a just God is difficult to defend. His solution is to present slavery as a punishment for sin. ‘The prime cause of slavery, then, is sin, so that man was put under man in a state of bondage…’ [</a:t>
            </a:r>
            <a:r>
              <a:rPr lang="en-GB" i="1" dirty="0"/>
              <a:t>City of God</a:t>
            </a:r>
            <a:r>
              <a:rPr lang="en-GB" dirty="0"/>
              <a:t>, 19.15] This being so, he is content to endorse the ‘slavery is for the benefit of the enslaved’ theory. [</a:t>
            </a:r>
            <a:r>
              <a:rPr lang="en-GB" i="1" dirty="0"/>
              <a:t>City of God</a:t>
            </a:r>
            <a:r>
              <a:rPr lang="en-GB" dirty="0"/>
              <a:t>, 19.21</a:t>
            </a:r>
            <a:r>
              <a:rPr lang="en-GB" dirty="0" smtClean="0"/>
              <a:t>]</a:t>
            </a:r>
            <a:endParaRPr lang="en-US" dirty="0"/>
          </a:p>
        </p:txBody>
      </p:sp>
    </p:spTree>
    <p:extLst>
      <p:ext uri="{BB962C8B-B14F-4D97-AF65-F5344CB8AC3E}">
        <p14:creationId xmlns:p14="http://schemas.microsoft.com/office/powerpoint/2010/main" val="13102373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Augustine is sceptical of the claims of any state, even Rome, to be the embodiment of justice. In a passage in his </a:t>
            </a:r>
            <a:r>
              <a:rPr lang="en-GB" i="1" dirty="0"/>
              <a:t>Republic</a:t>
            </a:r>
            <a:r>
              <a:rPr lang="en-GB" dirty="0"/>
              <a:t>, Cicero, comparing the original Roman foundation with its current embodiment, laments the fatal decline in virtue that has taken place over the centuries. This, and similar pieces of nostalgia for the good old days, is the occasion for a magnificent display of sarcasm by Augustine who remarks, </a:t>
            </a:r>
            <a:endParaRPr lang="en-US" dirty="0"/>
          </a:p>
          <a:p>
            <a:endParaRPr lang="en-US" dirty="0"/>
          </a:p>
        </p:txBody>
      </p:sp>
    </p:spTree>
    <p:extLst>
      <p:ext uri="{BB962C8B-B14F-4D97-AF65-F5344CB8AC3E}">
        <p14:creationId xmlns:p14="http://schemas.microsoft.com/office/powerpoint/2010/main" val="368317604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‘Sallust says that “equity and virtue prevailed among the Romans not more by force of laws than of nature.” I presume it is to this inborn equity and goodness of disposition we are to ascribe the rape of the Sabine women. What, indeed, could be more equitable and virtuous, than to carry off by force, as each man </a:t>
            </a:r>
            <a:r>
              <a:rPr lang="en-GB" dirty="0" smtClean="0"/>
              <a:t>saw</a:t>
            </a:r>
            <a:r>
              <a:rPr lang="en-GB" dirty="0" smtClean="0"/>
              <a:t> </a:t>
            </a:r>
            <a:r>
              <a:rPr lang="en-GB" dirty="0"/>
              <a:t>fit, and without their parents’ consent, girls who were strangers and guests, and who had been decoyed and entrapped by the pretence of a spectacle!’ [3: 14</a:t>
            </a:r>
            <a:r>
              <a:rPr lang="en-GB" dirty="0" smtClean="0"/>
              <a:t>]</a:t>
            </a:r>
            <a:endParaRPr lang="en-US" dirty="0"/>
          </a:p>
        </p:txBody>
      </p:sp>
    </p:spTree>
    <p:extLst>
      <p:ext uri="{BB962C8B-B14F-4D97-AF65-F5344CB8AC3E}">
        <p14:creationId xmlns:p14="http://schemas.microsoft.com/office/powerpoint/2010/main" val="3836762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Augustine believes that human beings are naturally social and that had they not fallen into sin they would have lived together under a benevolent paternal direction. [see Markus, 95] But man did fall as a result of which his desire for peace is thwarted by his disordered loves. </a:t>
            </a:r>
            <a:endParaRPr lang="en-GB" dirty="0" smtClean="0"/>
          </a:p>
          <a:p>
            <a:r>
              <a:rPr lang="en-GB" dirty="0" smtClean="0"/>
              <a:t>‘</a:t>
            </a:r>
            <a:r>
              <a:rPr lang="en-GB" dirty="0"/>
              <a:t>The effect of that sin was to subject human nature to all the process of decay which we see and feel, and consequently to death also. And man was distracted and tossed about by violent and conflicting emotions, a very </a:t>
            </a:r>
            <a:r>
              <a:rPr lang="en-GB" dirty="0" smtClean="0"/>
              <a:t>different </a:t>
            </a:r>
            <a:r>
              <a:rPr lang="en-GB" dirty="0"/>
              <a:t>being from what he was in paradise before his sin…’ [14: 12] </a:t>
            </a:r>
            <a:endParaRPr lang="en-US" dirty="0"/>
          </a:p>
        </p:txBody>
      </p:sp>
    </p:spTree>
    <p:extLst>
      <p:ext uri="{BB962C8B-B14F-4D97-AF65-F5344CB8AC3E}">
        <p14:creationId xmlns:p14="http://schemas.microsoft.com/office/powerpoint/2010/main" val="2612967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In this condition, peace can no longer be brought about and maintained by a benevolent paternalism but requires some much stronger means of control. People who are constitutionally inclined to conflict can only obtain peace if someone is authorised to use force to restrain them coercively. </a:t>
            </a:r>
            <a:endParaRPr lang="en-US" dirty="0"/>
          </a:p>
        </p:txBody>
      </p:sp>
    </p:spTree>
    <p:extLst>
      <p:ext uri="{BB962C8B-B14F-4D97-AF65-F5344CB8AC3E}">
        <p14:creationId xmlns:p14="http://schemas.microsoft.com/office/powerpoint/2010/main" val="1277519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great need here, in Augustine’s sombre vision of the nasty brutishness of man in his fallen conditions, was for bulwarks to secure society against disintegration. In its coercive machinery the state turns human ferocity itself to the limited but valuable task of securing some precarious order, some minimal cohesion.’ [Markus, 95] </a:t>
            </a:r>
            <a:endParaRPr lang="en-US" dirty="0"/>
          </a:p>
          <a:p>
            <a:endParaRPr lang="en-US" dirty="0"/>
          </a:p>
        </p:txBody>
      </p:sp>
    </p:spTree>
    <p:extLst>
      <p:ext uri="{BB962C8B-B14F-4D97-AF65-F5344CB8AC3E}">
        <p14:creationId xmlns:p14="http://schemas.microsoft.com/office/powerpoint/2010/main" val="191663496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The relationship between ruler and ruled, then, is analogous to that between slave owner and slave. In both cases, Augustine thinks, those subject to the power of another benefit from that subjection. ‘Augustine,’ says Weithman,  ‘does not distinguish clearly between a relationship which is specifically political and other relationships of authority and subjection, especially the relationship between a master and slaves. The qualified assimilation of political subject to slavery is the key to Augustine’s views about the purposes of political authority and its origins in human sinfulness.’ [Weithman, 238; see also Markus, 93] </a:t>
            </a:r>
            <a:endParaRPr lang="en-US" dirty="0"/>
          </a:p>
        </p:txBody>
      </p:sp>
    </p:spTree>
    <p:extLst>
      <p:ext uri="{BB962C8B-B14F-4D97-AF65-F5344CB8AC3E}">
        <p14:creationId xmlns:p14="http://schemas.microsoft.com/office/powerpoint/2010/main" val="2671733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54</TotalTime>
  <Words>2591</Words>
  <Application>Microsoft Macintosh PowerPoint</Application>
  <PresentationFormat>On-screen Show (4:3)</PresentationFormat>
  <Paragraphs>69</Paragraphs>
  <Slides>30</Slides>
  <Notes>26</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Plaza</vt:lpstr>
      <vt:lpstr>Freedom’s Progress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8</cp:revision>
  <dcterms:created xsi:type="dcterms:W3CDTF">2013-10-25T06:18:12Z</dcterms:created>
  <dcterms:modified xsi:type="dcterms:W3CDTF">2013-11-07T14:42:21Z</dcterms:modified>
</cp:coreProperties>
</file>