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95" r:id="rId3"/>
    <p:sldId id="257" r:id="rId4"/>
    <p:sldId id="290"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91" r:id="rId19"/>
    <p:sldId id="271" r:id="rId20"/>
    <p:sldId id="292" r:id="rId21"/>
    <p:sldId id="272" r:id="rId22"/>
    <p:sldId id="273" r:id="rId23"/>
    <p:sldId id="274" r:id="rId24"/>
    <p:sldId id="275" r:id="rId25"/>
    <p:sldId id="293" r:id="rId26"/>
    <p:sldId id="276" r:id="rId27"/>
    <p:sldId id="277" r:id="rId28"/>
    <p:sldId id="280" r:id="rId29"/>
    <p:sldId id="282" r:id="rId30"/>
    <p:sldId id="294" r:id="rId31"/>
    <p:sldId id="283" r:id="rId32"/>
    <p:sldId id="284" r:id="rId33"/>
    <p:sldId id="285" r:id="rId34"/>
    <p:sldId id="286" r:id="rId35"/>
    <p:sldId id="288" r:id="rId36"/>
    <p:sldId id="287" r:id="rId37"/>
    <p:sldId id="28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3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801058-E765-344C-AB96-D7BFE7976141}" type="datetimeFigureOut">
              <a:rPr lang="en-US" smtClean="0"/>
              <a:t>07/11/2013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8F4B3C-284D-2741-BE79-5E8E521554C6}" type="slidenum">
              <a:rPr lang="en-US" smtClean="0"/>
              <a:t>‹#›</a:t>
            </a:fld>
            <a:endParaRPr lang="en-US"/>
          </a:p>
        </p:txBody>
      </p:sp>
    </p:spTree>
    <p:extLst>
      <p:ext uri="{BB962C8B-B14F-4D97-AF65-F5344CB8AC3E}">
        <p14:creationId xmlns:p14="http://schemas.microsoft.com/office/powerpoint/2010/main" val="22266582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a:t>
            </a:fld>
            <a:endParaRPr lang="en-US"/>
          </a:p>
        </p:txBody>
      </p:sp>
    </p:spTree>
    <p:extLst>
      <p:ext uri="{BB962C8B-B14F-4D97-AF65-F5344CB8AC3E}">
        <p14:creationId xmlns:p14="http://schemas.microsoft.com/office/powerpoint/2010/main" val="4080196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10</a:t>
            </a:fld>
            <a:endParaRPr lang="en-US"/>
          </a:p>
        </p:txBody>
      </p:sp>
    </p:spTree>
    <p:extLst>
      <p:ext uri="{BB962C8B-B14F-4D97-AF65-F5344CB8AC3E}">
        <p14:creationId xmlns:p14="http://schemas.microsoft.com/office/powerpoint/2010/main" val="3873064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11</a:t>
            </a:fld>
            <a:endParaRPr lang="en-US"/>
          </a:p>
        </p:txBody>
      </p:sp>
    </p:spTree>
    <p:extLst>
      <p:ext uri="{BB962C8B-B14F-4D97-AF65-F5344CB8AC3E}">
        <p14:creationId xmlns:p14="http://schemas.microsoft.com/office/powerpoint/2010/main" val="4008563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12</a:t>
            </a:fld>
            <a:endParaRPr lang="en-US"/>
          </a:p>
        </p:txBody>
      </p:sp>
    </p:spTree>
    <p:extLst>
      <p:ext uri="{BB962C8B-B14F-4D97-AF65-F5344CB8AC3E}">
        <p14:creationId xmlns:p14="http://schemas.microsoft.com/office/powerpoint/2010/main" val="2708028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15</a:t>
            </a:fld>
            <a:endParaRPr lang="en-US"/>
          </a:p>
        </p:txBody>
      </p:sp>
    </p:spTree>
    <p:extLst>
      <p:ext uri="{BB962C8B-B14F-4D97-AF65-F5344CB8AC3E}">
        <p14:creationId xmlns:p14="http://schemas.microsoft.com/office/powerpoint/2010/main" val="34082114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16</a:t>
            </a:fld>
            <a:endParaRPr lang="en-US"/>
          </a:p>
        </p:txBody>
      </p:sp>
    </p:spTree>
    <p:extLst>
      <p:ext uri="{BB962C8B-B14F-4D97-AF65-F5344CB8AC3E}">
        <p14:creationId xmlns:p14="http://schemas.microsoft.com/office/powerpoint/2010/main" val="4003709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17</a:t>
            </a:fld>
            <a:endParaRPr lang="en-US"/>
          </a:p>
        </p:txBody>
      </p:sp>
    </p:spTree>
    <p:extLst>
      <p:ext uri="{BB962C8B-B14F-4D97-AF65-F5344CB8AC3E}">
        <p14:creationId xmlns:p14="http://schemas.microsoft.com/office/powerpoint/2010/main" val="19487380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18</a:t>
            </a:fld>
            <a:endParaRPr lang="en-US"/>
          </a:p>
        </p:txBody>
      </p:sp>
    </p:spTree>
    <p:extLst>
      <p:ext uri="{BB962C8B-B14F-4D97-AF65-F5344CB8AC3E}">
        <p14:creationId xmlns:p14="http://schemas.microsoft.com/office/powerpoint/2010/main" val="19653065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19</a:t>
            </a:fld>
            <a:endParaRPr lang="en-US"/>
          </a:p>
        </p:txBody>
      </p:sp>
    </p:spTree>
    <p:extLst>
      <p:ext uri="{BB962C8B-B14F-4D97-AF65-F5344CB8AC3E}">
        <p14:creationId xmlns:p14="http://schemas.microsoft.com/office/powerpoint/2010/main" val="530621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20</a:t>
            </a:fld>
            <a:endParaRPr lang="en-US"/>
          </a:p>
        </p:txBody>
      </p:sp>
    </p:spTree>
    <p:extLst>
      <p:ext uri="{BB962C8B-B14F-4D97-AF65-F5344CB8AC3E}">
        <p14:creationId xmlns:p14="http://schemas.microsoft.com/office/powerpoint/2010/main" val="3087983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21</a:t>
            </a:fld>
            <a:endParaRPr lang="en-US"/>
          </a:p>
        </p:txBody>
      </p:sp>
    </p:spTree>
    <p:extLst>
      <p:ext uri="{BB962C8B-B14F-4D97-AF65-F5344CB8AC3E}">
        <p14:creationId xmlns:p14="http://schemas.microsoft.com/office/powerpoint/2010/main" val="3704678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a:t>
            </a:fld>
            <a:endParaRPr lang="en-US"/>
          </a:p>
        </p:txBody>
      </p:sp>
    </p:spTree>
    <p:extLst>
      <p:ext uri="{BB962C8B-B14F-4D97-AF65-F5344CB8AC3E}">
        <p14:creationId xmlns:p14="http://schemas.microsoft.com/office/powerpoint/2010/main" val="9609677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22</a:t>
            </a:fld>
            <a:endParaRPr lang="en-US"/>
          </a:p>
        </p:txBody>
      </p:sp>
    </p:spTree>
    <p:extLst>
      <p:ext uri="{BB962C8B-B14F-4D97-AF65-F5344CB8AC3E}">
        <p14:creationId xmlns:p14="http://schemas.microsoft.com/office/powerpoint/2010/main" val="21638978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23</a:t>
            </a:fld>
            <a:endParaRPr lang="en-US"/>
          </a:p>
        </p:txBody>
      </p:sp>
    </p:spTree>
    <p:extLst>
      <p:ext uri="{BB962C8B-B14F-4D97-AF65-F5344CB8AC3E}">
        <p14:creationId xmlns:p14="http://schemas.microsoft.com/office/powerpoint/2010/main" val="22576517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24</a:t>
            </a:fld>
            <a:endParaRPr lang="en-US"/>
          </a:p>
        </p:txBody>
      </p:sp>
    </p:spTree>
    <p:extLst>
      <p:ext uri="{BB962C8B-B14F-4D97-AF65-F5344CB8AC3E}">
        <p14:creationId xmlns:p14="http://schemas.microsoft.com/office/powerpoint/2010/main" val="17300935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25</a:t>
            </a:fld>
            <a:endParaRPr lang="en-US"/>
          </a:p>
        </p:txBody>
      </p:sp>
    </p:spTree>
    <p:extLst>
      <p:ext uri="{BB962C8B-B14F-4D97-AF65-F5344CB8AC3E}">
        <p14:creationId xmlns:p14="http://schemas.microsoft.com/office/powerpoint/2010/main" val="1734855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26</a:t>
            </a:fld>
            <a:endParaRPr lang="en-US"/>
          </a:p>
        </p:txBody>
      </p:sp>
    </p:spTree>
    <p:extLst>
      <p:ext uri="{BB962C8B-B14F-4D97-AF65-F5344CB8AC3E}">
        <p14:creationId xmlns:p14="http://schemas.microsoft.com/office/powerpoint/2010/main" val="505937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27</a:t>
            </a:fld>
            <a:endParaRPr lang="en-US"/>
          </a:p>
        </p:txBody>
      </p:sp>
    </p:spTree>
    <p:extLst>
      <p:ext uri="{BB962C8B-B14F-4D97-AF65-F5344CB8AC3E}">
        <p14:creationId xmlns:p14="http://schemas.microsoft.com/office/powerpoint/2010/main" val="30167879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28</a:t>
            </a:fld>
            <a:endParaRPr lang="en-US"/>
          </a:p>
        </p:txBody>
      </p:sp>
    </p:spTree>
    <p:extLst>
      <p:ext uri="{BB962C8B-B14F-4D97-AF65-F5344CB8AC3E}">
        <p14:creationId xmlns:p14="http://schemas.microsoft.com/office/powerpoint/2010/main" val="3329475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29</a:t>
            </a:fld>
            <a:endParaRPr lang="en-US"/>
          </a:p>
        </p:txBody>
      </p:sp>
    </p:spTree>
    <p:extLst>
      <p:ext uri="{BB962C8B-B14F-4D97-AF65-F5344CB8AC3E}">
        <p14:creationId xmlns:p14="http://schemas.microsoft.com/office/powerpoint/2010/main" val="27258849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30</a:t>
            </a:fld>
            <a:endParaRPr lang="en-US"/>
          </a:p>
        </p:txBody>
      </p:sp>
    </p:spTree>
    <p:extLst>
      <p:ext uri="{BB962C8B-B14F-4D97-AF65-F5344CB8AC3E}">
        <p14:creationId xmlns:p14="http://schemas.microsoft.com/office/powerpoint/2010/main" val="29571294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31</a:t>
            </a:fld>
            <a:endParaRPr lang="en-US"/>
          </a:p>
        </p:txBody>
      </p:sp>
    </p:spTree>
    <p:extLst>
      <p:ext uri="{BB962C8B-B14F-4D97-AF65-F5344CB8AC3E}">
        <p14:creationId xmlns:p14="http://schemas.microsoft.com/office/powerpoint/2010/main" val="67721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a:t>
            </a:fld>
            <a:endParaRPr lang="en-US"/>
          </a:p>
        </p:txBody>
      </p:sp>
    </p:spTree>
    <p:extLst>
      <p:ext uri="{BB962C8B-B14F-4D97-AF65-F5344CB8AC3E}">
        <p14:creationId xmlns:p14="http://schemas.microsoft.com/office/powerpoint/2010/main" val="31355508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32</a:t>
            </a:fld>
            <a:endParaRPr lang="en-US"/>
          </a:p>
        </p:txBody>
      </p:sp>
    </p:spTree>
    <p:extLst>
      <p:ext uri="{BB962C8B-B14F-4D97-AF65-F5344CB8AC3E}">
        <p14:creationId xmlns:p14="http://schemas.microsoft.com/office/powerpoint/2010/main" val="12913722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33</a:t>
            </a:fld>
            <a:endParaRPr lang="en-US"/>
          </a:p>
        </p:txBody>
      </p:sp>
    </p:spTree>
    <p:extLst>
      <p:ext uri="{BB962C8B-B14F-4D97-AF65-F5344CB8AC3E}">
        <p14:creationId xmlns:p14="http://schemas.microsoft.com/office/powerpoint/2010/main" val="16737465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34</a:t>
            </a:fld>
            <a:endParaRPr lang="en-US"/>
          </a:p>
        </p:txBody>
      </p:sp>
    </p:spTree>
    <p:extLst>
      <p:ext uri="{BB962C8B-B14F-4D97-AF65-F5344CB8AC3E}">
        <p14:creationId xmlns:p14="http://schemas.microsoft.com/office/powerpoint/2010/main" val="3109266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35</a:t>
            </a:fld>
            <a:endParaRPr lang="en-US"/>
          </a:p>
        </p:txBody>
      </p:sp>
    </p:spTree>
    <p:extLst>
      <p:ext uri="{BB962C8B-B14F-4D97-AF65-F5344CB8AC3E}">
        <p14:creationId xmlns:p14="http://schemas.microsoft.com/office/powerpoint/2010/main" val="23118239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36</a:t>
            </a:fld>
            <a:endParaRPr lang="en-US"/>
          </a:p>
        </p:txBody>
      </p:sp>
    </p:spTree>
    <p:extLst>
      <p:ext uri="{BB962C8B-B14F-4D97-AF65-F5344CB8AC3E}">
        <p14:creationId xmlns:p14="http://schemas.microsoft.com/office/powerpoint/2010/main" val="32333081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37</a:t>
            </a:fld>
            <a:endParaRPr lang="en-US"/>
          </a:p>
        </p:txBody>
      </p:sp>
    </p:spTree>
    <p:extLst>
      <p:ext uri="{BB962C8B-B14F-4D97-AF65-F5344CB8AC3E}">
        <p14:creationId xmlns:p14="http://schemas.microsoft.com/office/powerpoint/2010/main" val="624616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4</a:t>
            </a:fld>
            <a:endParaRPr lang="en-US"/>
          </a:p>
        </p:txBody>
      </p:sp>
    </p:spTree>
    <p:extLst>
      <p:ext uri="{BB962C8B-B14F-4D97-AF65-F5344CB8AC3E}">
        <p14:creationId xmlns:p14="http://schemas.microsoft.com/office/powerpoint/2010/main" val="1727819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5</a:t>
            </a:fld>
            <a:endParaRPr lang="en-US"/>
          </a:p>
        </p:txBody>
      </p:sp>
    </p:spTree>
    <p:extLst>
      <p:ext uri="{BB962C8B-B14F-4D97-AF65-F5344CB8AC3E}">
        <p14:creationId xmlns:p14="http://schemas.microsoft.com/office/powerpoint/2010/main" val="1743513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6</a:t>
            </a:fld>
            <a:endParaRPr lang="en-US"/>
          </a:p>
        </p:txBody>
      </p:sp>
    </p:spTree>
    <p:extLst>
      <p:ext uri="{BB962C8B-B14F-4D97-AF65-F5344CB8AC3E}">
        <p14:creationId xmlns:p14="http://schemas.microsoft.com/office/powerpoint/2010/main" val="3214570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7</a:t>
            </a:fld>
            <a:endParaRPr lang="en-US"/>
          </a:p>
        </p:txBody>
      </p:sp>
    </p:spTree>
    <p:extLst>
      <p:ext uri="{BB962C8B-B14F-4D97-AF65-F5344CB8AC3E}">
        <p14:creationId xmlns:p14="http://schemas.microsoft.com/office/powerpoint/2010/main" val="931053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8</a:t>
            </a:fld>
            <a:endParaRPr lang="en-US"/>
          </a:p>
        </p:txBody>
      </p:sp>
    </p:spTree>
    <p:extLst>
      <p:ext uri="{BB962C8B-B14F-4D97-AF65-F5344CB8AC3E}">
        <p14:creationId xmlns:p14="http://schemas.microsoft.com/office/powerpoint/2010/main" val="2939042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8F4B3C-284D-2741-BE79-5E8E521554C6}" type="slidenum">
              <a:rPr lang="en-US" smtClean="0"/>
              <a:t>9</a:t>
            </a:fld>
            <a:endParaRPr lang="en-US"/>
          </a:p>
        </p:txBody>
      </p:sp>
    </p:spTree>
    <p:extLst>
      <p:ext uri="{BB962C8B-B14F-4D97-AF65-F5344CB8AC3E}">
        <p14:creationId xmlns:p14="http://schemas.microsoft.com/office/powerpoint/2010/main" val="3055353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07/11/2013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07/11/2013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07/11/2013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21. Augustine – City of God, City of the Earth</a:t>
            </a:r>
            <a:endParaRPr lang="en-US" dirty="0"/>
          </a:p>
        </p:txBody>
      </p:sp>
    </p:spTree>
    <p:extLst>
      <p:ext uri="{BB962C8B-B14F-4D97-AF65-F5344CB8AC3E}">
        <p14:creationId xmlns:p14="http://schemas.microsoft.com/office/powerpoint/2010/main" val="41915828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To find out what he thought on political matters we have to disentangle the relevant material from his thoughts on ethics, on history, on the nature of man and on theology. Robert Markus remarks that while there are ‘certainly elements of reflection on political theory to be found in his writings…his own explicit remarks in this area constitute no clear body of “political thought’.’ [Markus, 73] </a:t>
            </a:r>
            <a:endParaRPr lang="en-GB" dirty="0" smtClean="0"/>
          </a:p>
          <a:p>
            <a:r>
              <a:rPr lang="en-GB" dirty="0" smtClean="0"/>
              <a:t>The </a:t>
            </a:r>
            <a:r>
              <a:rPr lang="en-GB" dirty="0"/>
              <a:t>single most important source for this chapter will be his treatise on </a:t>
            </a:r>
            <a:r>
              <a:rPr lang="en-GB" i="1" dirty="0"/>
              <a:t>The City of God</a:t>
            </a:r>
            <a:r>
              <a:rPr lang="en-GB" dirty="0"/>
              <a:t> (</a:t>
            </a:r>
            <a:r>
              <a:rPr lang="en-GB" i="1" dirty="0"/>
              <a:t>de </a:t>
            </a:r>
            <a:r>
              <a:rPr lang="en-GB" i="1" dirty="0" err="1"/>
              <a:t>civitate</a:t>
            </a:r>
            <a:r>
              <a:rPr lang="en-GB" i="1" dirty="0"/>
              <a:t> Dei</a:t>
            </a:r>
            <a:r>
              <a:rPr lang="en-GB" dirty="0"/>
              <a:t>) but reference will also be made from time to time to other of his works, including his letters and sermons. </a:t>
            </a:r>
            <a:endParaRPr lang="en-US" dirty="0"/>
          </a:p>
          <a:p>
            <a:r>
              <a:rPr lang="en-US" dirty="0"/>
              <a:t>References to this work will be by book and chapter, e.g. 15: 4—book 15, chapter 4. </a:t>
            </a:r>
          </a:p>
          <a:p>
            <a:endParaRPr lang="en-US" dirty="0"/>
          </a:p>
        </p:txBody>
      </p:sp>
    </p:spTree>
    <p:extLst>
      <p:ext uri="{BB962C8B-B14F-4D97-AF65-F5344CB8AC3E}">
        <p14:creationId xmlns:p14="http://schemas.microsoft.com/office/powerpoint/2010/main" val="39348623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City of God</a:t>
            </a:r>
            <a:r>
              <a:rPr lang="en-GB" dirty="0"/>
              <a:t> was occasioned by the Goth’s sack of Rome in 410 AD and its political aftermath but what Augustine eventually produced transcends by far the limits of its occasion, just as Newman’s </a:t>
            </a:r>
            <a:r>
              <a:rPr lang="en-GB" i="1" dirty="0"/>
              <a:t>Apologia pro vita sua</a:t>
            </a:r>
            <a:r>
              <a:rPr lang="en-GB" dirty="0"/>
              <a:t> transcends its occasioning by a controversy with Charles Kingsley. </a:t>
            </a:r>
            <a:endParaRPr lang="en-GB" dirty="0" smtClean="0"/>
          </a:p>
          <a:p>
            <a:r>
              <a:rPr lang="en-GB" dirty="0" smtClean="0"/>
              <a:t>In </a:t>
            </a:r>
            <a:r>
              <a:rPr lang="en-GB" i="1" dirty="0"/>
              <a:t>The City of God</a:t>
            </a:r>
            <a:r>
              <a:rPr lang="en-GB" dirty="0"/>
              <a:t> Augustine produced a massive work of over a thousand pages about which he himself wryly </a:t>
            </a:r>
            <a:r>
              <a:rPr lang="en-GB" dirty="0" smtClean="0"/>
              <a:t>remarked, </a:t>
            </a:r>
            <a:r>
              <a:rPr lang="en-GB" dirty="0"/>
              <a:t>‘It may be too much for some, too little for others.’ [22: 30] </a:t>
            </a:r>
            <a:endParaRPr lang="en-US" dirty="0"/>
          </a:p>
        </p:txBody>
      </p:sp>
    </p:spTree>
    <p:extLst>
      <p:ext uri="{BB962C8B-B14F-4D97-AF65-F5344CB8AC3E}">
        <p14:creationId xmlns:p14="http://schemas.microsoft.com/office/powerpoint/2010/main" val="39303627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first 10 books defend the Christian faith against pagan attacks. </a:t>
            </a:r>
            <a:endParaRPr lang="en-GB" dirty="0" smtClean="0"/>
          </a:p>
          <a:p>
            <a:r>
              <a:rPr lang="en-GB" dirty="0" smtClean="0"/>
              <a:t>Christianity</a:t>
            </a:r>
            <a:r>
              <a:rPr lang="en-GB" dirty="0"/>
              <a:t>, Augustine argues, was not responsible for the fall of Rome any more than paganism was responsible for its rise. Popular paganism is in no way satisfactory as a religion although Augustine considers the neo-Platonism of Porphyry to present a challenge more worthy of his mettle. Having disposed of the pagans, Augustine turns in the remaining twelve </a:t>
            </a:r>
            <a:r>
              <a:rPr lang="en-GB" dirty="0" smtClean="0"/>
              <a:t>book</a:t>
            </a:r>
            <a:r>
              <a:rPr lang="en-GB" dirty="0" smtClean="0"/>
              <a:t>s </a:t>
            </a:r>
            <a:r>
              <a:rPr lang="en-GB" dirty="0"/>
              <a:t>of </a:t>
            </a:r>
            <a:r>
              <a:rPr lang="en-GB"/>
              <a:t>his </a:t>
            </a:r>
            <a:r>
              <a:rPr lang="en-GB" smtClean="0"/>
              <a:t>work</a:t>
            </a:r>
            <a:r>
              <a:rPr lang="en-GB" smtClean="0"/>
              <a:t> </a:t>
            </a:r>
            <a:r>
              <a:rPr lang="en-GB" dirty="0"/>
              <a:t>to his proper theme, the tale of two cities, not London and Paris, but the earthly city and the city of God. </a:t>
            </a:r>
            <a:endParaRPr lang="en-US" dirty="0"/>
          </a:p>
        </p:txBody>
      </p:sp>
    </p:spTree>
    <p:extLst>
      <p:ext uri="{BB962C8B-B14F-4D97-AF65-F5344CB8AC3E}">
        <p14:creationId xmlns:p14="http://schemas.microsoft.com/office/powerpoint/2010/main" val="8614907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Before turning to consider what these two cities signify, it will be useful to reflect on Augustine’s view of man, in many ways, the key to his political and social thought. </a:t>
            </a:r>
            <a:endParaRPr lang="en-GB" dirty="0" smtClean="0"/>
          </a:p>
          <a:p>
            <a:r>
              <a:rPr lang="en-GB" dirty="0" smtClean="0"/>
              <a:t>For </a:t>
            </a:r>
            <a:r>
              <a:rPr lang="en-GB" dirty="0"/>
              <a:t>Augustine, man is a creature only somewhat less mysterious to himself than God is. Even though we live with ourselves day by day, we are never wholly transparent to ourselves. Augustine’s man is decidedly not the detached, bloodless, Cartesian ego; he is an embodied creature with all that that implies. </a:t>
            </a:r>
            <a:endParaRPr lang="en-US" dirty="0"/>
          </a:p>
        </p:txBody>
      </p:sp>
    </p:spTree>
    <p:extLst>
      <p:ext uri="{BB962C8B-B14F-4D97-AF65-F5344CB8AC3E}">
        <p14:creationId xmlns:p14="http://schemas.microsoft.com/office/powerpoint/2010/main" val="13290849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‘For Augustine, the mind can never be transparent to itself; we are never wholly in control of our thoughts; our bodies are essential not contingent, to who we are and how we think; and we know that we exist not because “I think, therefore I am” but, rather, “I doubt, therefore I know I exist”.’ [Elsthian, 121] </a:t>
            </a:r>
            <a:endParaRPr lang="en-GB" dirty="0" smtClean="0"/>
          </a:p>
          <a:p>
            <a:r>
              <a:rPr lang="en-GB" dirty="0" smtClean="0"/>
              <a:t>Augustine </a:t>
            </a:r>
            <a:r>
              <a:rPr lang="en-GB" dirty="0"/>
              <a:t>has Stoic doctrine firmly in his critical sights when he argues that human beings are not just rational beings but emotional beings as well. If the Stoic state of </a:t>
            </a:r>
            <a:r>
              <a:rPr lang="en-GB" i="1" dirty="0"/>
              <a:t>apatheia</a:t>
            </a:r>
            <a:r>
              <a:rPr lang="en-GB" dirty="0"/>
              <a:t> (which Augustine, coining a new word, calls ‘impassibility’) were achievable it would be, Augustine thinks, the worst possible outcome. </a:t>
            </a:r>
            <a:endParaRPr lang="en-US" dirty="0"/>
          </a:p>
        </p:txBody>
      </p:sp>
    </p:spTree>
    <p:extLst>
      <p:ext uri="{BB962C8B-B14F-4D97-AF65-F5344CB8AC3E}">
        <p14:creationId xmlns:p14="http://schemas.microsoft.com/office/powerpoint/2010/main" val="29893062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a:t>
            </a:r>
            <a:r>
              <a:rPr lang="en-GB" i="1" dirty="0"/>
              <a:t>apatheia</a:t>
            </a:r>
            <a:r>
              <a:rPr lang="en-GB" dirty="0"/>
              <a:t> is the name of the state in which the mind cannot be touched by any emotion whatsoever, who would not judge this insensitivity to be the worst of all moral defects?’ [14: 9] On the other hand, if this impassibility were to be understood as a lack of the disturbing emotions that defy reason it would be a good thing but it is not something achievable in this life.  </a:t>
            </a:r>
            <a:endParaRPr lang="en-US" dirty="0"/>
          </a:p>
        </p:txBody>
      </p:sp>
    </p:spTree>
    <p:extLst>
      <p:ext uri="{BB962C8B-B14F-4D97-AF65-F5344CB8AC3E}">
        <p14:creationId xmlns:p14="http://schemas.microsoft.com/office/powerpoint/2010/main" val="4049634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Human beings are social and relational beings. </a:t>
            </a:r>
            <a:endParaRPr lang="en-GB" dirty="0" smtClean="0"/>
          </a:p>
          <a:p>
            <a:r>
              <a:rPr lang="en-GB" dirty="0" smtClean="0"/>
              <a:t>Made </a:t>
            </a:r>
            <a:r>
              <a:rPr lang="en-GB" dirty="0"/>
              <a:t>in the image of the Trinitarian God who is Himself essentially relational, human beings are not detached and isolated egos. We are always in society: the question is not </a:t>
            </a:r>
            <a:r>
              <a:rPr lang="en-GB" i="1" dirty="0"/>
              <a:t>whether</a:t>
            </a:r>
            <a:r>
              <a:rPr lang="en-GB" dirty="0"/>
              <a:t> we shall be social but </a:t>
            </a:r>
            <a:r>
              <a:rPr lang="en-GB" i="1" dirty="0"/>
              <a:t>how</a:t>
            </a:r>
            <a:r>
              <a:rPr lang="en-GB" dirty="0"/>
              <a:t> we shall be social. Even criminals are social by nature. A thief may be a sole trader, unwilling to trust others to work with him in his enterprises or doubting their competence to do so. But even such a solitary predator requires that his associates act according to some kind of order and, if he has a family, he will expect the members of that family to respect his authority.</a:t>
            </a:r>
            <a:endParaRPr lang="en-US" dirty="0"/>
          </a:p>
        </p:txBody>
      </p:sp>
    </p:spTree>
    <p:extLst>
      <p:ext uri="{BB962C8B-B14F-4D97-AF65-F5344CB8AC3E}">
        <p14:creationId xmlns:p14="http://schemas.microsoft.com/office/powerpoint/2010/main" val="8970657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Society is just one form of friendship, friendship being a kind of union in which a plurality strive for a shared good (</a:t>
            </a:r>
            <a:r>
              <a:rPr lang="en-GB" i="1" dirty="0"/>
              <a:t>koinoniai</a:t>
            </a:r>
            <a:r>
              <a:rPr lang="en-GB" dirty="0"/>
              <a:t>). </a:t>
            </a:r>
            <a:endParaRPr lang="en-GB" dirty="0" smtClean="0"/>
          </a:p>
          <a:p>
            <a:r>
              <a:rPr lang="en-GB" dirty="0" smtClean="0"/>
              <a:t>Charity </a:t>
            </a:r>
            <a:r>
              <a:rPr lang="en-GB" dirty="0"/>
              <a:t>begins at home but it doesn’t end there. The natural ties of familial affection are directed outwards and radiate towards others, thus binding together an ever-increasing number of individuals. </a:t>
            </a:r>
            <a:endParaRPr lang="en-US" dirty="0"/>
          </a:p>
        </p:txBody>
      </p:sp>
    </p:spTree>
    <p:extLst>
      <p:ext uri="{BB962C8B-B14F-4D97-AF65-F5344CB8AC3E}">
        <p14:creationId xmlns:p14="http://schemas.microsoft.com/office/powerpoint/2010/main" val="22434162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Language aids in this binding but there is always the possibility of being misunderstood. Where languages differ this difficulty escalates. Life in society is a complex resulting not only from our love for ourselves and others but also—and here we are getting close to the root of Augustine’s political thought—our lust for domination. </a:t>
            </a:r>
            <a:endParaRPr lang="en-US" dirty="0"/>
          </a:p>
          <a:p>
            <a:endParaRPr lang="en-US" dirty="0"/>
          </a:p>
        </p:txBody>
      </p:sp>
    </p:spTree>
    <p:extLst>
      <p:ext uri="{BB962C8B-B14F-4D97-AF65-F5344CB8AC3E}">
        <p14:creationId xmlns:p14="http://schemas.microsoft.com/office/powerpoint/2010/main" val="36031627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Man is moved to act by the object of his love. </a:t>
            </a:r>
            <a:endParaRPr lang="en-GB" dirty="0" smtClean="0"/>
          </a:p>
          <a:p>
            <a:r>
              <a:rPr lang="en-GB" dirty="0" smtClean="0"/>
              <a:t>Our </a:t>
            </a:r>
            <a:r>
              <a:rPr lang="en-GB" dirty="0"/>
              <a:t>love may be a merely transient and fleeting desire, as for an ice cream on a sunny day; or it may be a deeper habitual orientation towards some good, such as for knowledge; or it may be an all-encompassing fundamental orientation, as towards good or evil, God or not-God. </a:t>
            </a:r>
            <a:endParaRPr lang="en-US" dirty="0"/>
          </a:p>
        </p:txBody>
      </p:sp>
    </p:spTree>
    <p:extLst>
      <p:ext uri="{BB962C8B-B14F-4D97-AF65-F5344CB8AC3E}">
        <p14:creationId xmlns:p14="http://schemas.microsoft.com/office/powerpoint/2010/main" val="25819179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years immediately after the conversion of the Emperor Constantine (312 AD), one thinker stands head and shoulders above all others. Aurelius Augustinus, later to be known as St Augustine, was not only immensely influential in his own time but has had a profound effect on theologians, philosophers, political theorists, ethicists, and even upon literary theorists ever since. As a thinker, as an influence, there is no one to rival him in the early history of the Church in the West. [</a:t>
            </a:r>
            <a:r>
              <a:rPr lang="en-US" dirty="0"/>
              <a:t>See Tierney, 7-15]</a:t>
            </a:r>
          </a:p>
          <a:p>
            <a:pPr marL="0" indent="0">
              <a:buNone/>
            </a:pPr>
            <a:endParaRPr lang="en-US" dirty="0"/>
          </a:p>
        </p:txBody>
      </p:sp>
    </p:spTree>
    <p:extLst>
      <p:ext uri="{BB962C8B-B14F-4D97-AF65-F5344CB8AC3E}">
        <p14:creationId xmlns:p14="http://schemas.microsoft.com/office/powerpoint/2010/main" val="8749546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things we desire are desired merely as a means to something else; other things are desired in themselves; the former are merely used; the latter are enjoyed. Music, for example, though it can be used for various purposes, is essentially useless. So too is a baby. Only something that is lovable in and for itself and not as a means to something else can bring happiness to man. </a:t>
            </a:r>
            <a:endParaRPr lang="en-US" dirty="0"/>
          </a:p>
          <a:p>
            <a:endParaRPr lang="en-US" dirty="0"/>
          </a:p>
        </p:txBody>
      </p:sp>
    </p:spTree>
    <p:extLst>
      <p:ext uri="{BB962C8B-B14F-4D97-AF65-F5344CB8AC3E}">
        <p14:creationId xmlns:p14="http://schemas.microsoft.com/office/powerpoint/2010/main" val="14075866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At the start of his </a:t>
            </a:r>
            <a:r>
              <a:rPr lang="en-GB" i="1" dirty="0"/>
              <a:t>Confessions</a:t>
            </a:r>
            <a:r>
              <a:rPr lang="en-GB" dirty="0"/>
              <a:t>, Augustine, addressing God directly, says </a:t>
            </a:r>
            <a:r>
              <a:rPr lang="en-GB" dirty="0" smtClean="0"/>
              <a:t>‘You </a:t>
            </a:r>
            <a:r>
              <a:rPr lang="en-GB" dirty="0"/>
              <a:t>made us for yourself and our hearts find no peace until they rest in you.’ [</a:t>
            </a:r>
            <a:r>
              <a:rPr lang="en-GB" i="1" dirty="0"/>
              <a:t>Confessions</a:t>
            </a:r>
            <a:r>
              <a:rPr lang="en-GB" dirty="0"/>
              <a:t> 1.1] </a:t>
            </a:r>
            <a:endParaRPr lang="en-GB" dirty="0" smtClean="0"/>
          </a:p>
          <a:p>
            <a:r>
              <a:rPr lang="en-GB" dirty="0" smtClean="0"/>
              <a:t>No </a:t>
            </a:r>
            <a:r>
              <a:rPr lang="en-GB" dirty="0"/>
              <a:t>created thing, however good it may be, is capable of bringing cessation to our restless longings. </a:t>
            </a:r>
            <a:endParaRPr lang="en-US" dirty="0"/>
          </a:p>
        </p:txBody>
      </p:sp>
    </p:spTree>
    <p:extLst>
      <p:ext uri="{BB962C8B-B14F-4D97-AF65-F5344CB8AC3E}">
        <p14:creationId xmlns:p14="http://schemas.microsoft.com/office/powerpoint/2010/main" val="33214912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notoriously no despiser of the good things of creation, remarks of physical beauty that </a:t>
            </a:r>
            <a:r>
              <a:rPr lang="en-GB" dirty="0" smtClean="0"/>
              <a:t>it is </a:t>
            </a:r>
            <a:r>
              <a:rPr lang="en-GB" dirty="0"/>
              <a:t>‘a good created by God, but it is a temporal, carnal good, very low in the scale of goods; and if it is loved in preference to God, the eternal, internal and sempiternal Good, that love is as wrong as the miser’s love of gold…though the fault is in man, not in the gold. This is true of everything created; though it is good, it can be loved in the right way or in the wrong way…’ [15: 22] </a:t>
            </a:r>
            <a:endParaRPr lang="en-US" dirty="0"/>
          </a:p>
          <a:p>
            <a:endParaRPr lang="en-US" dirty="0"/>
          </a:p>
        </p:txBody>
      </p:sp>
    </p:spTree>
    <p:extLst>
      <p:ext uri="{BB962C8B-B14F-4D97-AF65-F5344CB8AC3E}">
        <p14:creationId xmlns:p14="http://schemas.microsoft.com/office/powerpoint/2010/main" val="23103576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because of sin, original and personal, our loves are disordered so that we crave the merely instrumental and useful as if they were final goods, not only the usual suspects of wealth and sensual pleasure but also the more deadly and less obvious culprits such as glory, reputation and, especially, domination over others. </a:t>
            </a:r>
            <a:endParaRPr lang="en-GB" dirty="0" smtClean="0"/>
          </a:p>
          <a:p>
            <a:r>
              <a:rPr lang="en-GB" dirty="0" smtClean="0"/>
              <a:t>Because </a:t>
            </a:r>
            <a:r>
              <a:rPr lang="en-GB" dirty="0"/>
              <a:t>of his disordered inner life, man is in conflict with himself and so, not surprisingly, in conflict with others. And that brings us to Augustine’s two cities</a:t>
            </a:r>
            <a:r>
              <a:rPr lang="en-GB" dirty="0" smtClean="0"/>
              <a:t>.</a:t>
            </a:r>
            <a:endParaRPr lang="en-US" dirty="0"/>
          </a:p>
        </p:txBody>
      </p:sp>
    </p:spTree>
    <p:extLst>
      <p:ext uri="{BB962C8B-B14F-4D97-AF65-F5344CB8AC3E}">
        <p14:creationId xmlns:p14="http://schemas.microsoft.com/office/powerpoint/2010/main" val="26192259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a:t>
            </a:r>
            <a:r>
              <a:rPr lang="en-GB" i="1" dirty="0"/>
              <a:t>City of God</a:t>
            </a:r>
            <a:r>
              <a:rPr lang="en-GB" dirty="0"/>
              <a:t>, Augustine famously maintains that mankind is divided into two groups: one belonging to the </a:t>
            </a:r>
            <a:r>
              <a:rPr lang="en-GB" dirty="0" smtClean="0"/>
              <a:t>City </a:t>
            </a:r>
            <a:r>
              <a:rPr lang="en-GB" dirty="0"/>
              <a:t>of God, the other to the earthly city. </a:t>
            </a:r>
            <a:endParaRPr lang="en-US" dirty="0"/>
          </a:p>
        </p:txBody>
      </p:sp>
    </p:spTree>
    <p:extLst>
      <p:ext uri="{BB962C8B-B14F-4D97-AF65-F5344CB8AC3E}">
        <p14:creationId xmlns:p14="http://schemas.microsoft.com/office/powerpoint/2010/main" val="6271922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‘…although there are many great peoples throughout the world, living under different customs in religion and morality and distinguished by a complex variety of languages, arms and dress, it is still true that there have come into being only two main divisions, as we may call them, in human society: and we are justified in following the lead of our Scriptures and calling them two cities. There is, in fact, one city of men who choose to live by the standard of the flesh, another of those who choose to live by the standard of the spirit.’ [14: 1] </a:t>
            </a:r>
            <a:endParaRPr lang="en-US" dirty="0"/>
          </a:p>
          <a:p>
            <a:endParaRPr lang="en-US" dirty="0"/>
          </a:p>
        </p:txBody>
      </p:sp>
    </p:spTree>
    <p:extLst>
      <p:ext uri="{BB962C8B-B14F-4D97-AF65-F5344CB8AC3E}">
        <p14:creationId xmlns:p14="http://schemas.microsoft.com/office/powerpoint/2010/main" val="1313634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a mistake, one easy to make but one nonetheless to be avoided, to understand Augustine in making this distinction to be indicating two specific identifiable political entities. This is not so. </a:t>
            </a:r>
            <a:endParaRPr lang="en-GB" dirty="0" smtClean="0"/>
          </a:p>
          <a:p>
            <a:r>
              <a:rPr lang="en-GB" dirty="0" smtClean="0"/>
              <a:t>The </a:t>
            </a:r>
            <a:r>
              <a:rPr lang="en-GB" dirty="0"/>
              <a:t>City of God is not the Church. The two cities are mixed together in this world: ‘…those two cities are interwoven and intermixed in this era, and await separation at the last judgement.’ [1: 35</a:t>
            </a:r>
            <a:r>
              <a:rPr lang="en-GB" dirty="0" smtClean="0"/>
              <a:t>]</a:t>
            </a:r>
            <a:endParaRPr lang="en-US" dirty="0"/>
          </a:p>
        </p:txBody>
      </p:sp>
    </p:spTree>
    <p:extLst>
      <p:ext uri="{BB962C8B-B14F-4D97-AF65-F5344CB8AC3E}">
        <p14:creationId xmlns:p14="http://schemas.microsoft.com/office/powerpoint/2010/main" val="34515429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At least part of what Augustine is up to in his distinction between the City of God and the earthly city is a </a:t>
            </a:r>
            <a:r>
              <a:rPr lang="en-GB" dirty="0" smtClean="0"/>
              <a:t>claim </a:t>
            </a:r>
            <a:r>
              <a:rPr lang="en-GB" dirty="0"/>
              <a:t>that any attempt to identify the city of God with any earthly city is likely to lead to idolatry and to an inappropriate attempt at the sacralisation of purely human institutions, mistakes that have not always been successfully resisted by Christians. </a:t>
            </a:r>
            <a:endParaRPr lang="en-US" dirty="0"/>
          </a:p>
        </p:txBody>
      </p:sp>
    </p:spTree>
    <p:extLst>
      <p:ext uri="{BB962C8B-B14F-4D97-AF65-F5344CB8AC3E}">
        <p14:creationId xmlns:p14="http://schemas.microsoft.com/office/powerpoint/2010/main" val="41450773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Just as the character of a man's will is determined by the kinds of things he loves, so too, the character of a society is determined by the nature of that common love which is constitutive of that society. </a:t>
            </a:r>
            <a:endParaRPr lang="en-GB" dirty="0" smtClean="0"/>
          </a:p>
          <a:p>
            <a:r>
              <a:rPr lang="en-GB" dirty="0" smtClean="0"/>
              <a:t>Formal </a:t>
            </a:r>
            <a:r>
              <a:rPr lang="en-GB" dirty="0"/>
              <a:t>membership of the church does not ensure one a place in the ranks of the saints, for some members of the church have actually turned their wills away from the love of God while others, outside the formal structure of the church, have inclined their wills towards God.  </a:t>
            </a:r>
            <a:endParaRPr lang="en-US" dirty="0"/>
          </a:p>
        </p:txBody>
      </p:sp>
    </p:spTree>
    <p:extLst>
      <p:ext uri="{BB962C8B-B14F-4D97-AF65-F5344CB8AC3E}">
        <p14:creationId xmlns:p14="http://schemas.microsoft.com/office/powerpoint/2010/main" val="7196004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cap="small" dirty="0"/>
              <a:t>I</a:t>
            </a:r>
            <a:r>
              <a:rPr lang="en-GB" dirty="0"/>
              <a:t>f we call to mind Augustine's definition of a people which is “the association of a multitude of rational beings united by a common agreement on the objects of their love” then it is obvious that those who have turned their wills away from God are not loyal citizens of the City of God. </a:t>
            </a:r>
            <a:endParaRPr lang="en-US" dirty="0"/>
          </a:p>
        </p:txBody>
      </p:sp>
    </p:spTree>
    <p:extLst>
      <p:ext uri="{BB962C8B-B14F-4D97-AF65-F5344CB8AC3E}">
        <p14:creationId xmlns:p14="http://schemas.microsoft.com/office/powerpoint/2010/main" val="9095277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Augustine </a:t>
            </a:r>
            <a:r>
              <a:rPr lang="en-GB" dirty="0"/>
              <a:t>was born in the Roman province of Africa (present day Tunisia and eastern Algeria) in the city of Thagaste in 354 AD. </a:t>
            </a:r>
            <a:endParaRPr lang="en-GB" dirty="0" smtClean="0"/>
          </a:p>
          <a:p>
            <a:r>
              <a:rPr lang="en-GB" dirty="0" smtClean="0"/>
              <a:t>At </a:t>
            </a:r>
            <a:r>
              <a:rPr lang="en-GB" dirty="0"/>
              <a:t>the time of his birth, Christianity had been </a:t>
            </a:r>
            <a:r>
              <a:rPr lang="en-GB" dirty="0" smtClean="0"/>
              <a:t>officially accepted </a:t>
            </a:r>
            <a:r>
              <a:rPr lang="en-GB" dirty="0"/>
              <a:t>and was well on the way to being entrenched as the official religion of the Empire. </a:t>
            </a:r>
            <a:endParaRPr lang="en-US" dirty="0"/>
          </a:p>
        </p:txBody>
      </p:sp>
    </p:spTree>
    <p:extLst>
      <p:ext uri="{BB962C8B-B14F-4D97-AF65-F5344CB8AC3E}">
        <p14:creationId xmlns:p14="http://schemas.microsoft.com/office/powerpoint/2010/main" val="19988985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a:t>
            </a:r>
            <a:r>
              <a:rPr lang="en-GB" b="1" dirty="0"/>
              <a:t> </a:t>
            </a:r>
            <a:r>
              <a:rPr lang="en-GB" dirty="0"/>
              <a:t>however, important to note that while the boundaries of the hierarchical church may not be coterminous with the communion of saints on earth it is the channel of divine grace from God to man. In a sense, then, the </a:t>
            </a:r>
            <a:r>
              <a:rPr lang="en-GB" cap="small" dirty="0"/>
              <a:t>C</a:t>
            </a:r>
            <a:r>
              <a:rPr lang="en-GB" dirty="0"/>
              <a:t>hurch's mission on earth is irreducibly social in that it is its task to bring as many people as possible into fellowship with the citizens of the City of God.</a:t>
            </a:r>
            <a:endParaRPr lang="en-US" dirty="0"/>
          </a:p>
          <a:p>
            <a:endParaRPr lang="en-US" dirty="0"/>
          </a:p>
        </p:txBody>
      </p:sp>
    </p:spTree>
    <p:extLst>
      <p:ext uri="{BB962C8B-B14F-4D97-AF65-F5344CB8AC3E}">
        <p14:creationId xmlns:p14="http://schemas.microsoft.com/office/powerpoint/2010/main" val="7545242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dirty="0" smtClean="0"/>
              <a:t>fate of the citizens </a:t>
            </a:r>
            <a:r>
              <a:rPr lang="en-GB" dirty="0"/>
              <a:t>of the two cities, then, </a:t>
            </a:r>
            <a:r>
              <a:rPr lang="en-GB" dirty="0" smtClean="0"/>
              <a:t>is </a:t>
            </a:r>
            <a:r>
              <a:rPr lang="en-GB" dirty="0"/>
              <a:t>ultimately determined by the object of their fundamental, not merely transient, love. </a:t>
            </a:r>
            <a:endParaRPr lang="en-GB" dirty="0" smtClean="0"/>
          </a:p>
          <a:p>
            <a:r>
              <a:rPr lang="en-GB" dirty="0" smtClean="0"/>
              <a:t>The City </a:t>
            </a:r>
            <a:r>
              <a:rPr lang="en-GB" dirty="0"/>
              <a:t>of God is made up of those who love God above all else, ‘a love that rejoices in a good that is at once shared by all and unchanging—a love that makes “one heart out of many’’ [15: 4] </a:t>
            </a:r>
            <a:endParaRPr lang="en-GB" dirty="0" smtClean="0"/>
          </a:p>
          <a:p>
            <a:r>
              <a:rPr lang="en-GB" dirty="0" smtClean="0"/>
              <a:t>The </a:t>
            </a:r>
            <a:r>
              <a:rPr lang="en-GB" dirty="0"/>
              <a:t>earthly city is constituted of those who love themselves and, significantly, love dominion: </a:t>
            </a:r>
            <a:endParaRPr lang="en-US" dirty="0"/>
          </a:p>
        </p:txBody>
      </p:sp>
    </p:spTree>
    <p:extLst>
      <p:ext uri="{BB962C8B-B14F-4D97-AF65-F5344CB8AC3E}">
        <p14:creationId xmlns:p14="http://schemas.microsoft.com/office/powerpoint/2010/main" val="3835116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two cities were created by two kinds of love: the earthly city was created by self-love reaching the point of contempt for God, the Heavenly City by the love of God carried as far as contempt for self….In the former [the earthly city] the lust for domination lords it over its princes as over the nations it subjugates; in the other, both those put in authority and those subject to them serve one another in love, the rulers by their counsel, the subjects by obedience.’ [14: 28</a:t>
            </a:r>
            <a:r>
              <a:rPr lang="en-GB" dirty="0" smtClean="0"/>
              <a:t>]</a:t>
            </a:r>
            <a:endParaRPr lang="en-US" dirty="0"/>
          </a:p>
        </p:txBody>
      </p:sp>
    </p:spTree>
    <p:extLst>
      <p:ext uri="{BB962C8B-B14F-4D97-AF65-F5344CB8AC3E}">
        <p14:creationId xmlns:p14="http://schemas.microsoft.com/office/powerpoint/2010/main" val="15117800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restlessness that characterises the human heart, if not directed towards its proper object, God, will find some temporary satisfaction in dominion, a dominion that, taken to its conclusion, leads to the creation of kingdoms and empires and an ambition to be their ruler: ‘For when can that lust for power in arrogant hearts come to rest until after passing from one office to another, it arrives at sovereignty.’ [1: 31]</a:t>
            </a:r>
            <a:endParaRPr lang="en-US" dirty="0"/>
          </a:p>
        </p:txBody>
      </p:sp>
    </p:spTree>
    <p:extLst>
      <p:ext uri="{BB962C8B-B14F-4D97-AF65-F5344CB8AC3E}">
        <p14:creationId xmlns:p14="http://schemas.microsoft.com/office/powerpoint/2010/main" val="35540058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Man is a social animal and requires society for his development. </a:t>
            </a:r>
            <a:endParaRPr lang="en-GB" dirty="0" smtClean="0"/>
          </a:p>
          <a:p>
            <a:r>
              <a:rPr lang="en-GB" dirty="0" smtClean="0"/>
              <a:t>Augustine </a:t>
            </a:r>
            <a:r>
              <a:rPr lang="en-GB" dirty="0"/>
              <a:t>sees society as something more than an accidental conglomeration of individuals.  And while he recognises the number and the gravity of the disorders </a:t>
            </a:r>
            <a:r>
              <a:rPr lang="en-GB" dirty="0" smtClean="0"/>
              <a:t>that </a:t>
            </a:r>
            <a:r>
              <a:rPr lang="en-GB" dirty="0"/>
              <a:t>flow from man's social nature he still asks: "How could the City have made its first start, how could it have advanced along its course, how could it attain its appointed goal,</a:t>
            </a:r>
            <a:r>
              <a:rPr lang="en-GB" b="1" dirty="0"/>
              <a:t> </a:t>
            </a:r>
            <a:r>
              <a:rPr lang="en-GB" dirty="0"/>
              <a:t>if the life of the saints were not social? [19: 5] </a:t>
            </a:r>
            <a:endParaRPr lang="en-US" dirty="0"/>
          </a:p>
        </p:txBody>
      </p:sp>
    </p:spTree>
    <p:extLst>
      <p:ext uri="{BB962C8B-B14F-4D97-AF65-F5344CB8AC3E}">
        <p14:creationId xmlns:p14="http://schemas.microsoft.com/office/powerpoint/2010/main" val="39850981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Justice is the foundational virtue of civil society. It preserves peace, the common good of society and without peace, no society can subsist, let alone prosper. [19: 13] </a:t>
            </a:r>
            <a:endParaRPr lang="en-GB" dirty="0" smtClean="0"/>
          </a:p>
          <a:p>
            <a:r>
              <a:rPr lang="en-GB" dirty="0" smtClean="0"/>
              <a:t>Although </a:t>
            </a:r>
            <a:r>
              <a:rPr lang="en-GB" dirty="0"/>
              <a:t>a Roman himself, Augustine is keen to demonstrate that Rome as a state was never actuated by true justice, not even in its early pre-decadent phase. Justice, for Augustine, requires the subordination of the lower to the higher in all things. So, the body is to be ruled by the soul, the lower appetites by reason and reason by God. [19: 21] </a:t>
            </a:r>
            <a:endParaRPr lang="en-US" dirty="0"/>
          </a:p>
          <a:p>
            <a:pPr marL="0" indent="0">
              <a:buNone/>
            </a:pPr>
            <a:endParaRPr lang="en-US" dirty="0"/>
          </a:p>
        </p:txBody>
      </p:sp>
    </p:spTree>
    <p:extLst>
      <p:ext uri="{BB962C8B-B14F-4D97-AF65-F5344CB8AC3E}">
        <p14:creationId xmlns:p14="http://schemas.microsoft.com/office/powerpoint/2010/main" val="27393810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So too, in society virtuous subjects should obey wise rulers, those rulers, in turn, being subject to divine law. </a:t>
            </a:r>
            <a:endParaRPr lang="en-GB" dirty="0" smtClean="0"/>
          </a:p>
          <a:p>
            <a:r>
              <a:rPr lang="en-GB" dirty="0" smtClean="0"/>
              <a:t>In </a:t>
            </a:r>
            <a:r>
              <a:rPr lang="en-GB" dirty="0"/>
              <a:t>pre-lapsarian society we would have had harmony in society without coercion or the subjection of one man to another but sin has disrupted this original condition and unleashed man’s desire to exercise dominion over others. Everywhere, the lower is in rebellion against the higher. The freedom that characterised our original condition has gone, to be replaced by coercion and oppression. </a:t>
            </a:r>
            <a:endParaRPr lang="en-US" dirty="0"/>
          </a:p>
        </p:txBody>
      </p:sp>
    </p:spTree>
    <p:extLst>
      <p:ext uri="{BB962C8B-B14F-4D97-AF65-F5344CB8AC3E}">
        <p14:creationId xmlns:p14="http://schemas.microsoft.com/office/powerpoint/2010/main" val="23468576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Perfect justice is practically unrealisable in our workaday world. </a:t>
            </a:r>
            <a:endParaRPr lang="en-GB" dirty="0" smtClean="0"/>
          </a:p>
          <a:p>
            <a:r>
              <a:rPr lang="en-GB" smtClean="0"/>
              <a:t>The </a:t>
            </a:r>
            <a:r>
              <a:rPr lang="en-GB" dirty="0"/>
              <a:t>City of God is the community of all followers of Christ and there, and there only, is true justice to be found</a:t>
            </a:r>
            <a:r>
              <a:rPr lang="en-GB"/>
              <a:t>. </a:t>
            </a:r>
            <a:endParaRPr lang="en-GB" smtClean="0"/>
          </a:p>
          <a:p>
            <a:r>
              <a:rPr lang="en-GB" smtClean="0"/>
              <a:t>The </a:t>
            </a:r>
            <a:r>
              <a:rPr lang="en-GB" dirty="0"/>
              <a:t>earthly city, on the other hand, is guided by self-love. The ‘two cities, different and mutually opposed, owe their existence to the fact that some men live by the standard of the flesh, others by the standard of the spirit.’ [14: 4</a:t>
            </a:r>
            <a:r>
              <a:rPr lang="en-GB" dirty="0" smtClean="0"/>
              <a:t>]</a:t>
            </a:r>
            <a:endParaRPr lang="en-US" dirty="0"/>
          </a:p>
        </p:txBody>
      </p:sp>
    </p:spTree>
    <p:extLst>
      <p:ext uri="{BB962C8B-B14F-4D97-AF65-F5344CB8AC3E}">
        <p14:creationId xmlns:p14="http://schemas.microsoft.com/office/powerpoint/2010/main" val="37049742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a young man, </a:t>
            </a:r>
            <a:r>
              <a:rPr lang="en-GB" dirty="0" smtClean="0"/>
              <a:t>Augustine </a:t>
            </a:r>
            <a:r>
              <a:rPr lang="en-GB" dirty="0"/>
              <a:t>was attracted to Manichaeism, a dualistic system of though that posits a radical division between equipotent principles of good and evil. His Manichaean period lasted about ten years after which he became attracted to neo-Platonism. </a:t>
            </a:r>
            <a:endParaRPr lang="en-US" dirty="0"/>
          </a:p>
          <a:p>
            <a:endParaRPr lang="en-US" dirty="0"/>
          </a:p>
        </p:txBody>
      </p:sp>
    </p:spTree>
    <p:extLst>
      <p:ext uri="{BB962C8B-B14F-4D97-AF65-F5344CB8AC3E}">
        <p14:creationId xmlns:p14="http://schemas.microsoft.com/office/powerpoint/2010/main" val="31104321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Having taught rhetoric in Carthage and Rome, he moved to Milan in 384 as a professor of rhetoric and came under the influence of St Ambrose. </a:t>
            </a:r>
            <a:endParaRPr lang="en-GB" dirty="0" smtClean="0"/>
          </a:p>
          <a:p>
            <a:r>
              <a:rPr lang="en-GB" dirty="0" smtClean="0"/>
              <a:t>He </a:t>
            </a:r>
            <a:r>
              <a:rPr lang="en-GB" dirty="0"/>
              <a:t>became a Christian and was baptised, together with his son Adeodatus, in 387AD. He returned to Africa to live his life first as a monk, then as a reluctant bishop of Hippo (395/6 AD), a city second in size and importance only to Carthage, where he died in 430AD.</a:t>
            </a:r>
            <a:endParaRPr lang="en-US" dirty="0"/>
          </a:p>
        </p:txBody>
      </p:sp>
    </p:spTree>
    <p:extLst>
      <p:ext uri="{BB962C8B-B14F-4D97-AF65-F5344CB8AC3E}">
        <p14:creationId xmlns:p14="http://schemas.microsoft.com/office/powerpoint/2010/main" val="21112816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writers whose personal lives are radically detached from their literary productions: one such would be </a:t>
            </a:r>
            <a:r>
              <a:rPr lang="en-GB" dirty="0" smtClean="0"/>
              <a:t>Thomas </a:t>
            </a:r>
            <a:r>
              <a:rPr lang="en-GB" dirty="0"/>
              <a:t>Aquinas. Augustine is </a:t>
            </a:r>
            <a:r>
              <a:rPr lang="en-GB" dirty="0" smtClean="0"/>
              <a:t>most </a:t>
            </a:r>
            <a:r>
              <a:rPr lang="en-GB" dirty="0"/>
              <a:t>emphatically not one of these. Everything he writes bears the impress of his personality. To discover something of the character of the man, we are fortunate to have his </a:t>
            </a:r>
            <a:r>
              <a:rPr lang="en-GB" i="1" dirty="0"/>
              <a:t>Confessions</a:t>
            </a:r>
            <a:r>
              <a:rPr lang="en-GB" dirty="0"/>
              <a:t>. </a:t>
            </a:r>
            <a:endParaRPr lang="en-US" dirty="0"/>
          </a:p>
        </p:txBody>
      </p:sp>
    </p:spTree>
    <p:extLst>
      <p:ext uri="{BB962C8B-B14F-4D97-AF65-F5344CB8AC3E}">
        <p14:creationId xmlns:p14="http://schemas.microsoft.com/office/powerpoint/2010/main" val="24012806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intellectual biography, the first example of </a:t>
            </a:r>
            <a:r>
              <a:rPr lang="en-GB" dirty="0" smtClean="0"/>
              <a:t>the confessional </a:t>
            </a:r>
            <a:r>
              <a:rPr lang="en-GB" dirty="0"/>
              <a:t>literary genre, is absolutely essential reading for anyone wishing to come to grips with Augustine’s thought. It is both the spiritual autobiography of an individual and a map of the soul’s journey to God. In this work, Augustine reveals himself to us </a:t>
            </a:r>
            <a:r>
              <a:rPr lang="en-GB" dirty="0" smtClean="0"/>
              <a:t>as human</a:t>
            </a:r>
            <a:r>
              <a:rPr lang="en-GB" dirty="0"/>
              <a:t>, all too human, prone to all the temptations of the spirit and the flesh. If to be emotionally transparent is to wear your heart on your sleeve, then Augustine wears a heart on both of his. </a:t>
            </a:r>
            <a:endParaRPr lang="en-US" dirty="0"/>
          </a:p>
        </p:txBody>
      </p:sp>
    </p:spTree>
    <p:extLst>
      <p:ext uri="{BB962C8B-B14F-4D97-AF65-F5344CB8AC3E}">
        <p14:creationId xmlns:p14="http://schemas.microsoft.com/office/powerpoint/2010/main" val="5226396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Consider the following revealing passage: ‘The woman with whom I had been living was torn from my side as an obstacle to my marriage and this was a blow which crushed my heart to bleeding because I loved her dearly. She went back to Africa, vowing never to give herself to any other man, and left with me the son whom she had borne me. But I was too unhappy and too weak to imitate this example set me by a woman. I was impatient at the delay of two years which had to pass before the girl whom I had asked to marry became my wife, and because I was more a slave of lust </a:t>
            </a:r>
            <a:r>
              <a:rPr lang="en-GB" dirty="0" smtClean="0"/>
              <a:t>than </a:t>
            </a:r>
            <a:r>
              <a:rPr lang="en-GB" dirty="0"/>
              <a:t>a true lover of marriage, I took another mistress...’ [</a:t>
            </a:r>
            <a:r>
              <a:rPr lang="en-GB" i="1" dirty="0"/>
              <a:t>Confessions</a:t>
            </a:r>
            <a:r>
              <a:rPr lang="en-GB" dirty="0"/>
              <a:t> 6: 15</a:t>
            </a:r>
            <a:r>
              <a:rPr lang="en-GB" dirty="0" smtClean="0"/>
              <a:t>]</a:t>
            </a:r>
            <a:endParaRPr lang="en-US" dirty="0"/>
          </a:p>
        </p:txBody>
      </p:sp>
    </p:spTree>
    <p:extLst>
      <p:ext uri="{BB962C8B-B14F-4D97-AF65-F5344CB8AC3E}">
        <p14:creationId xmlns:p14="http://schemas.microsoft.com/office/powerpoint/2010/main" val="26804991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was a writer with an incredible range of interests and an even more incredible capacity for producing written work. Writers are sometimes described as voluminous. In Augustine’s case, this is literally true. He produced some 117 </a:t>
            </a:r>
            <a:r>
              <a:rPr lang="en-GB" dirty="0" smtClean="0"/>
              <a:t>books </a:t>
            </a:r>
            <a:r>
              <a:rPr lang="en-GB" dirty="0"/>
              <a:t>in 44 years—in theology, philosophy, history and rhetoric. Despite this vast output, he wrote no single work on what we should now call political philosophy or political theory. </a:t>
            </a:r>
            <a:endParaRPr lang="en-US" dirty="0"/>
          </a:p>
        </p:txBody>
      </p:sp>
    </p:spTree>
    <p:extLst>
      <p:ext uri="{BB962C8B-B14F-4D97-AF65-F5344CB8AC3E}">
        <p14:creationId xmlns:p14="http://schemas.microsoft.com/office/powerpoint/2010/main" val="24317522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79</TotalTime>
  <Words>3247</Words>
  <Application>Microsoft Macintosh PowerPoint</Application>
  <PresentationFormat>On-screen Show (4:3)</PresentationFormat>
  <Paragraphs>95</Paragraphs>
  <Slides>37</Slides>
  <Notes>35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Gerard Casey</dc:creator>
  <cp:lastModifiedBy>Gerard Casey</cp:lastModifiedBy>
  <cp:revision>11</cp:revision>
  <dcterms:created xsi:type="dcterms:W3CDTF">2013-10-24T20:01:14Z</dcterms:created>
  <dcterms:modified xsi:type="dcterms:W3CDTF">2013-11-07T14:09:56Z</dcterms:modified>
</cp:coreProperties>
</file>