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9"/>
  </p:notesMasterIdLst>
  <p:sldIdLst>
    <p:sldId id="256" r:id="rId2"/>
    <p:sldId id="315" r:id="rId3"/>
    <p:sldId id="257" r:id="rId4"/>
    <p:sldId id="258" r:id="rId5"/>
    <p:sldId id="305" r:id="rId6"/>
    <p:sldId id="259" r:id="rId7"/>
    <p:sldId id="260" r:id="rId8"/>
    <p:sldId id="306" r:id="rId9"/>
    <p:sldId id="261" r:id="rId10"/>
    <p:sldId id="264" r:id="rId11"/>
    <p:sldId id="265" r:id="rId12"/>
    <p:sldId id="266" r:id="rId13"/>
    <p:sldId id="267" r:id="rId14"/>
    <p:sldId id="268" r:id="rId15"/>
    <p:sldId id="307" r:id="rId16"/>
    <p:sldId id="269" r:id="rId17"/>
    <p:sldId id="270" r:id="rId18"/>
    <p:sldId id="271" r:id="rId19"/>
    <p:sldId id="272" r:id="rId20"/>
    <p:sldId id="273" r:id="rId21"/>
    <p:sldId id="274" r:id="rId22"/>
    <p:sldId id="275" r:id="rId23"/>
    <p:sldId id="276" r:id="rId24"/>
    <p:sldId id="277" r:id="rId25"/>
    <p:sldId id="308" r:id="rId26"/>
    <p:sldId id="278" r:id="rId27"/>
    <p:sldId id="309" r:id="rId28"/>
    <p:sldId id="279" r:id="rId29"/>
    <p:sldId id="280" r:id="rId30"/>
    <p:sldId id="281" r:id="rId31"/>
    <p:sldId id="282" r:id="rId32"/>
    <p:sldId id="283" r:id="rId33"/>
    <p:sldId id="284" r:id="rId34"/>
    <p:sldId id="285" r:id="rId35"/>
    <p:sldId id="286" r:id="rId36"/>
    <p:sldId id="287" r:id="rId37"/>
    <p:sldId id="288" r:id="rId38"/>
    <p:sldId id="289" r:id="rId39"/>
    <p:sldId id="310" r:id="rId40"/>
    <p:sldId id="290" r:id="rId41"/>
    <p:sldId id="311" r:id="rId42"/>
    <p:sldId id="291" r:id="rId43"/>
    <p:sldId id="292" r:id="rId44"/>
    <p:sldId id="293" r:id="rId45"/>
    <p:sldId id="294" r:id="rId46"/>
    <p:sldId id="295" r:id="rId47"/>
    <p:sldId id="312" r:id="rId48"/>
    <p:sldId id="296" r:id="rId49"/>
    <p:sldId id="313" r:id="rId50"/>
    <p:sldId id="298" r:id="rId51"/>
    <p:sldId id="299" r:id="rId52"/>
    <p:sldId id="300" r:id="rId53"/>
    <p:sldId id="301" r:id="rId54"/>
    <p:sldId id="302" r:id="rId55"/>
    <p:sldId id="303" r:id="rId56"/>
    <p:sldId id="304" r:id="rId57"/>
    <p:sldId id="314"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heme" Target="theme/theme1.xml"/><Relationship Id="rId64"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interSettings" Target="printerSettings/printerSettings1.bin"/><Relationship Id="rId61" Type="http://schemas.openxmlformats.org/officeDocument/2006/relationships/presProps" Target="presProps.xml"/><Relationship Id="rId62"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08ED4E-DB7E-AE41-B0AA-B3E601CC701D}" type="datetimeFigureOut">
              <a:rPr lang="en-US" smtClean="0"/>
              <a:t>15/11/2013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CFE1-F8CE-514F-88C3-0AA76C7ADD22}" type="slidenum">
              <a:rPr lang="en-US" smtClean="0"/>
              <a:t>‹#›</a:t>
            </a:fld>
            <a:endParaRPr lang="en-US"/>
          </a:p>
        </p:txBody>
      </p:sp>
    </p:spTree>
    <p:extLst>
      <p:ext uri="{BB962C8B-B14F-4D97-AF65-F5344CB8AC3E}">
        <p14:creationId xmlns:p14="http://schemas.microsoft.com/office/powerpoint/2010/main" val="35019204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a:t>
            </a:fld>
            <a:endParaRPr lang="en-US"/>
          </a:p>
        </p:txBody>
      </p:sp>
    </p:spTree>
    <p:extLst>
      <p:ext uri="{BB962C8B-B14F-4D97-AF65-F5344CB8AC3E}">
        <p14:creationId xmlns:p14="http://schemas.microsoft.com/office/powerpoint/2010/main" val="331272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10</a:t>
            </a:fld>
            <a:endParaRPr lang="en-US"/>
          </a:p>
        </p:txBody>
      </p:sp>
    </p:spTree>
    <p:extLst>
      <p:ext uri="{BB962C8B-B14F-4D97-AF65-F5344CB8AC3E}">
        <p14:creationId xmlns:p14="http://schemas.microsoft.com/office/powerpoint/2010/main" val="2650603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11</a:t>
            </a:fld>
            <a:endParaRPr lang="en-US"/>
          </a:p>
        </p:txBody>
      </p:sp>
    </p:spTree>
    <p:extLst>
      <p:ext uri="{BB962C8B-B14F-4D97-AF65-F5344CB8AC3E}">
        <p14:creationId xmlns:p14="http://schemas.microsoft.com/office/powerpoint/2010/main" val="1966776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12</a:t>
            </a:fld>
            <a:endParaRPr lang="en-US"/>
          </a:p>
        </p:txBody>
      </p:sp>
    </p:spTree>
    <p:extLst>
      <p:ext uri="{BB962C8B-B14F-4D97-AF65-F5344CB8AC3E}">
        <p14:creationId xmlns:p14="http://schemas.microsoft.com/office/powerpoint/2010/main" val="157550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13</a:t>
            </a:fld>
            <a:endParaRPr lang="en-US"/>
          </a:p>
        </p:txBody>
      </p:sp>
    </p:spTree>
    <p:extLst>
      <p:ext uri="{BB962C8B-B14F-4D97-AF65-F5344CB8AC3E}">
        <p14:creationId xmlns:p14="http://schemas.microsoft.com/office/powerpoint/2010/main" val="3846340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14</a:t>
            </a:fld>
            <a:endParaRPr lang="en-US"/>
          </a:p>
        </p:txBody>
      </p:sp>
    </p:spTree>
    <p:extLst>
      <p:ext uri="{BB962C8B-B14F-4D97-AF65-F5344CB8AC3E}">
        <p14:creationId xmlns:p14="http://schemas.microsoft.com/office/powerpoint/2010/main" val="2734572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15</a:t>
            </a:fld>
            <a:endParaRPr lang="en-US"/>
          </a:p>
        </p:txBody>
      </p:sp>
    </p:spTree>
    <p:extLst>
      <p:ext uri="{BB962C8B-B14F-4D97-AF65-F5344CB8AC3E}">
        <p14:creationId xmlns:p14="http://schemas.microsoft.com/office/powerpoint/2010/main" val="494416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16</a:t>
            </a:fld>
            <a:endParaRPr lang="en-US"/>
          </a:p>
        </p:txBody>
      </p:sp>
    </p:spTree>
    <p:extLst>
      <p:ext uri="{BB962C8B-B14F-4D97-AF65-F5344CB8AC3E}">
        <p14:creationId xmlns:p14="http://schemas.microsoft.com/office/powerpoint/2010/main" val="658958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17</a:t>
            </a:fld>
            <a:endParaRPr lang="en-US"/>
          </a:p>
        </p:txBody>
      </p:sp>
    </p:spTree>
    <p:extLst>
      <p:ext uri="{BB962C8B-B14F-4D97-AF65-F5344CB8AC3E}">
        <p14:creationId xmlns:p14="http://schemas.microsoft.com/office/powerpoint/2010/main" val="7843277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18</a:t>
            </a:fld>
            <a:endParaRPr lang="en-US"/>
          </a:p>
        </p:txBody>
      </p:sp>
    </p:spTree>
    <p:extLst>
      <p:ext uri="{BB962C8B-B14F-4D97-AF65-F5344CB8AC3E}">
        <p14:creationId xmlns:p14="http://schemas.microsoft.com/office/powerpoint/2010/main" val="3032372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19</a:t>
            </a:fld>
            <a:endParaRPr lang="en-US"/>
          </a:p>
        </p:txBody>
      </p:sp>
    </p:spTree>
    <p:extLst>
      <p:ext uri="{BB962C8B-B14F-4D97-AF65-F5344CB8AC3E}">
        <p14:creationId xmlns:p14="http://schemas.microsoft.com/office/powerpoint/2010/main" val="2571826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a:t>
            </a:fld>
            <a:endParaRPr lang="en-US"/>
          </a:p>
        </p:txBody>
      </p:sp>
    </p:spTree>
    <p:extLst>
      <p:ext uri="{BB962C8B-B14F-4D97-AF65-F5344CB8AC3E}">
        <p14:creationId xmlns:p14="http://schemas.microsoft.com/office/powerpoint/2010/main" val="23549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20</a:t>
            </a:fld>
            <a:endParaRPr lang="en-US"/>
          </a:p>
        </p:txBody>
      </p:sp>
    </p:spTree>
    <p:extLst>
      <p:ext uri="{BB962C8B-B14F-4D97-AF65-F5344CB8AC3E}">
        <p14:creationId xmlns:p14="http://schemas.microsoft.com/office/powerpoint/2010/main" val="29768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21</a:t>
            </a:fld>
            <a:endParaRPr lang="en-US"/>
          </a:p>
        </p:txBody>
      </p:sp>
    </p:spTree>
    <p:extLst>
      <p:ext uri="{BB962C8B-B14F-4D97-AF65-F5344CB8AC3E}">
        <p14:creationId xmlns:p14="http://schemas.microsoft.com/office/powerpoint/2010/main" val="109634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22</a:t>
            </a:fld>
            <a:endParaRPr lang="en-US"/>
          </a:p>
        </p:txBody>
      </p:sp>
    </p:spTree>
    <p:extLst>
      <p:ext uri="{BB962C8B-B14F-4D97-AF65-F5344CB8AC3E}">
        <p14:creationId xmlns:p14="http://schemas.microsoft.com/office/powerpoint/2010/main" val="1817781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23</a:t>
            </a:fld>
            <a:endParaRPr lang="en-US"/>
          </a:p>
        </p:txBody>
      </p:sp>
    </p:spTree>
    <p:extLst>
      <p:ext uri="{BB962C8B-B14F-4D97-AF65-F5344CB8AC3E}">
        <p14:creationId xmlns:p14="http://schemas.microsoft.com/office/powerpoint/2010/main" val="741468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24</a:t>
            </a:fld>
            <a:endParaRPr lang="en-US"/>
          </a:p>
        </p:txBody>
      </p:sp>
    </p:spTree>
    <p:extLst>
      <p:ext uri="{BB962C8B-B14F-4D97-AF65-F5344CB8AC3E}">
        <p14:creationId xmlns:p14="http://schemas.microsoft.com/office/powerpoint/2010/main" val="13557129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25</a:t>
            </a:fld>
            <a:endParaRPr lang="en-US"/>
          </a:p>
        </p:txBody>
      </p:sp>
    </p:spTree>
    <p:extLst>
      <p:ext uri="{BB962C8B-B14F-4D97-AF65-F5344CB8AC3E}">
        <p14:creationId xmlns:p14="http://schemas.microsoft.com/office/powerpoint/2010/main" val="4430929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26</a:t>
            </a:fld>
            <a:endParaRPr lang="en-US"/>
          </a:p>
        </p:txBody>
      </p:sp>
    </p:spTree>
    <p:extLst>
      <p:ext uri="{BB962C8B-B14F-4D97-AF65-F5344CB8AC3E}">
        <p14:creationId xmlns:p14="http://schemas.microsoft.com/office/powerpoint/2010/main" val="29212769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27</a:t>
            </a:fld>
            <a:endParaRPr lang="en-US"/>
          </a:p>
        </p:txBody>
      </p:sp>
    </p:spTree>
    <p:extLst>
      <p:ext uri="{BB962C8B-B14F-4D97-AF65-F5344CB8AC3E}">
        <p14:creationId xmlns:p14="http://schemas.microsoft.com/office/powerpoint/2010/main" val="6954365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28</a:t>
            </a:fld>
            <a:endParaRPr lang="en-US"/>
          </a:p>
        </p:txBody>
      </p:sp>
    </p:spTree>
    <p:extLst>
      <p:ext uri="{BB962C8B-B14F-4D97-AF65-F5344CB8AC3E}">
        <p14:creationId xmlns:p14="http://schemas.microsoft.com/office/powerpoint/2010/main" val="41300358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29</a:t>
            </a:fld>
            <a:endParaRPr lang="en-US"/>
          </a:p>
        </p:txBody>
      </p:sp>
    </p:spTree>
    <p:extLst>
      <p:ext uri="{BB962C8B-B14F-4D97-AF65-F5344CB8AC3E}">
        <p14:creationId xmlns:p14="http://schemas.microsoft.com/office/powerpoint/2010/main" val="3906445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a:t>
            </a:fld>
            <a:endParaRPr lang="en-US"/>
          </a:p>
        </p:txBody>
      </p:sp>
    </p:spTree>
    <p:extLst>
      <p:ext uri="{BB962C8B-B14F-4D97-AF65-F5344CB8AC3E}">
        <p14:creationId xmlns:p14="http://schemas.microsoft.com/office/powerpoint/2010/main" val="9215225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30</a:t>
            </a:fld>
            <a:endParaRPr lang="en-US"/>
          </a:p>
        </p:txBody>
      </p:sp>
    </p:spTree>
    <p:extLst>
      <p:ext uri="{BB962C8B-B14F-4D97-AF65-F5344CB8AC3E}">
        <p14:creationId xmlns:p14="http://schemas.microsoft.com/office/powerpoint/2010/main" val="3001202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31</a:t>
            </a:fld>
            <a:endParaRPr lang="en-US"/>
          </a:p>
        </p:txBody>
      </p:sp>
    </p:spTree>
    <p:extLst>
      <p:ext uri="{BB962C8B-B14F-4D97-AF65-F5344CB8AC3E}">
        <p14:creationId xmlns:p14="http://schemas.microsoft.com/office/powerpoint/2010/main" val="22294862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32</a:t>
            </a:fld>
            <a:endParaRPr lang="en-US"/>
          </a:p>
        </p:txBody>
      </p:sp>
    </p:spTree>
    <p:extLst>
      <p:ext uri="{BB962C8B-B14F-4D97-AF65-F5344CB8AC3E}">
        <p14:creationId xmlns:p14="http://schemas.microsoft.com/office/powerpoint/2010/main" val="24202905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33</a:t>
            </a:fld>
            <a:endParaRPr lang="en-US"/>
          </a:p>
        </p:txBody>
      </p:sp>
    </p:spTree>
    <p:extLst>
      <p:ext uri="{BB962C8B-B14F-4D97-AF65-F5344CB8AC3E}">
        <p14:creationId xmlns:p14="http://schemas.microsoft.com/office/powerpoint/2010/main" val="8577236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34</a:t>
            </a:fld>
            <a:endParaRPr lang="en-US"/>
          </a:p>
        </p:txBody>
      </p:sp>
    </p:spTree>
    <p:extLst>
      <p:ext uri="{BB962C8B-B14F-4D97-AF65-F5344CB8AC3E}">
        <p14:creationId xmlns:p14="http://schemas.microsoft.com/office/powerpoint/2010/main" val="35639594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35</a:t>
            </a:fld>
            <a:endParaRPr lang="en-US"/>
          </a:p>
        </p:txBody>
      </p:sp>
    </p:spTree>
    <p:extLst>
      <p:ext uri="{BB962C8B-B14F-4D97-AF65-F5344CB8AC3E}">
        <p14:creationId xmlns:p14="http://schemas.microsoft.com/office/powerpoint/2010/main" val="34432870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36</a:t>
            </a:fld>
            <a:endParaRPr lang="en-US"/>
          </a:p>
        </p:txBody>
      </p:sp>
    </p:spTree>
    <p:extLst>
      <p:ext uri="{BB962C8B-B14F-4D97-AF65-F5344CB8AC3E}">
        <p14:creationId xmlns:p14="http://schemas.microsoft.com/office/powerpoint/2010/main" val="41121483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37</a:t>
            </a:fld>
            <a:endParaRPr lang="en-US"/>
          </a:p>
        </p:txBody>
      </p:sp>
    </p:spTree>
    <p:extLst>
      <p:ext uri="{BB962C8B-B14F-4D97-AF65-F5344CB8AC3E}">
        <p14:creationId xmlns:p14="http://schemas.microsoft.com/office/powerpoint/2010/main" val="22650531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38</a:t>
            </a:fld>
            <a:endParaRPr lang="en-US"/>
          </a:p>
        </p:txBody>
      </p:sp>
    </p:spTree>
    <p:extLst>
      <p:ext uri="{BB962C8B-B14F-4D97-AF65-F5344CB8AC3E}">
        <p14:creationId xmlns:p14="http://schemas.microsoft.com/office/powerpoint/2010/main" val="39421047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39</a:t>
            </a:fld>
            <a:endParaRPr lang="en-US"/>
          </a:p>
        </p:txBody>
      </p:sp>
    </p:spTree>
    <p:extLst>
      <p:ext uri="{BB962C8B-B14F-4D97-AF65-F5344CB8AC3E}">
        <p14:creationId xmlns:p14="http://schemas.microsoft.com/office/powerpoint/2010/main" val="1313415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a:t>
            </a:fld>
            <a:endParaRPr lang="en-US"/>
          </a:p>
        </p:txBody>
      </p:sp>
    </p:spTree>
    <p:extLst>
      <p:ext uri="{BB962C8B-B14F-4D97-AF65-F5344CB8AC3E}">
        <p14:creationId xmlns:p14="http://schemas.microsoft.com/office/powerpoint/2010/main" val="1031337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40</a:t>
            </a:fld>
            <a:endParaRPr lang="en-US"/>
          </a:p>
        </p:txBody>
      </p:sp>
    </p:spTree>
    <p:extLst>
      <p:ext uri="{BB962C8B-B14F-4D97-AF65-F5344CB8AC3E}">
        <p14:creationId xmlns:p14="http://schemas.microsoft.com/office/powerpoint/2010/main" val="29956269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41</a:t>
            </a:fld>
            <a:endParaRPr lang="en-US"/>
          </a:p>
        </p:txBody>
      </p:sp>
    </p:spTree>
    <p:extLst>
      <p:ext uri="{BB962C8B-B14F-4D97-AF65-F5344CB8AC3E}">
        <p14:creationId xmlns:p14="http://schemas.microsoft.com/office/powerpoint/2010/main" val="36436331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42</a:t>
            </a:fld>
            <a:endParaRPr lang="en-US"/>
          </a:p>
        </p:txBody>
      </p:sp>
    </p:spTree>
    <p:extLst>
      <p:ext uri="{BB962C8B-B14F-4D97-AF65-F5344CB8AC3E}">
        <p14:creationId xmlns:p14="http://schemas.microsoft.com/office/powerpoint/2010/main" val="38974720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43</a:t>
            </a:fld>
            <a:endParaRPr lang="en-US"/>
          </a:p>
        </p:txBody>
      </p:sp>
    </p:spTree>
    <p:extLst>
      <p:ext uri="{BB962C8B-B14F-4D97-AF65-F5344CB8AC3E}">
        <p14:creationId xmlns:p14="http://schemas.microsoft.com/office/powerpoint/2010/main" val="15948389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44</a:t>
            </a:fld>
            <a:endParaRPr lang="en-US"/>
          </a:p>
        </p:txBody>
      </p:sp>
    </p:spTree>
    <p:extLst>
      <p:ext uri="{BB962C8B-B14F-4D97-AF65-F5344CB8AC3E}">
        <p14:creationId xmlns:p14="http://schemas.microsoft.com/office/powerpoint/2010/main" val="39827346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45</a:t>
            </a:fld>
            <a:endParaRPr lang="en-US"/>
          </a:p>
        </p:txBody>
      </p:sp>
    </p:spTree>
    <p:extLst>
      <p:ext uri="{BB962C8B-B14F-4D97-AF65-F5344CB8AC3E}">
        <p14:creationId xmlns:p14="http://schemas.microsoft.com/office/powerpoint/2010/main" val="32714017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46</a:t>
            </a:fld>
            <a:endParaRPr lang="en-US"/>
          </a:p>
        </p:txBody>
      </p:sp>
    </p:spTree>
    <p:extLst>
      <p:ext uri="{BB962C8B-B14F-4D97-AF65-F5344CB8AC3E}">
        <p14:creationId xmlns:p14="http://schemas.microsoft.com/office/powerpoint/2010/main" val="30328457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47</a:t>
            </a:fld>
            <a:endParaRPr lang="en-US"/>
          </a:p>
        </p:txBody>
      </p:sp>
    </p:spTree>
    <p:extLst>
      <p:ext uri="{BB962C8B-B14F-4D97-AF65-F5344CB8AC3E}">
        <p14:creationId xmlns:p14="http://schemas.microsoft.com/office/powerpoint/2010/main" val="9550155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51</a:t>
            </a:fld>
            <a:endParaRPr lang="en-US"/>
          </a:p>
        </p:txBody>
      </p:sp>
    </p:spTree>
    <p:extLst>
      <p:ext uri="{BB962C8B-B14F-4D97-AF65-F5344CB8AC3E}">
        <p14:creationId xmlns:p14="http://schemas.microsoft.com/office/powerpoint/2010/main" val="42945097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52</a:t>
            </a:fld>
            <a:endParaRPr lang="en-US"/>
          </a:p>
        </p:txBody>
      </p:sp>
    </p:spTree>
    <p:extLst>
      <p:ext uri="{BB962C8B-B14F-4D97-AF65-F5344CB8AC3E}">
        <p14:creationId xmlns:p14="http://schemas.microsoft.com/office/powerpoint/2010/main" val="4054482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a:t>
            </a:fld>
            <a:endParaRPr lang="en-US"/>
          </a:p>
        </p:txBody>
      </p:sp>
    </p:spTree>
    <p:extLst>
      <p:ext uri="{BB962C8B-B14F-4D97-AF65-F5344CB8AC3E}">
        <p14:creationId xmlns:p14="http://schemas.microsoft.com/office/powerpoint/2010/main" val="167117289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53</a:t>
            </a:fld>
            <a:endParaRPr lang="en-US"/>
          </a:p>
        </p:txBody>
      </p:sp>
    </p:spTree>
    <p:extLst>
      <p:ext uri="{BB962C8B-B14F-4D97-AF65-F5344CB8AC3E}">
        <p14:creationId xmlns:p14="http://schemas.microsoft.com/office/powerpoint/2010/main" val="20789974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54</a:t>
            </a:fld>
            <a:endParaRPr lang="en-US"/>
          </a:p>
        </p:txBody>
      </p:sp>
    </p:spTree>
    <p:extLst>
      <p:ext uri="{BB962C8B-B14F-4D97-AF65-F5344CB8AC3E}">
        <p14:creationId xmlns:p14="http://schemas.microsoft.com/office/powerpoint/2010/main" val="33215070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55</a:t>
            </a:fld>
            <a:endParaRPr lang="en-US"/>
          </a:p>
        </p:txBody>
      </p:sp>
    </p:spTree>
    <p:extLst>
      <p:ext uri="{BB962C8B-B14F-4D97-AF65-F5344CB8AC3E}">
        <p14:creationId xmlns:p14="http://schemas.microsoft.com/office/powerpoint/2010/main" val="189134941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56</a:t>
            </a:fld>
            <a:endParaRPr lang="en-US"/>
          </a:p>
        </p:txBody>
      </p:sp>
    </p:spTree>
    <p:extLst>
      <p:ext uri="{BB962C8B-B14F-4D97-AF65-F5344CB8AC3E}">
        <p14:creationId xmlns:p14="http://schemas.microsoft.com/office/powerpoint/2010/main" val="8837522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57</a:t>
            </a:fld>
            <a:endParaRPr lang="en-US"/>
          </a:p>
        </p:txBody>
      </p:sp>
    </p:spTree>
    <p:extLst>
      <p:ext uri="{BB962C8B-B14F-4D97-AF65-F5344CB8AC3E}">
        <p14:creationId xmlns:p14="http://schemas.microsoft.com/office/powerpoint/2010/main" val="2704459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6</a:t>
            </a:fld>
            <a:endParaRPr lang="en-US"/>
          </a:p>
        </p:txBody>
      </p:sp>
    </p:spTree>
    <p:extLst>
      <p:ext uri="{BB962C8B-B14F-4D97-AF65-F5344CB8AC3E}">
        <p14:creationId xmlns:p14="http://schemas.microsoft.com/office/powerpoint/2010/main" val="3707554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7</a:t>
            </a:fld>
            <a:endParaRPr lang="en-US"/>
          </a:p>
        </p:txBody>
      </p:sp>
    </p:spTree>
    <p:extLst>
      <p:ext uri="{BB962C8B-B14F-4D97-AF65-F5344CB8AC3E}">
        <p14:creationId xmlns:p14="http://schemas.microsoft.com/office/powerpoint/2010/main" val="2476597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8</a:t>
            </a:fld>
            <a:endParaRPr lang="en-US"/>
          </a:p>
        </p:txBody>
      </p:sp>
    </p:spTree>
    <p:extLst>
      <p:ext uri="{BB962C8B-B14F-4D97-AF65-F5344CB8AC3E}">
        <p14:creationId xmlns:p14="http://schemas.microsoft.com/office/powerpoint/2010/main" val="1678973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4CFE1-F8CE-514F-88C3-0AA76C7ADD22}" type="slidenum">
              <a:rPr lang="en-US" smtClean="0"/>
              <a:t>9</a:t>
            </a:fld>
            <a:endParaRPr lang="en-US"/>
          </a:p>
        </p:txBody>
      </p:sp>
    </p:spTree>
    <p:extLst>
      <p:ext uri="{BB962C8B-B14F-4D97-AF65-F5344CB8AC3E}">
        <p14:creationId xmlns:p14="http://schemas.microsoft.com/office/powerpoint/2010/main" val="2579965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a:xfrm>
            <a:off x="174812" y="6356350"/>
            <a:ext cx="3863788" cy="365125"/>
          </a:xfrm>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a:xfrm>
            <a:off x="3213847" y="6356350"/>
            <a:ext cx="4734112" cy="365125"/>
          </a:xfrm>
        </p:spPr>
        <p:txBody>
          <a:bodyPr/>
          <a:lstStyle/>
          <a:p>
            <a:endParaRPr lang="en-US" dirty="0"/>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a:xfrm>
            <a:off x="2178423" y="6356350"/>
            <a:ext cx="4926852" cy="365125"/>
          </a:xfrm>
        </p:spPr>
        <p:txBody>
          <a:bodyPr/>
          <a:lstStyle/>
          <a:p>
            <a:endParaRPr lang="en-US" dirty="0"/>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15/11/2013</a:t>
            </a:fld>
            <a:endParaRPr lang="en-US" dirty="0"/>
          </a:p>
        </p:txBody>
      </p:sp>
      <p:sp>
        <p:nvSpPr>
          <p:cNvPr id="5" name="Footer Placeholder 4"/>
          <p:cNvSpPr>
            <a:spLocks noGrp="1"/>
          </p:cNvSpPr>
          <p:nvPr>
            <p:ph type="ftr" sz="quarter" idx="11"/>
          </p:nvPr>
        </p:nvSpPr>
        <p:spPr>
          <a:xfrm>
            <a:off x="174812" y="6356350"/>
            <a:ext cx="5311588" cy="365125"/>
          </a:xfrm>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15/11/2013</a:t>
            </a:fld>
            <a:endParaRPr lang="en-US" dirty="0"/>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dirty="0"/>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42. The Reformation - Calvin</a:t>
            </a:r>
            <a:endParaRPr lang="en-US" dirty="0"/>
          </a:p>
        </p:txBody>
      </p:sp>
    </p:spTree>
    <p:extLst>
      <p:ext uri="{BB962C8B-B14F-4D97-AF65-F5344CB8AC3E}">
        <p14:creationId xmlns:p14="http://schemas.microsoft.com/office/powerpoint/2010/main" val="1279821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spiritual kingdom of Christ and the civil government are far removed from each other. [see Höpfl, 48] However, while this is so, the purpose of civil government is not something that should be shunned by Christians. On the contrary, such a government has among its purposes the fostering and protection of ‘the external worship of God’ and the defence of ‘pure doctrine and the good condition of the Church’. [see Höpfl, 49] </a:t>
            </a:r>
            <a:endParaRPr lang="en-US" dirty="0"/>
          </a:p>
          <a:p>
            <a:endParaRPr lang="en-US" dirty="0"/>
          </a:p>
        </p:txBody>
      </p:sp>
    </p:spTree>
    <p:extLst>
      <p:ext uri="{BB962C8B-B14F-4D97-AF65-F5344CB8AC3E}">
        <p14:creationId xmlns:p14="http://schemas.microsoft.com/office/powerpoint/2010/main" val="323354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GB" dirty="0"/>
              <a:t>Having separated the spiritual and civil realms, it might seem that Calvin is once again mingling them. He is aware of this criticism and responds, ‘Nor ought it to worry anyone that I am now allotting to the human polity that care for the right order of religion, which I seem earlier to have placed outside human determination. I approve a political order that makes it its business to prevent true religion…from being besmirched and violated with impunity by public and manifest sacrilege. But in doing so, I no more allow men to make laws about religion and the worship of God according to their fancy than I did before.’ [Höpfl, 50-51] </a:t>
            </a:r>
            <a:endParaRPr lang="en-US" dirty="0"/>
          </a:p>
          <a:p>
            <a:endParaRPr lang="en-US" dirty="0"/>
          </a:p>
        </p:txBody>
      </p:sp>
    </p:spTree>
    <p:extLst>
      <p:ext uri="{BB962C8B-B14F-4D97-AF65-F5344CB8AC3E}">
        <p14:creationId xmlns:p14="http://schemas.microsoft.com/office/powerpoint/2010/main" val="2043692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Calvin appears to be making a distinction between the externals of religion which can come under the care of the civil power, and the internals of religion that cannot. If that is so, then one might wonder how and where this distinction is to be drawn, who is to draw it, and how one can prevent the incursion of civil powers into areas that are none of its concern.</a:t>
            </a:r>
            <a:endParaRPr lang="en-US" dirty="0"/>
          </a:p>
          <a:p>
            <a:endParaRPr lang="en-US" dirty="0"/>
          </a:p>
        </p:txBody>
      </p:sp>
    </p:spTree>
    <p:extLst>
      <p:ext uri="{BB962C8B-B14F-4D97-AF65-F5344CB8AC3E}">
        <p14:creationId xmlns:p14="http://schemas.microsoft.com/office/powerpoint/2010/main" val="597079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While the Calvinist theological doctrines of election and foreordination might seem to lead inexorably to a passive resignation, in fact the opposite happened. The practical consequence of these doctrines was militancy in the enforcement of orthodoxy in faith and worship and the enforcement of orthodoxy in matters of morals. In a curious and ironical way, the outcome of Calvinism was to give effect, in a Protestant context, to a Hildebrandine conception of the superiority of the spiritual over the </a:t>
            </a:r>
            <a:r>
              <a:rPr lang="en-GB" dirty="0" smtClean="0"/>
              <a:t>secular!</a:t>
            </a:r>
            <a:endParaRPr lang="en-US" dirty="0"/>
          </a:p>
          <a:p>
            <a:endParaRPr lang="en-US" dirty="0"/>
          </a:p>
        </p:txBody>
      </p:sp>
    </p:spTree>
    <p:extLst>
      <p:ext uri="{BB962C8B-B14F-4D97-AF65-F5344CB8AC3E}">
        <p14:creationId xmlns:p14="http://schemas.microsoft.com/office/powerpoint/2010/main" val="297853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Calvin does not regard the civil magistracy as some kind of necessary evil. ‘…it is not at all by the perversity of men that kings and other superiors obtain their power over all things on earth; on the contrary it comes about by the providence and sacred ordinance of God, whose pleasure it is to have mankind governed in this manner.’ [Höpfl, 52; 74</a:t>
            </a:r>
            <a:r>
              <a:rPr lang="en-GB" dirty="0" smtClean="0"/>
              <a:t>]</a:t>
            </a:r>
            <a:endParaRPr lang="en-US" dirty="0"/>
          </a:p>
        </p:txBody>
      </p:sp>
    </p:spTree>
    <p:extLst>
      <p:ext uri="{BB962C8B-B14F-4D97-AF65-F5344CB8AC3E}">
        <p14:creationId xmlns:p14="http://schemas.microsoft.com/office/powerpoint/2010/main" val="86830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the contrary, he holds that we should hold it in the highest honour, just as he believes is the case in Scripture. (In the context of this </a:t>
            </a:r>
            <a:r>
              <a:rPr lang="en-GB" dirty="0" smtClean="0"/>
              <a:t>chapter in the </a:t>
            </a:r>
            <a:r>
              <a:rPr lang="en-GB" i="1" dirty="0" smtClean="0"/>
              <a:t>Institutes</a:t>
            </a:r>
            <a:r>
              <a:rPr lang="en-GB" dirty="0" smtClean="0"/>
              <a:t>, </a:t>
            </a:r>
            <a:r>
              <a:rPr lang="en-GB" i="1" dirty="0"/>
              <a:t>Romans</a:t>
            </a:r>
            <a:r>
              <a:rPr lang="en-GB" dirty="0"/>
              <a:t> 13 is cited by Calvin eight times, at §§4, 7, 10, 13, 17, 19, 20 &amp; 22; in Höpfl 52, 55, 61, 65, 70, 72 and 74.) </a:t>
            </a:r>
            <a:endParaRPr lang="en-US" dirty="0"/>
          </a:p>
          <a:p>
            <a:endParaRPr lang="en-US" dirty="0"/>
          </a:p>
        </p:txBody>
      </p:sp>
    </p:spTree>
    <p:extLst>
      <p:ext uri="{BB962C8B-B14F-4D97-AF65-F5344CB8AC3E}">
        <p14:creationId xmlns:p14="http://schemas.microsoft.com/office/powerpoint/2010/main" val="4240256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Calvin surely has in mind his Anabaptist adversaries when he rebukes those who reject civil authority as something contrary to the Christian religion and charges them with insulting God by so doing. ‘It is impossible to despise God’s ministers without dishonouring God himself.’ [Höpfl, 55] </a:t>
            </a:r>
            <a:endParaRPr lang="en-GB" dirty="0" smtClean="0"/>
          </a:p>
          <a:p>
            <a:r>
              <a:rPr lang="en-GB" dirty="0" smtClean="0"/>
              <a:t>Against </a:t>
            </a:r>
            <a:r>
              <a:rPr lang="en-GB" dirty="0"/>
              <a:t>the Anabaptist claim that violence must be eschewed by all Christians, Calvin robustly defends the right and duty of the civil powers to punish criminals and even, when necessary, to wage war. [see Höpfl, 62-64; 72-73]</a:t>
            </a:r>
            <a:endParaRPr lang="en-US" dirty="0"/>
          </a:p>
        </p:txBody>
      </p:sp>
    </p:spTree>
    <p:extLst>
      <p:ext uri="{BB962C8B-B14F-4D97-AF65-F5344CB8AC3E}">
        <p14:creationId xmlns:p14="http://schemas.microsoft.com/office/powerpoint/2010/main" val="2504261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However, the same problem presented itself to Calvin as it did to Luther and others: what is one to do if one’s rulers mandate that which is against conscience or against one’s conception of what one’s Christian commitment requires? </a:t>
            </a:r>
            <a:endParaRPr lang="en-US" dirty="0"/>
          </a:p>
        </p:txBody>
      </p:sp>
    </p:spTree>
    <p:extLst>
      <p:ext uri="{BB962C8B-B14F-4D97-AF65-F5344CB8AC3E}">
        <p14:creationId xmlns:p14="http://schemas.microsoft.com/office/powerpoint/2010/main" val="267499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Calvin anticipated this objection. He gives a vivid description of such delinquent princes: ‘Some of them live lives of indolence and pleasure, not in the least concerned about all those duties to which they ought to attend. Others, intent only on their own profit, prostitute every right, privilege, judgement and charter by putting them up for sale. Others again drain the poor people of their money, only to squander it in wild prodigality Yet others pillage homes, violate wives and maidens, slaughter the innocent; in short, they engage in what can only be called criminality.’ [Höpfl, 76]</a:t>
            </a:r>
            <a:endParaRPr lang="en-US" dirty="0"/>
          </a:p>
          <a:p>
            <a:endParaRPr lang="en-US" dirty="0"/>
          </a:p>
        </p:txBody>
      </p:sp>
    </p:spTree>
    <p:extLst>
      <p:ext uri="{BB962C8B-B14F-4D97-AF65-F5344CB8AC3E}">
        <p14:creationId xmlns:p14="http://schemas.microsoft.com/office/powerpoint/2010/main" val="2995481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Calvin was to adopt a hermeneutical position </a:t>
            </a:r>
            <a:r>
              <a:rPr lang="en-GB" dirty="0" smtClean="0"/>
              <a:t>to the effect that </a:t>
            </a:r>
            <a:r>
              <a:rPr lang="en-GB" dirty="0"/>
              <a:t>the powers to which submission was required were plural rather than singular and that one could distinguish between superior and inferior magistrates, as Luther did, with this </a:t>
            </a:r>
            <a:r>
              <a:rPr lang="en-GB" dirty="0" smtClean="0"/>
              <a:t>difference—</a:t>
            </a:r>
            <a:r>
              <a:rPr lang="en-GB" dirty="0"/>
              <a:t>C</a:t>
            </a:r>
            <a:r>
              <a:rPr lang="en-GB" dirty="0" smtClean="0"/>
              <a:t>alvin </a:t>
            </a:r>
            <a:r>
              <a:rPr lang="en-GB" dirty="0"/>
              <a:t>thought of them on classical models deriving from the Spartan ephors and the Roman tribunes, as ephoral or tribunal magistrates. </a:t>
            </a:r>
            <a:endParaRPr lang="en-US" dirty="0"/>
          </a:p>
          <a:p>
            <a:endParaRPr lang="en-US" dirty="0"/>
          </a:p>
        </p:txBody>
      </p:sp>
    </p:spTree>
    <p:extLst>
      <p:ext uri="{BB962C8B-B14F-4D97-AF65-F5344CB8AC3E}">
        <p14:creationId xmlns:p14="http://schemas.microsoft.com/office/powerpoint/2010/main" val="3511173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justification by faith alone is the Lutheran touchstone, then Divine Sovereignty is the Calvinist equivalent. The spiritual and temporal authorities exercise their jurisdiction under the sovereignty of God. If Luther’s vision of the state is a modified version of Augustinianism—the state’s function is to prevent or limit evil—the Calvinist vision has a more positive role for the state to play, to wit, the imposition of a godly discipline on the populace as a whole. </a:t>
            </a:r>
            <a:endParaRPr lang="en-US" dirty="0"/>
          </a:p>
          <a:p>
            <a:endParaRPr lang="en-US" dirty="0"/>
          </a:p>
        </p:txBody>
      </p:sp>
    </p:spTree>
    <p:extLst>
      <p:ext uri="{BB962C8B-B14F-4D97-AF65-F5344CB8AC3E}">
        <p14:creationId xmlns:p14="http://schemas.microsoft.com/office/powerpoint/2010/main" val="568407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Calvinist conception of these inferior magistrates, while functionally similar to the Lutheran, tends to see them as being in some sense a product of or representative of popular support. It is tempting to equate the Calvinist popular magistrates with the Lutheran inferior magistrates but while they may function in more or less the same way as the legitimate locus of resistance, their origin is significantly different: they are appointed, not ordained. They come from the bottom up, not down from the top. </a:t>
            </a:r>
            <a:endParaRPr lang="en-US" dirty="0"/>
          </a:p>
        </p:txBody>
      </p:sp>
    </p:spTree>
    <p:extLst>
      <p:ext uri="{BB962C8B-B14F-4D97-AF65-F5344CB8AC3E}">
        <p14:creationId xmlns:p14="http://schemas.microsoft.com/office/powerpoint/2010/main" val="3391833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In this context, what Calvin actually says is, ‘It may be that there are in our days </a:t>
            </a:r>
            <a:r>
              <a:rPr lang="en-GB" i="1" dirty="0"/>
              <a:t>popular</a:t>
            </a:r>
            <a:r>
              <a:rPr lang="en-GB" dirty="0"/>
              <a:t> magistrates established to restrain the licentiousness of kings, corresponding to those “Ephors”, which were set against the authority of the kings of the Spartans, or the Tribunes of the People, set over against the Roman consuls, or the “Demarchs”, set up against the Council of the Athenians”. [Höpfl, 82-3; see Skinner 1978, 230-34, 324] The Latin text has the word ‘popular’ while the French text omits it. </a:t>
            </a:r>
            <a:endParaRPr lang="en-US" dirty="0"/>
          </a:p>
        </p:txBody>
      </p:sp>
    </p:spTree>
    <p:extLst>
      <p:ext uri="{BB962C8B-B14F-4D97-AF65-F5344CB8AC3E}">
        <p14:creationId xmlns:p14="http://schemas.microsoft.com/office/powerpoint/2010/main" val="89644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Calvin hints that the role played by the ephors, tribunes and demarchs might be played in his time by the three estates in individual kingdoms. The inferior magistrates could, if their superiors became tyrannical, legitimately lead resistance to them. As was the case in the </a:t>
            </a:r>
            <a:r>
              <a:rPr lang="en-GB" i="1" dirty="0"/>
              <a:t>Vindiciae</a:t>
            </a:r>
            <a:r>
              <a:rPr lang="en-GB" dirty="0"/>
              <a:t>, resistance was not something permitted to private individuals but only to inferior or popular magistrates acting in their official capacities. </a:t>
            </a:r>
            <a:endParaRPr lang="en-US" dirty="0"/>
          </a:p>
          <a:p>
            <a:endParaRPr lang="en-US" dirty="0"/>
          </a:p>
        </p:txBody>
      </p:sp>
    </p:spTree>
    <p:extLst>
      <p:ext uri="{BB962C8B-B14F-4D97-AF65-F5344CB8AC3E}">
        <p14:creationId xmlns:p14="http://schemas.microsoft.com/office/powerpoint/2010/main" val="1789375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Whether or not superior magistrates are evincing tyranny is to be determined by whether or not they are exercising their authority in the proper way and in the proper areas. </a:t>
            </a:r>
            <a:endParaRPr lang="en-GB" dirty="0" smtClean="0"/>
          </a:p>
          <a:p>
            <a:r>
              <a:rPr lang="en-GB" dirty="0" smtClean="0"/>
              <a:t>Magistrates </a:t>
            </a:r>
            <a:r>
              <a:rPr lang="en-GB" dirty="0"/>
              <a:t>neglecting their duties or exceeding their authority or commanding men to act against God’s will </a:t>
            </a:r>
            <a:r>
              <a:rPr lang="en-GB" i="1" dirty="0"/>
              <a:t>to that extent</a:t>
            </a:r>
            <a:r>
              <a:rPr lang="en-GB" dirty="0"/>
              <a:t> cease to be magistrates becoming rather ‘robbers, usurpers and invaders’ and so obedience to their dictates is not required by Scripture. [Höpfl, xxiii; </a:t>
            </a:r>
            <a:r>
              <a:rPr lang="en-GB" dirty="0" smtClean="0"/>
              <a:t>83; see Höpfl, 84, n. 110 ] </a:t>
            </a:r>
            <a:endParaRPr lang="en-US" dirty="0"/>
          </a:p>
        </p:txBody>
      </p:sp>
    </p:spTree>
    <p:extLst>
      <p:ext uri="{BB962C8B-B14F-4D97-AF65-F5344CB8AC3E}">
        <p14:creationId xmlns:p14="http://schemas.microsoft.com/office/powerpoint/2010/main" val="8648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So, then, is resistance by individuals justified when one’s rulers are such as these? No, says Calvin! Rulers derive their authority from God alone and to God alone are they answerable. We must submit to all our rulers, good and bad alike. </a:t>
            </a:r>
            <a:endParaRPr lang="en-US" dirty="0"/>
          </a:p>
        </p:txBody>
      </p:sp>
    </p:spTree>
    <p:extLst>
      <p:ext uri="{BB962C8B-B14F-4D97-AF65-F5344CB8AC3E}">
        <p14:creationId xmlns:p14="http://schemas.microsoft.com/office/powerpoint/2010/main" val="282575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Moreover, not only submission is required but we must also honour and reverence them, however bad they might be for ‘even the worst of them, and those entirely underserving of any </a:t>
            </a:r>
            <a:r>
              <a:rPr lang="en-GB" dirty="0" smtClean="0"/>
              <a:t>honour</a:t>
            </a:r>
            <a:r>
              <a:rPr lang="en-GB" dirty="0"/>
              <a:t>, provided they have public authority, are invested with that splendid and sacred authority which God’s Word bestows on the ministers of his justice and judgement….they are to be held in the same honour and reverence as would be accorded an excellent king…’ [Höpfl, 77; 80] </a:t>
            </a:r>
            <a:endParaRPr lang="en-US" dirty="0"/>
          </a:p>
          <a:p>
            <a:endParaRPr lang="en-US" dirty="0"/>
          </a:p>
        </p:txBody>
      </p:sp>
    </p:spTree>
    <p:extLst>
      <p:ext uri="{BB962C8B-B14F-4D97-AF65-F5344CB8AC3E}">
        <p14:creationId xmlns:p14="http://schemas.microsoft.com/office/powerpoint/2010/main" val="2987572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Private individuals have neither a right nor a duty to interfere in public matters, however much provocation they are offered. If some kind of correction is required, this is the task of a magistrate, one who is the ‘eyes and ears’ of the ruler. [see Höpfl, 75] Not only did Calvin and Luther think alike on the matter of passive obedience; they shared an outright contempt for democracy and the thinking of the radical wing of Protestantism. </a:t>
            </a:r>
            <a:endParaRPr lang="en-US" dirty="0"/>
          </a:p>
        </p:txBody>
      </p:sp>
    </p:spTree>
    <p:extLst>
      <p:ext uri="{BB962C8B-B14F-4D97-AF65-F5344CB8AC3E}">
        <p14:creationId xmlns:p14="http://schemas.microsoft.com/office/powerpoint/2010/main" val="1460573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this point, Calvin was in complete agreement with Luther. To resist the magistrate is, in effect, to resist God, since the magistrate is God’s vicar. It is the office of magistrate that requires respect, not the individual magistrate, and so that office commands obedience irrespective of the moral quality of its holder. </a:t>
            </a:r>
            <a:endParaRPr lang="en-US" dirty="0"/>
          </a:p>
          <a:p>
            <a:endParaRPr lang="en-US" dirty="0"/>
          </a:p>
        </p:txBody>
      </p:sp>
    </p:spTree>
    <p:extLst>
      <p:ext uri="{BB962C8B-B14F-4D97-AF65-F5344CB8AC3E}">
        <p14:creationId xmlns:p14="http://schemas.microsoft.com/office/powerpoint/2010/main" val="378041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Is ephoral or tribunal right of resistance not in conflict with this requirement of obedience? Calvin thinks not, because this right is itself God-derived and not an expression of a power emanating from the people as a whole. In effect, this amounts to claiming that the sovereignty is held jointly by more than one person and that they equally have duties to prevent aggression by the other holders. </a:t>
            </a:r>
            <a:endParaRPr lang="en-US" dirty="0"/>
          </a:p>
          <a:p>
            <a:endParaRPr lang="en-US" dirty="0"/>
          </a:p>
        </p:txBody>
      </p:sp>
    </p:spTree>
    <p:extLst>
      <p:ext uri="{BB962C8B-B14F-4D97-AF65-F5344CB8AC3E}">
        <p14:creationId xmlns:p14="http://schemas.microsoft.com/office/powerpoint/2010/main" val="56749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Not everyone is persuaded that this line or argument is central to Calvinism, nor is everyone persuaded that Calvin and Calvinists necessarily agree on the matter. </a:t>
            </a:r>
            <a:endParaRPr lang="en-GB" dirty="0" smtClean="0"/>
          </a:p>
          <a:p>
            <a:r>
              <a:rPr lang="en-GB" dirty="0" smtClean="0"/>
              <a:t>Sabine </a:t>
            </a:r>
            <a:r>
              <a:rPr lang="en-GB" dirty="0"/>
              <a:t>writes that ‘This theory of the inferior magistrate got an importance among certain Calvinists out of all proportion to the place given it by Calvin.’ [Sabine, 367]</a:t>
            </a:r>
            <a:endParaRPr lang="en-US" dirty="0"/>
          </a:p>
          <a:p>
            <a:endParaRPr lang="en-US" dirty="0"/>
          </a:p>
        </p:txBody>
      </p:sp>
    </p:spTree>
    <p:extLst>
      <p:ext uri="{BB962C8B-B14F-4D97-AF65-F5344CB8AC3E}">
        <p14:creationId xmlns:p14="http://schemas.microsoft.com/office/powerpoint/2010/main" val="2142478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Civil governors are representatives of God and so must be obeyed. Calvin even goes so far as to suggest that such secular rulers are called gods! </a:t>
            </a:r>
            <a:endParaRPr lang="en-GB" dirty="0" smtClean="0"/>
          </a:p>
          <a:p>
            <a:r>
              <a:rPr lang="en-GB" dirty="0" smtClean="0"/>
              <a:t>‘</a:t>
            </a:r>
            <a:r>
              <a:rPr lang="en-GB" dirty="0"/>
              <a:t>When those who bear the office of magistrate are called gods, let no one suppose that there is little weight in that appellation. It is thereby intimated that they have a commission from God, that they are invested with divine authority and, in fact, represent that person of God, as whose substitutes they in a manner are.’ [</a:t>
            </a:r>
            <a:r>
              <a:rPr lang="en-GB" i="1" dirty="0"/>
              <a:t>Institutes</a:t>
            </a:r>
            <a:r>
              <a:rPr lang="en-GB" dirty="0"/>
              <a:t> IV.xx.4]</a:t>
            </a:r>
            <a:endParaRPr lang="en-US" dirty="0"/>
          </a:p>
          <a:p>
            <a:endParaRPr lang="en-US" dirty="0"/>
          </a:p>
        </p:txBody>
      </p:sp>
    </p:spTree>
    <p:extLst>
      <p:ext uri="{BB962C8B-B14F-4D97-AF65-F5344CB8AC3E}">
        <p14:creationId xmlns:p14="http://schemas.microsoft.com/office/powerpoint/2010/main" val="358112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By contrast with Calvin’s initial rejection of any form of active resistance to one’s prince, Lutherans were confronted with this problem practically when they found themselves protesting against the removal by the Emperor Charles V of the concessions previously given to them. In this context, the standard interpretation of </a:t>
            </a:r>
            <a:r>
              <a:rPr lang="en-GB" i="1" dirty="0"/>
              <a:t>Romans</a:t>
            </a:r>
            <a:r>
              <a:rPr lang="en-GB" dirty="0"/>
              <a:t> 13 is not rejected but it is modified in a number of respects. </a:t>
            </a:r>
            <a:endParaRPr lang="en-US" dirty="0"/>
          </a:p>
        </p:txBody>
      </p:sp>
    </p:spTree>
    <p:extLst>
      <p:ext uri="{BB962C8B-B14F-4D97-AF65-F5344CB8AC3E}">
        <p14:creationId xmlns:p14="http://schemas.microsoft.com/office/powerpoint/2010/main" val="3301267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First, the powers to which Paul refers </a:t>
            </a:r>
            <a:r>
              <a:rPr lang="en-GB" dirty="0" smtClean="0"/>
              <a:t>are </a:t>
            </a:r>
            <a:r>
              <a:rPr lang="en-GB" dirty="0"/>
              <a:t>taken to be plural rather than singular so that not only the Emperor but all the local German princes are wielders of the sword in respect of their own jurisdictions. </a:t>
            </a:r>
            <a:endParaRPr lang="en-GB" dirty="0" smtClean="0"/>
          </a:p>
          <a:p>
            <a:r>
              <a:rPr lang="en-GB" dirty="0" smtClean="0"/>
              <a:t>Second</a:t>
            </a:r>
            <a:r>
              <a:rPr lang="en-GB" dirty="0"/>
              <a:t>, a quasi-contractual idea is introduced which posits that the Emperor has not only authority but also duties and responsibilities towards other rulers and the public at large which, if not observed, may release those others from their duty of obedience.</a:t>
            </a:r>
            <a:endParaRPr lang="en-US" dirty="0"/>
          </a:p>
        </p:txBody>
      </p:sp>
    </p:spTree>
    <p:extLst>
      <p:ext uri="{BB962C8B-B14F-4D97-AF65-F5344CB8AC3E}">
        <p14:creationId xmlns:p14="http://schemas.microsoft.com/office/powerpoint/2010/main" val="1810615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GB" dirty="0"/>
              <a:t>Luther himself was initially resistant to any modification of the duty of obedience deriving from </a:t>
            </a:r>
            <a:r>
              <a:rPr lang="en-GB" i="1" dirty="0"/>
              <a:t>Romans</a:t>
            </a:r>
            <a:r>
              <a:rPr lang="en-GB" dirty="0"/>
              <a:t>  but by 1530 he and the other Lutheran theologians ceased to resist. They argued, ingeniously, that while they had heretofore counselled absolute non-resistance, that was before they realised that the law itself allowed for the right of armed resistance! Apparently, there was a positive Imperial law to the effect that in cases of notorious injustice, the government might be resisted by force. Thus, paradoxically, the very obedience that was mandated by Scripture could actively require one to resist one’s rulers</a:t>
            </a:r>
            <a:r>
              <a:rPr lang="en-GB" dirty="0" smtClean="0"/>
              <a:t>!</a:t>
            </a:r>
            <a:endParaRPr lang="en-US" dirty="0"/>
          </a:p>
        </p:txBody>
      </p:sp>
    </p:spTree>
    <p:extLst>
      <p:ext uri="{BB962C8B-B14F-4D97-AF65-F5344CB8AC3E}">
        <p14:creationId xmlns:p14="http://schemas.microsoft.com/office/powerpoint/2010/main" val="3831843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7034"/>
            <a:ext cx="5963150" cy="787509"/>
          </a:xfrm>
        </p:spPr>
        <p:txBody>
          <a:bodyPr/>
          <a:lstStyle/>
          <a:p>
            <a:r>
              <a:rPr lang="en-US" dirty="0" smtClean="0"/>
              <a:t>Private Resistance?</a:t>
            </a:r>
            <a:endParaRPr lang="en-US" dirty="0"/>
          </a:p>
        </p:txBody>
      </p:sp>
      <p:sp>
        <p:nvSpPr>
          <p:cNvPr id="3" name="Content Placeholder 2"/>
          <p:cNvSpPr>
            <a:spLocks noGrp="1"/>
          </p:cNvSpPr>
          <p:nvPr>
            <p:ph idx="1"/>
          </p:nvPr>
        </p:nvSpPr>
        <p:spPr>
          <a:xfrm>
            <a:off x="563029" y="3103427"/>
            <a:ext cx="6508377" cy="2999105"/>
          </a:xfrm>
        </p:spPr>
        <p:txBody>
          <a:bodyPr/>
          <a:lstStyle/>
          <a:p>
            <a:r>
              <a:rPr lang="en-GB" dirty="0"/>
              <a:t>Even if the principle of legitimate resistance were to be </a:t>
            </a:r>
            <a:r>
              <a:rPr lang="en-GB" dirty="0" smtClean="0"/>
              <a:t>granted, </a:t>
            </a:r>
            <a:r>
              <a:rPr lang="en-GB" dirty="0"/>
              <a:t>another problem had to be solved. Could such resistance only be channelled constitutionally through public representatives or inferior magistrates or public powers (as with the Lutheran conception of inferior magistrates </a:t>
            </a:r>
            <a:r>
              <a:rPr lang="en-GB" dirty="0" smtClean="0"/>
              <a:t>or </a:t>
            </a:r>
            <a:r>
              <a:rPr lang="en-GB" dirty="0"/>
              <a:t>the Calvinist conceptions of ephors and tribunes) or could such resistance be offered by any private individual? </a:t>
            </a:r>
            <a:endParaRPr lang="en-US" dirty="0"/>
          </a:p>
          <a:p>
            <a:endParaRPr lang="en-US" dirty="0"/>
          </a:p>
        </p:txBody>
      </p:sp>
    </p:spTree>
    <p:extLst>
      <p:ext uri="{BB962C8B-B14F-4D97-AF65-F5344CB8AC3E}">
        <p14:creationId xmlns:p14="http://schemas.microsoft.com/office/powerpoint/2010/main" val="3289995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While initially rejecting any right of private resistance, the position of the </a:t>
            </a:r>
            <a:r>
              <a:rPr lang="en-GB" dirty="0" smtClean="0"/>
              <a:t>Lutherans appears </a:t>
            </a:r>
            <a:r>
              <a:rPr lang="en-GB" dirty="0"/>
              <a:t>to have moved inexorably in the direction of endorsing it. If the Catholic powers were to attempt to aggress against the Lutherans they would </a:t>
            </a:r>
            <a:r>
              <a:rPr lang="en-GB" i="1" dirty="0"/>
              <a:t>ipso facto</a:t>
            </a:r>
            <a:r>
              <a:rPr lang="en-GB" dirty="0"/>
              <a:t> cease to be lawful magistrates and so resistance to them would not, despite appearances to the contrary, be a violation of Scriptural norms. The Emperor has the powers he has for the defence of the realm. Should he use those powers to attack parts of the realm he may be resisted as we may resist anyone who offers us unwarranted violence. </a:t>
            </a:r>
            <a:endParaRPr lang="en-US" dirty="0"/>
          </a:p>
          <a:p>
            <a:endParaRPr lang="en-US" dirty="0"/>
          </a:p>
        </p:txBody>
      </p:sp>
    </p:spTree>
    <p:extLst>
      <p:ext uri="{BB962C8B-B14F-4D97-AF65-F5344CB8AC3E}">
        <p14:creationId xmlns:p14="http://schemas.microsoft.com/office/powerpoint/2010/main" val="587278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Among prominent Lutherans, Melanchthon’s position was equivocal, inclining to the constitutional position, but appearing to endorse also the private position in its approval of the exercise of the duty of self-preservation by the repulsion of force by force. On the other hand, Bucer and Osiander appear to stick rigidly to the position that legitimate resistance can only be offered by inferior magistrates. </a:t>
            </a:r>
            <a:endParaRPr lang="en-US" dirty="0"/>
          </a:p>
          <a:p>
            <a:endParaRPr lang="en-US" dirty="0"/>
          </a:p>
        </p:txBody>
      </p:sp>
    </p:spTree>
    <p:extLst>
      <p:ext uri="{BB962C8B-B14F-4D97-AF65-F5344CB8AC3E}">
        <p14:creationId xmlns:p14="http://schemas.microsoft.com/office/powerpoint/2010/main" val="1609433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GB" dirty="0"/>
              <a:t>Did the Lutheran ideas on this matter affect the Calvinist position? It would seem that the ‘inferior magistrate’ interpretation was reflected by the Calvinists but not without some backing and filling, appearing first to endorse it and then not to endorse it. [see Skinner 1978, 216] Eventually, what we see emerging here is a convergence by both Lutherans and Calvinists on an interpretation of </a:t>
            </a:r>
            <a:r>
              <a:rPr lang="en-GB" i="1" dirty="0"/>
              <a:t>Romans</a:t>
            </a:r>
            <a:r>
              <a:rPr lang="en-GB" dirty="0"/>
              <a:t> 13. </a:t>
            </a:r>
            <a:endParaRPr lang="en-GB" dirty="0" smtClean="0"/>
          </a:p>
          <a:p>
            <a:r>
              <a:rPr lang="en-GB" dirty="0" smtClean="0"/>
              <a:t>Initially </a:t>
            </a:r>
            <a:r>
              <a:rPr lang="en-GB" dirty="0"/>
              <a:t>taken to require unconditional obedience to the prince, it appears that this passage, when properly understood, justifies obedience not to one prince or power but to many and, moreover, does so not unconditionally but contingently upon that power being exercised for its proper purpose. </a:t>
            </a:r>
            <a:endParaRPr lang="en-US" dirty="0"/>
          </a:p>
          <a:p>
            <a:endParaRPr lang="en-US" dirty="0"/>
          </a:p>
        </p:txBody>
      </p:sp>
    </p:spTree>
    <p:extLst>
      <p:ext uri="{BB962C8B-B14F-4D97-AF65-F5344CB8AC3E}">
        <p14:creationId xmlns:p14="http://schemas.microsoft.com/office/powerpoint/2010/main" val="508695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By the mid-1540s, the Lutherans were not only running with the constitutional (inferior magistrate) theory of resistance but had made the more radical move to embrace, albeit tentatively, the private-law theory of resistance. </a:t>
            </a:r>
            <a:endParaRPr lang="en-GB" dirty="0" smtClean="0"/>
          </a:p>
          <a:p>
            <a:r>
              <a:rPr lang="en-GB" dirty="0" smtClean="0"/>
              <a:t>In </a:t>
            </a:r>
            <a:r>
              <a:rPr lang="en-GB" dirty="0"/>
              <a:t>the Magdeburg </a:t>
            </a:r>
            <a:r>
              <a:rPr lang="en-GB" i="1" dirty="0"/>
              <a:t>Confession</a:t>
            </a:r>
            <a:r>
              <a:rPr lang="en-GB" dirty="0"/>
              <a:t> of 1550 the argument is proposed that magistrates acting </a:t>
            </a:r>
            <a:r>
              <a:rPr lang="en-GB" i="1" dirty="0"/>
              <a:t>ultra vires</a:t>
            </a:r>
            <a:r>
              <a:rPr lang="en-GB" dirty="0"/>
              <a:t> cease to be ‘powers’ under Paul’s injunction. Since they are no longer powers, resistance to them </a:t>
            </a:r>
            <a:r>
              <a:rPr lang="en-GB" i="1" dirty="0"/>
              <a:t>by anyone </a:t>
            </a:r>
            <a:r>
              <a:rPr lang="en-GB" dirty="0"/>
              <a:t>is not a violation of Scriptural norms. S</a:t>
            </a:r>
            <a:r>
              <a:rPr lang="en-GB" dirty="0" smtClean="0"/>
              <a:t>ome </a:t>
            </a:r>
            <a:r>
              <a:rPr lang="en-GB" dirty="0"/>
              <a:t>of the mid-century Calvinist productions cautiously accepted the principle of private resistance.</a:t>
            </a:r>
            <a:endParaRPr lang="en-US" dirty="0"/>
          </a:p>
        </p:txBody>
      </p:sp>
    </p:spTree>
    <p:extLst>
      <p:ext uri="{BB962C8B-B14F-4D97-AF65-F5344CB8AC3E}">
        <p14:creationId xmlns:p14="http://schemas.microsoft.com/office/powerpoint/2010/main" val="2918329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Calvin, in the final version of the </a:t>
            </a:r>
            <a:r>
              <a:rPr lang="en-GB" i="1" dirty="0"/>
              <a:t>Institutes</a:t>
            </a:r>
            <a:r>
              <a:rPr lang="en-GB" dirty="0"/>
              <a:t>, seems to grant the private-law argument some validity in recounting Daniel’s denial that ‘he was guilty of any offence against the king when he disobeyed an ungodly law the latter had made: for the king had transgressed the bounds set to him and had not only wronged men, but had raised his horns against God, thereby abrogating his own power.’ [Höpfl, 83-84</a:t>
            </a:r>
            <a:r>
              <a:rPr lang="en-GB" dirty="0" smtClean="0"/>
              <a:t>]</a:t>
            </a:r>
            <a:endParaRPr lang="en-US" dirty="0"/>
          </a:p>
        </p:txBody>
      </p:sp>
    </p:spTree>
    <p:extLst>
      <p:ext uri="{BB962C8B-B14F-4D97-AF65-F5344CB8AC3E}">
        <p14:creationId xmlns:p14="http://schemas.microsoft.com/office/powerpoint/2010/main" val="1895225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Höpfl sees clearly that the implication of this passage is that ‘any ruler who sets himself against God, </a:t>
            </a:r>
            <a:r>
              <a:rPr lang="en-GB" i="1" dirty="0"/>
              <a:t>ipso facto</a:t>
            </a:r>
            <a:r>
              <a:rPr lang="en-GB" dirty="0"/>
              <a:t> ceases to be a ruler’. [Höpfl, 84, n. 110; see Skinner, 219-220] He denies, however, with what justification one may only imagine, that </a:t>
            </a:r>
            <a:r>
              <a:rPr lang="en-GB" dirty="0" smtClean="0"/>
              <a:t>Calvin intends </a:t>
            </a:r>
            <a:r>
              <a:rPr lang="en-GB" dirty="0"/>
              <a:t>this implication even though it was drawn by some of his successors. </a:t>
            </a:r>
            <a:endParaRPr lang="en-US" dirty="0"/>
          </a:p>
          <a:p>
            <a:endParaRPr lang="en-US" dirty="0"/>
          </a:p>
        </p:txBody>
      </p:sp>
    </p:spTree>
    <p:extLst>
      <p:ext uri="{BB962C8B-B14F-4D97-AF65-F5344CB8AC3E}">
        <p14:creationId xmlns:p14="http://schemas.microsoft.com/office/powerpoint/2010/main" val="2516414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As was the case with most Christian theologians, Calvin makes use of </a:t>
            </a:r>
            <a:r>
              <a:rPr lang="en-GB" i="1" dirty="0"/>
              <a:t>Romans</a:t>
            </a:r>
            <a:r>
              <a:rPr lang="en-GB" dirty="0"/>
              <a:t> 13 to support his claim that Christians are obliged to obey their political leaders. </a:t>
            </a:r>
            <a:endParaRPr lang="en-GB" dirty="0" smtClean="0"/>
          </a:p>
          <a:p>
            <a:r>
              <a:rPr lang="en-GB" dirty="0" smtClean="0"/>
              <a:t>In </a:t>
            </a:r>
            <a:r>
              <a:rPr lang="en-GB" dirty="0"/>
              <a:t>the </a:t>
            </a:r>
            <a:r>
              <a:rPr lang="en-GB" i="1" dirty="0"/>
              <a:t>Institutes</a:t>
            </a:r>
            <a:r>
              <a:rPr lang="en-GB" dirty="0"/>
              <a:t>, Calvin is at pains to demonstrate that his variety of Christianity constitutes no threat to royal authority as does, he thinks, Catholicism. </a:t>
            </a:r>
            <a:endParaRPr lang="en-US" dirty="0"/>
          </a:p>
        </p:txBody>
      </p:sp>
    </p:spTree>
    <p:extLst>
      <p:ext uri="{BB962C8B-B14F-4D97-AF65-F5344CB8AC3E}">
        <p14:creationId xmlns:p14="http://schemas.microsoft.com/office/powerpoint/2010/main" val="105222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That Höpfl may be incorrect in his denial that Calvin intends to claim that rulers setting themselves against God cease to be rulers can be gleaned from other works of Calvin, some earlier, some later, than the final version of the </a:t>
            </a:r>
            <a:r>
              <a:rPr lang="en-GB" i="1" dirty="0"/>
              <a:t>Institutes</a:t>
            </a:r>
            <a:r>
              <a:rPr lang="en-GB" dirty="0"/>
              <a:t> where he appears to make much the same point. </a:t>
            </a:r>
            <a:endParaRPr lang="en-US" dirty="0"/>
          </a:p>
        </p:txBody>
      </p:sp>
    </p:spTree>
    <p:extLst>
      <p:ext uri="{BB962C8B-B14F-4D97-AF65-F5344CB8AC3E}">
        <p14:creationId xmlns:p14="http://schemas.microsoft.com/office/powerpoint/2010/main" val="305556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Skinner notes that  ‘…if we turn from the </a:t>
            </a:r>
            <a:r>
              <a:rPr lang="en-GB" i="1" dirty="0"/>
              <a:t>Institutes</a:t>
            </a:r>
            <a:r>
              <a:rPr lang="en-GB" dirty="0"/>
              <a:t> to the </a:t>
            </a:r>
            <a:r>
              <a:rPr lang="en-GB" i="1" dirty="0"/>
              <a:t>Commentaries on the Bible</a:t>
            </a:r>
            <a:r>
              <a:rPr lang="en-GB" dirty="0"/>
              <a:t> which he [Calvin] began to issue in the closing years of his life, we find him beginning to develop his allusions to the private law argument into a theory of lawful opposition to tyrants. The earliest decisive instance occurs in his </a:t>
            </a:r>
            <a:r>
              <a:rPr lang="en-GB" i="1" dirty="0"/>
              <a:t>Commentary on the Acts of the Apostles</a:t>
            </a:r>
            <a:r>
              <a:rPr lang="en-GB" dirty="0"/>
              <a:t>, first published between 1552 and 1554.’ [Skinner 1978, 220] This publication predates the final revision of the </a:t>
            </a:r>
            <a:r>
              <a:rPr lang="en-GB" i="1" dirty="0"/>
              <a:t>Institutes</a:t>
            </a:r>
            <a:r>
              <a:rPr lang="en-GB" dirty="0"/>
              <a:t>. </a:t>
            </a:r>
            <a:endParaRPr lang="en-US" dirty="0"/>
          </a:p>
          <a:p>
            <a:endParaRPr lang="en-US" dirty="0"/>
          </a:p>
        </p:txBody>
      </p:sp>
    </p:spTree>
    <p:extLst>
      <p:ext uri="{BB962C8B-B14F-4D97-AF65-F5344CB8AC3E}">
        <p14:creationId xmlns:p14="http://schemas.microsoft.com/office/powerpoint/2010/main" val="1765280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In his </a:t>
            </a:r>
            <a:r>
              <a:rPr lang="en-GB" i="1" dirty="0"/>
              <a:t>Readings on the Prophet Daniel</a:t>
            </a:r>
            <a:r>
              <a:rPr lang="en-GB" dirty="0"/>
              <a:t> and in his </a:t>
            </a:r>
            <a:r>
              <a:rPr lang="en-GB" i="1" dirty="0"/>
              <a:t>Sermons on the last Eight Chapters of the Book of Daniel</a:t>
            </a:r>
            <a:r>
              <a:rPr lang="en-GB" dirty="0"/>
              <a:t>, which postdate the final version of the </a:t>
            </a:r>
            <a:r>
              <a:rPr lang="en-GB" i="1" dirty="0"/>
              <a:t>Institutes</a:t>
            </a:r>
            <a:r>
              <a:rPr lang="en-GB" dirty="0"/>
              <a:t> by 2 and 6 years respectively, Calvin discusses once again the case of Daniel’s defiance of Darius’s command. Rulers who claim that God is not be served or honoured </a:t>
            </a:r>
            <a:r>
              <a:rPr lang="en-GB" dirty="0" smtClean="0"/>
              <a:t>are </a:t>
            </a:r>
            <a:r>
              <a:rPr lang="en-GB" dirty="0"/>
              <a:t>not to be counted as princes. Not only may they be resisted but they should be laid low! </a:t>
            </a:r>
            <a:endParaRPr lang="en-GB" dirty="0" smtClean="0"/>
          </a:p>
          <a:p>
            <a:r>
              <a:rPr lang="en-GB" dirty="0" smtClean="0"/>
              <a:t>Despite </a:t>
            </a:r>
            <a:r>
              <a:rPr lang="en-GB" dirty="0"/>
              <a:t>this, it is true to say that Calvin’s endorsement of the private-law theory is never quite unequivocal.</a:t>
            </a:r>
            <a:endParaRPr lang="en-US" dirty="0"/>
          </a:p>
        </p:txBody>
      </p:sp>
    </p:spTree>
    <p:extLst>
      <p:ext uri="{BB962C8B-B14F-4D97-AF65-F5344CB8AC3E}">
        <p14:creationId xmlns:p14="http://schemas.microsoft.com/office/powerpoint/2010/main" val="2242832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Whatever may have been Calvin’s final thoughts on this matter and however much there remain in his works unresolved ambiguities, there can be no doubt that in some of those influenced by him (and here Höpfl is clearly correct) there is much less ambiguity in their endorsement of the private-law theory. </a:t>
            </a:r>
            <a:endParaRPr lang="en-GB" dirty="0" smtClean="0"/>
          </a:p>
          <a:p>
            <a:r>
              <a:rPr lang="en-GB" dirty="0" smtClean="0"/>
              <a:t>As </a:t>
            </a:r>
            <a:r>
              <a:rPr lang="en-GB" dirty="0"/>
              <a:t>we have seen, both Luther and Calvin initially held to a doctrine of passive obedience. Both held that resisting one’s rulers was always wrong. </a:t>
            </a:r>
            <a:r>
              <a:rPr lang="en-GB" dirty="0" smtClean="0"/>
              <a:t>As </a:t>
            </a:r>
            <a:r>
              <a:rPr lang="en-GB" dirty="0"/>
              <a:t>they later </a:t>
            </a:r>
            <a:r>
              <a:rPr lang="en-GB" dirty="0" smtClean="0"/>
              <a:t>developed, Lutheranism </a:t>
            </a:r>
            <a:r>
              <a:rPr lang="en-GB" dirty="0"/>
              <a:t>and Calvinism </a:t>
            </a:r>
            <a:r>
              <a:rPr lang="en-GB" dirty="0" smtClean="0"/>
              <a:t>adopted </a:t>
            </a:r>
            <a:r>
              <a:rPr lang="en-GB" dirty="0"/>
              <a:t>a less rigorous position. </a:t>
            </a:r>
            <a:endParaRPr lang="en-US" dirty="0"/>
          </a:p>
          <a:p>
            <a:endParaRPr lang="en-US" dirty="0"/>
          </a:p>
        </p:txBody>
      </p:sp>
    </p:spTree>
    <p:extLst>
      <p:ext uri="{BB962C8B-B14F-4D97-AF65-F5344CB8AC3E}">
        <p14:creationId xmlns:p14="http://schemas.microsoft.com/office/powerpoint/2010/main" val="426186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Later Calvinism developed and defended a theory of resistance as an instrument of religious reform. This happened in Scotland where John Knox, an orthodox Calvinist in every other respect, departed from Calvin on this point. Something similar also happened among the French </a:t>
            </a:r>
            <a:r>
              <a:rPr lang="en-GB" dirty="0" smtClean="0"/>
              <a:t>Calvinists, </a:t>
            </a:r>
            <a:r>
              <a:rPr lang="en-GB" dirty="0"/>
              <a:t>the Huguenots. </a:t>
            </a:r>
            <a:r>
              <a:rPr lang="en-GB" dirty="0" smtClean="0"/>
              <a:t>What the </a:t>
            </a:r>
            <a:r>
              <a:rPr lang="en-GB" dirty="0"/>
              <a:t>French and the Scots Calvinists </a:t>
            </a:r>
            <a:r>
              <a:rPr lang="en-GB" dirty="0" smtClean="0"/>
              <a:t>had in common was </a:t>
            </a:r>
            <a:r>
              <a:rPr lang="en-GB" dirty="0"/>
              <a:t>that they found themselves subjects to rulers who were </a:t>
            </a:r>
            <a:r>
              <a:rPr lang="en-GB" dirty="0" smtClean="0"/>
              <a:t>Catholic and unsympathetic to their religious convictions. </a:t>
            </a:r>
            <a:endParaRPr lang="en-US" dirty="0"/>
          </a:p>
        </p:txBody>
      </p:sp>
    </p:spTree>
    <p:extLst>
      <p:ext uri="{BB962C8B-B14F-4D97-AF65-F5344CB8AC3E}">
        <p14:creationId xmlns:p14="http://schemas.microsoft.com/office/powerpoint/2010/main" val="123499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smtClean="0"/>
              <a:t>It is perhaps no surprise to find that the </a:t>
            </a:r>
            <a:r>
              <a:rPr lang="en-GB" dirty="0"/>
              <a:t>attitude of Calvinists in Britain is significantly less reticent about private resistance than the non-French Continental Calvinists. </a:t>
            </a:r>
            <a:endParaRPr lang="en-GB" dirty="0" smtClean="0"/>
          </a:p>
          <a:p>
            <a:r>
              <a:rPr lang="en-GB" dirty="0" smtClean="0"/>
              <a:t>In </a:t>
            </a:r>
            <a:r>
              <a:rPr lang="en-GB" dirty="0"/>
              <a:t>Scotland, says Skinner, ‘we find a completely unequivocal statement of the private-law argument being deployed as the main justification for the lawfulness of forcible resistance.’ [Skinner 1978, 221] Chief among these more forceful exponents of the private-law argument are John Ponet and Christopher Goodman. </a:t>
            </a:r>
            <a:endParaRPr lang="en-US" dirty="0"/>
          </a:p>
        </p:txBody>
      </p:sp>
    </p:spTree>
    <p:extLst>
      <p:ext uri="{BB962C8B-B14F-4D97-AF65-F5344CB8AC3E}">
        <p14:creationId xmlns:p14="http://schemas.microsoft.com/office/powerpoint/2010/main" val="943929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Both Ponet and Goodman agree on what is by now the familiar contention that rulers </a:t>
            </a:r>
            <a:r>
              <a:rPr lang="en-GB" dirty="0" smtClean="0"/>
              <a:t>exist </a:t>
            </a:r>
            <a:r>
              <a:rPr lang="en-GB" dirty="0"/>
              <a:t>in order to exercise specific duties. Should they fail to do so and instead act in a tyrannical fashion, those rulers lose their special status and become just private citizens. </a:t>
            </a:r>
            <a:endParaRPr lang="en-US" dirty="0"/>
          </a:p>
        </p:txBody>
      </p:sp>
    </p:spTree>
    <p:extLst>
      <p:ext uri="{BB962C8B-B14F-4D97-AF65-F5344CB8AC3E}">
        <p14:creationId xmlns:p14="http://schemas.microsoft.com/office/powerpoint/2010/main" val="1166844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John Ponet is less inclined to make this point explicit than is Goodman but he does say that ‘the lawes of many Christiane regions doo permitte, that private men maie kil malefactours, yea </a:t>
            </a:r>
            <a:r>
              <a:rPr lang="en-GB" dirty="0" smtClean="0"/>
              <a:t>though </a:t>
            </a:r>
            <a:r>
              <a:rPr lang="en-GB" dirty="0"/>
              <a:t>they were magistrates…as when a governour shall sodainly with his sworde renne upon an innocent, or goo about to shote him through with a gonne, or if he should be found in bedde with a mannes daughter; much more if [he] goo about to betraie and make awaie his country to forainers, etc.’ [Ponet, 146] </a:t>
            </a:r>
            <a:endParaRPr lang="en-US" dirty="0"/>
          </a:p>
          <a:p>
            <a:endParaRPr lang="en-US" dirty="0"/>
          </a:p>
        </p:txBody>
      </p:sp>
    </p:spTree>
    <p:extLst>
      <p:ext uri="{BB962C8B-B14F-4D97-AF65-F5344CB8AC3E}">
        <p14:creationId xmlns:p14="http://schemas.microsoft.com/office/powerpoint/2010/main" val="3111814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Still, he thinks that the killing of errant magistrates by private individuals is not conducive to good order. Ponet is critical of the Anabaptists for thinking that men can live together without sin and have no need of a civil power; papists, on the other hand, make the mistake of thinking that the civil power is to be obeyed in everything. Both are in error. [see Ponet, 147</a:t>
            </a:r>
            <a:r>
              <a:rPr lang="en-GB" dirty="0" smtClean="0"/>
              <a:t>]</a:t>
            </a:r>
            <a:endParaRPr lang="en-US" dirty="0"/>
          </a:p>
        </p:txBody>
      </p:sp>
    </p:spTree>
    <p:extLst>
      <p:ext uri="{BB962C8B-B14F-4D97-AF65-F5344CB8AC3E}">
        <p14:creationId xmlns:p14="http://schemas.microsoft.com/office/powerpoint/2010/main" val="1408180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Skinner notes that Ponet goes so far as to deny completely that princes are always ordained by God but, not surprising, that he is unable to offer any authority for this claim other than citing—in a somewhat embarrassed manner—some Catholic contributions by Gerson and others to the conciliarist debates! [see Skinner 1978, 227] </a:t>
            </a:r>
            <a:endParaRPr lang="en-US" dirty="0"/>
          </a:p>
          <a:p>
            <a:endParaRPr lang="en-US" dirty="0"/>
          </a:p>
          <a:p>
            <a:endParaRPr lang="en-US" dirty="0"/>
          </a:p>
        </p:txBody>
      </p:sp>
    </p:spTree>
    <p:extLst>
      <p:ext uri="{BB962C8B-B14F-4D97-AF65-F5344CB8AC3E}">
        <p14:creationId xmlns:p14="http://schemas.microsoft.com/office/powerpoint/2010/main" val="2153666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Similarly, he opposes the radicals, such as the Anabaptists, who object to any form of political authority. Just as Luther had prohibited any resistance, disobedience or revolution by individuals, so too does Calvin. </a:t>
            </a:r>
            <a:endParaRPr lang="en-GB" dirty="0" smtClean="0"/>
          </a:p>
          <a:p>
            <a:r>
              <a:rPr lang="en-GB" dirty="0" smtClean="0"/>
              <a:t>However</a:t>
            </a:r>
            <a:r>
              <a:rPr lang="en-GB" dirty="0"/>
              <a:t>, he too allows inferior or lesser magistrates to act as a check on the power of the monarch. This limited power of resistance was later to prove significant. </a:t>
            </a:r>
            <a:endParaRPr lang="en-US" dirty="0"/>
          </a:p>
          <a:p>
            <a:endParaRPr lang="en-US" dirty="0"/>
          </a:p>
        </p:txBody>
      </p:sp>
    </p:spTree>
    <p:extLst>
      <p:ext uri="{BB962C8B-B14F-4D97-AF65-F5344CB8AC3E}">
        <p14:creationId xmlns:p14="http://schemas.microsoft.com/office/powerpoint/2010/main" val="1147270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GB" dirty="0"/>
              <a:t>Goodman makes a distinction between those rulers whose actions are lawful and those whose actions are not. The former are ordained by God; the latter are not. But that gives rise to another question, namely, if tyrannous rulers are not ordained by God, how do they come to hold office? </a:t>
            </a:r>
            <a:endParaRPr lang="en-GB" dirty="0" smtClean="0"/>
          </a:p>
          <a:p>
            <a:r>
              <a:rPr lang="en-GB" dirty="0" smtClean="0"/>
              <a:t>This </a:t>
            </a:r>
            <a:r>
              <a:rPr lang="en-GB" dirty="0"/>
              <a:t>can come about, it seems, only if the people make a mistake in the selection process; and, once again, Ponet has recourse to a Catholic example—if a Pope is </a:t>
            </a:r>
            <a:r>
              <a:rPr lang="en-GB" dirty="0" smtClean="0"/>
              <a:t>one </a:t>
            </a:r>
            <a:r>
              <a:rPr lang="en-GB" dirty="0"/>
              <a:t>who </a:t>
            </a:r>
            <a:r>
              <a:rPr lang="en-GB" dirty="0" smtClean="0"/>
              <a:t>does not carry </a:t>
            </a:r>
            <a:r>
              <a:rPr lang="en-GB" dirty="0"/>
              <a:t>out his appointed duties or is one who oversteps his authority, then the cardinals made a mistake in appointing him! </a:t>
            </a:r>
            <a:endParaRPr lang="en-US" dirty="0"/>
          </a:p>
        </p:txBody>
      </p:sp>
    </p:spTree>
    <p:extLst>
      <p:ext uri="{BB962C8B-B14F-4D97-AF65-F5344CB8AC3E}">
        <p14:creationId xmlns:p14="http://schemas.microsoft.com/office/powerpoint/2010/main" val="288234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Christopher Goodman dispenses entirely with any such lingering reluctance. </a:t>
            </a:r>
            <a:endParaRPr lang="en-US" dirty="0"/>
          </a:p>
          <a:p>
            <a:r>
              <a:rPr lang="en-GB" dirty="0" smtClean="0"/>
              <a:t>He </a:t>
            </a:r>
            <a:r>
              <a:rPr lang="en-GB" dirty="0"/>
              <a:t>takes his starting point from </a:t>
            </a:r>
            <a:r>
              <a:rPr lang="en-GB" i="1" dirty="0"/>
              <a:t>Romans</a:t>
            </a:r>
            <a:r>
              <a:rPr lang="en-GB" dirty="0"/>
              <a:t> 13 but remarks that our rulers are not merely ordained but ordained for a purpose, namely, the administration of justice. Rulers who become tyrannical or are guilty of murder cease to be public persons. </a:t>
            </a:r>
            <a:endParaRPr lang="en-US" dirty="0"/>
          </a:p>
        </p:txBody>
      </p:sp>
    </p:spTree>
    <p:extLst>
      <p:ext uri="{BB962C8B-B14F-4D97-AF65-F5344CB8AC3E}">
        <p14:creationId xmlns:p14="http://schemas.microsoft.com/office/powerpoint/2010/main" val="29805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‘…if the Magistrates would whollye despice and betraye the iustice and Lawes of God, you which are subiectes with them shall be condemned except you mayntayne and defend the same Lawes against them, and all others to the uttermost of your powers…for this hath God required of you....Which commandement as it is not geven onely to the Rulers and governours (thoghe I confesse it chieflie apperteyneth to their office to see it executed…but also is common to all the people, who are likewise bownde to the observation of the same…’ [Goodman, 151-52] </a:t>
            </a:r>
            <a:endParaRPr lang="en-US" dirty="0"/>
          </a:p>
          <a:p>
            <a:endParaRPr lang="en-US" dirty="0"/>
          </a:p>
        </p:txBody>
      </p:sp>
    </p:spTree>
    <p:extLst>
      <p:ext uri="{BB962C8B-B14F-4D97-AF65-F5344CB8AC3E}">
        <p14:creationId xmlns:p14="http://schemas.microsoft.com/office/powerpoint/2010/main" val="282569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Perhaps as a development of the idea that rulers are appointed for particular purposes and not just for their own aggrandisement, the notion of a covenant enters into Calvinist thinking. The writings of Christopher Goodman and John Knox indicate that godly citizens—not just magistrates—make a covenant with God, which covenant gives rise to obligations. One of these obligations is to resist and to remove tyrants. </a:t>
            </a:r>
            <a:endParaRPr lang="en-US" dirty="0"/>
          </a:p>
          <a:p>
            <a:endParaRPr lang="en-US" dirty="0"/>
          </a:p>
        </p:txBody>
      </p:sp>
    </p:spTree>
    <p:extLst>
      <p:ext uri="{BB962C8B-B14F-4D97-AF65-F5344CB8AC3E}">
        <p14:creationId xmlns:p14="http://schemas.microsoft.com/office/powerpoint/2010/main" val="4025004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This notion of a covenant enables these Calvinist thinkers ‘to reverse the most fundamental assumption of orthodox reformation political thought: they assure the people not that they will be damned if they resist the powers that be, but rather that they will be damned if they fail to do so, since this will be tantamount to breaking what Knox call the “league and covenant” which they have sworn with God himself.’ [Skinner 1978, 238] </a:t>
            </a:r>
            <a:endParaRPr lang="en-US" dirty="0"/>
          </a:p>
          <a:p>
            <a:endParaRPr lang="en-US" dirty="0"/>
          </a:p>
        </p:txBody>
      </p:sp>
    </p:spTree>
    <p:extLst>
      <p:ext uri="{BB962C8B-B14F-4D97-AF65-F5344CB8AC3E}">
        <p14:creationId xmlns:p14="http://schemas.microsoft.com/office/powerpoint/2010/main" val="2171924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If it is Scriptural teaching that all rulers, whatever their character and howsoever they execute their offices, are </a:t>
            </a:r>
            <a:r>
              <a:rPr lang="en-GB" i="1" dirty="0"/>
              <a:t>de facto</a:t>
            </a:r>
            <a:r>
              <a:rPr lang="en-GB" dirty="0"/>
              <a:t> appointed of God, then on the standard interpretation of </a:t>
            </a:r>
            <a:r>
              <a:rPr lang="en-GB" i="1" dirty="0"/>
              <a:t>Romans</a:t>
            </a:r>
            <a:r>
              <a:rPr lang="en-GB" dirty="0"/>
              <a:t> 13 they are due obedience and may not be resisted. How can this position be combined with any legitimate theory of resistance? It can’t! Or at least it can’t unless the standard interpretation of the Pauline prescription in </a:t>
            </a:r>
            <a:r>
              <a:rPr lang="en-GB" i="1" dirty="0"/>
              <a:t>Romans</a:t>
            </a:r>
            <a:r>
              <a:rPr lang="en-GB" dirty="0"/>
              <a:t> is suitably  and radically re-interpreted.</a:t>
            </a:r>
            <a:endParaRPr lang="en-US" dirty="0"/>
          </a:p>
          <a:p>
            <a:endParaRPr lang="en-US" dirty="0"/>
          </a:p>
        </p:txBody>
      </p:sp>
    </p:spTree>
    <p:extLst>
      <p:ext uri="{BB962C8B-B14F-4D97-AF65-F5344CB8AC3E}">
        <p14:creationId xmlns:p14="http://schemas.microsoft.com/office/powerpoint/2010/main" val="2323776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The emergence of a doctrine of a right to resistance in Calvinism, especially individual resistance, was due not to Calvin’s own teaching—he was a </a:t>
            </a:r>
            <a:r>
              <a:rPr lang="en-GB"/>
              <a:t>resolute </a:t>
            </a:r>
            <a:r>
              <a:rPr lang="en-GB" smtClean="0"/>
              <a:t>supporter </a:t>
            </a:r>
            <a:r>
              <a:rPr lang="en-GB" dirty="0"/>
              <a:t>of the doctrine of passive obedience—but to the particular historical situation that French and Scottish Calvinists found themselves in, namely, opposed to governments which they could not hope to convert to their cause. </a:t>
            </a:r>
            <a:endParaRPr lang="en-US" dirty="0"/>
          </a:p>
          <a:p>
            <a:endParaRPr lang="en-US" dirty="0"/>
          </a:p>
        </p:txBody>
      </p:sp>
    </p:spTree>
    <p:extLst>
      <p:ext uri="{BB962C8B-B14F-4D97-AF65-F5344CB8AC3E}">
        <p14:creationId xmlns:p14="http://schemas.microsoft.com/office/powerpoint/2010/main" val="661692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a:t>Sabine comments, ‘It was practically a foregone conclusion, therefore, that a Calvinist church, existing in a state whose rulers refuse to admit the truth of its doctrine and to enforce its discipline, would drop the duty to obey and assert the right to resist.’ [Sabine, 368]</a:t>
            </a:r>
            <a:endParaRPr lang="en-US" dirty="0"/>
          </a:p>
        </p:txBody>
      </p:sp>
    </p:spTree>
    <p:extLst>
      <p:ext uri="{BB962C8B-B14F-4D97-AF65-F5344CB8AC3E}">
        <p14:creationId xmlns:p14="http://schemas.microsoft.com/office/powerpoint/2010/main" val="2555202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Calvin, then, accepts that Christians have an absolute obligation to submit to temporal authority. Such submission is, for him, consistent with Christian liberty. His position was perhaps even more extreme than Luther’s. </a:t>
            </a:r>
            <a:endParaRPr lang="en-GB" dirty="0" smtClean="0"/>
          </a:p>
          <a:p>
            <a:r>
              <a:rPr lang="en-GB" dirty="0" smtClean="0"/>
              <a:t>‘Just </a:t>
            </a:r>
            <a:r>
              <a:rPr lang="en-GB" dirty="0"/>
              <a:t>as Luther inclined to the providentialist view that Romans 13 refers to whomever we find equipped with power, and that Christians have no business curiously inspecting the titles of those they find in authority, so did Calvin.’ [Höpfl, xxi] </a:t>
            </a:r>
            <a:endParaRPr lang="en-US" dirty="0"/>
          </a:p>
        </p:txBody>
      </p:sp>
    </p:spTree>
    <p:extLst>
      <p:ext uri="{BB962C8B-B14F-4D97-AF65-F5344CB8AC3E}">
        <p14:creationId xmlns:p14="http://schemas.microsoft.com/office/powerpoint/2010/main" val="248856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Together with this standard view on the necessity for submission to secular authorities, Calvin drew a distinction between the realms of secular and spiritual government. [see Höpfl 47 ] Generally, Calvinism supported a position in which state and church were separate but in which the state enforced the church’s teaching on faith and morals. </a:t>
            </a:r>
            <a:endParaRPr lang="en-US" dirty="0"/>
          </a:p>
        </p:txBody>
      </p:sp>
    </p:spTree>
    <p:extLst>
      <p:ext uri="{BB962C8B-B14F-4D97-AF65-F5344CB8AC3E}">
        <p14:creationId xmlns:p14="http://schemas.microsoft.com/office/powerpoint/2010/main" val="1699514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Sabine points out, the consequence of such a policy was ‘an intolerable rule of the saints: a meticulous regulation of the most private concerns </a:t>
            </a:r>
            <a:r>
              <a:rPr lang="en-GB" dirty="0" smtClean="0"/>
              <a:t>founded </a:t>
            </a:r>
            <a:r>
              <a:rPr lang="en-GB" dirty="0"/>
              <a:t>upon universal espionage, with only a shadowy distinction between the maintenance of public order, the control of private morals, and the preservation of pure doctrine and worship.’ [Sabine, 363] </a:t>
            </a:r>
            <a:endParaRPr lang="en-US" dirty="0"/>
          </a:p>
          <a:p>
            <a:endParaRPr lang="en-US" dirty="0"/>
          </a:p>
        </p:txBody>
      </p:sp>
    </p:spTree>
    <p:extLst>
      <p:ext uri="{BB962C8B-B14F-4D97-AF65-F5344CB8AC3E}">
        <p14:creationId xmlns:p14="http://schemas.microsoft.com/office/powerpoint/2010/main" val="145481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Later, Calvin was to modify drastically his earlier view that the secular and the spiritual realms were and ought to be separate. In his later views, the authority of secular magistrates extends not only to the ordering and control of relations between man and man but to relations between man and God</a:t>
            </a:r>
            <a:r>
              <a:rPr lang="en-GB" dirty="0" smtClean="0"/>
              <a:t>.</a:t>
            </a:r>
            <a:endParaRPr lang="en-US" dirty="0"/>
          </a:p>
        </p:txBody>
      </p:sp>
    </p:spTree>
    <p:extLst>
      <p:ext uri="{BB962C8B-B14F-4D97-AF65-F5344CB8AC3E}">
        <p14:creationId xmlns:p14="http://schemas.microsoft.com/office/powerpoint/2010/main" val="1479723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109</TotalTime>
  <Words>4674</Words>
  <Application>Microsoft Macintosh PowerPoint</Application>
  <PresentationFormat>On-screen Show (4:3)</PresentationFormat>
  <Paragraphs>128</Paragraphs>
  <Slides>57</Slides>
  <Notes>54</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Private Resistance?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18</cp:revision>
  <dcterms:created xsi:type="dcterms:W3CDTF">2013-10-28T09:43:04Z</dcterms:created>
  <dcterms:modified xsi:type="dcterms:W3CDTF">2013-11-15T10:55:34Z</dcterms:modified>
</cp:coreProperties>
</file>