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93" r:id="rId3"/>
    <p:sldId id="257" r:id="rId4"/>
    <p:sldId id="258" r:id="rId5"/>
    <p:sldId id="259" r:id="rId6"/>
    <p:sldId id="260" r:id="rId7"/>
    <p:sldId id="261" r:id="rId8"/>
    <p:sldId id="289"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90" r:id="rId22"/>
    <p:sldId id="276" r:id="rId23"/>
    <p:sldId id="278" r:id="rId24"/>
    <p:sldId id="279" r:id="rId25"/>
    <p:sldId id="280" r:id="rId26"/>
    <p:sldId id="281" r:id="rId27"/>
    <p:sldId id="282" r:id="rId28"/>
    <p:sldId id="291" r:id="rId29"/>
    <p:sldId id="283" r:id="rId30"/>
    <p:sldId id="284" r:id="rId31"/>
    <p:sldId id="292" r:id="rId32"/>
    <p:sldId id="285" r:id="rId33"/>
    <p:sldId id="286" r:id="rId34"/>
    <p:sldId id="287" r:id="rId35"/>
    <p:sldId id="288"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3451E4-E819-A742-9558-77AE0956A0B2}" type="datetimeFigureOut">
              <a:rPr lang="en-US" smtClean="0"/>
              <a:t>15/11/2013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FE68F5-F27A-514A-82E1-488D61B56588}" type="slidenum">
              <a:rPr lang="en-US" smtClean="0"/>
              <a:t>‹#›</a:t>
            </a:fld>
            <a:endParaRPr lang="en-US"/>
          </a:p>
        </p:txBody>
      </p:sp>
    </p:spTree>
    <p:extLst>
      <p:ext uri="{BB962C8B-B14F-4D97-AF65-F5344CB8AC3E}">
        <p14:creationId xmlns:p14="http://schemas.microsoft.com/office/powerpoint/2010/main" val="35877394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a:t>
            </a:fld>
            <a:endParaRPr lang="en-US"/>
          </a:p>
        </p:txBody>
      </p:sp>
    </p:spTree>
    <p:extLst>
      <p:ext uri="{BB962C8B-B14F-4D97-AF65-F5344CB8AC3E}">
        <p14:creationId xmlns:p14="http://schemas.microsoft.com/office/powerpoint/2010/main" val="4126129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14</a:t>
            </a:fld>
            <a:endParaRPr lang="en-US"/>
          </a:p>
        </p:txBody>
      </p:sp>
    </p:spTree>
    <p:extLst>
      <p:ext uri="{BB962C8B-B14F-4D97-AF65-F5344CB8AC3E}">
        <p14:creationId xmlns:p14="http://schemas.microsoft.com/office/powerpoint/2010/main" val="2848431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15</a:t>
            </a:fld>
            <a:endParaRPr lang="en-US"/>
          </a:p>
        </p:txBody>
      </p:sp>
    </p:spTree>
    <p:extLst>
      <p:ext uri="{BB962C8B-B14F-4D97-AF65-F5344CB8AC3E}">
        <p14:creationId xmlns:p14="http://schemas.microsoft.com/office/powerpoint/2010/main" val="4137537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16</a:t>
            </a:fld>
            <a:endParaRPr lang="en-US"/>
          </a:p>
        </p:txBody>
      </p:sp>
    </p:spTree>
    <p:extLst>
      <p:ext uri="{BB962C8B-B14F-4D97-AF65-F5344CB8AC3E}">
        <p14:creationId xmlns:p14="http://schemas.microsoft.com/office/powerpoint/2010/main" val="3296876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17</a:t>
            </a:fld>
            <a:endParaRPr lang="en-US"/>
          </a:p>
        </p:txBody>
      </p:sp>
    </p:spTree>
    <p:extLst>
      <p:ext uri="{BB962C8B-B14F-4D97-AF65-F5344CB8AC3E}">
        <p14:creationId xmlns:p14="http://schemas.microsoft.com/office/powerpoint/2010/main" val="3435846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18</a:t>
            </a:fld>
            <a:endParaRPr lang="en-US"/>
          </a:p>
        </p:txBody>
      </p:sp>
    </p:spTree>
    <p:extLst>
      <p:ext uri="{BB962C8B-B14F-4D97-AF65-F5344CB8AC3E}">
        <p14:creationId xmlns:p14="http://schemas.microsoft.com/office/powerpoint/2010/main" val="31129443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19</a:t>
            </a:fld>
            <a:endParaRPr lang="en-US"/>
          </a:p>
        </p:txBody>
      </p:sp>
    </p:spTree>
    <p:extLst>
      <p:ext uri="{BB962C8B-B14F-4D97-AF65-F5344CB8AC3E}">
        <p14:creationId xmlns:p14="http://schemas.microsoft.com/office/powerpoint/2010/main" val="2478544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20</a:t>
            </a:fld>
            <a:endParaRPr lang="en-US"/>
          </a:p>
        </p:txBody>
      </p:sp>
    </p:spTree>
    <p:extLst>
      <p:ext uri="{BB962C8B-B14F-4D97-AF65-F5344CB8AC3E}">
        <p14:creationId xmlns:p14="http://schemas.microsoft.com/office/powerpoint/2010/main" val="21431438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21</a:t>
            </a:fld>
            <a:endParaRPr lang="en-US"/>
          </a:p>
        </p:txBody>
      </p:sp>
    </p:spTree>
    <p:extLst>
      <p:ext uri="{BB962C8B-B14F-4D97-AF65-F5344CB8AC3E}">
        <p14:creationId xmlns:p14="http://schemas.microsoft.com/office/powerpoint/2010/main" val="29174240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22</a:t>
            </a:fld>
            <a:endParaRPr lang="en-US"/>
          </a:p>
        </p:txBody>
      </p:sp>
    </p:spTree>
    <p:extLst>
      <p:ext uri="{BB962C8B-B14F-4D97-AF65-F5344CB8AC3E}">
        <p14:creationId xmlns:p14="http://schemas.microsoft.com/office/powerpoint/2010/main" val="41924699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23</a:t>
            </a:fld>
            <a:endParaRPr lang="en-US"/>
          </a:p>
        </p:txBody>
      </p:sp>
    </p:spTree>
    <p:extLst>
      <p:ext uri="{BB962C8B-B14F-4D97-AF65-F5344CB8AC3E}">
        <p14:creationId xmlns:p14="http://schemas.microsoft.com/office/powerpoint/2010/main" val="4221466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a:t>
            </a:fld>
            <a:endParaRPr lang="en-US"/>
          </a:p>
        </p:txBody>
      </p:sp>
    </p:spTree>
    <p:extLst>
      <p:ext uri="{BB962C8B-B14F-4D97-AF65-F5344CB8AC3E}">
        <p14:creationId xmlns:p14="http://schemas.microsoft.com/office/powerpoint/2010/main" val="164442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24</a:t>
            </a:fld>
            <a:endParaRPr lang="en-US"/>
          </a:p>
        </p:txBody>
      </p:sp>
    </p:spTree>
    <p:extLst>
      <p:ext uri="{BB962C8B-B14F-4D97-AF65-F5344CB8AC3E}">
        <p14:creationId xmlns:p14="http://schemas.microsoft.com/office/powerpoint/2010/main" val="28444445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25</a:t>
            </a:fld>
            <a:endParaRPr lang="en-US"/>
          </a:p>
        </p:txBody>
      </p:sp>
    </p:spTree>
    <p:extLst>
      <p:ext uri="{BB962C8B-B14F-4D97-AF65-F5344CB8AC3E}">
        <p14:creationId xmlns:p14="http://schemas.microsoft.com/office/powerpoint/2010/main" val="47233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26</a:t>
            </a:fld>
            <a:endParaRPr lang="en-US"/>
          </a:p>
        </p:txBody>
      </p:sp>
    </p:spTree>
    <p:extLst>
      <p:ext uri="{BB962C8B-B14F-4D97-AF65-F5344CB8AC3E}">
        <p14:creationId xmlns:p14="http://schemas.microsoft.com/office/powerpoint/2010/main" val="38356917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27</a:t>
            </a:fld>
            <a:endParaRPr lang="en-US"/>
          </a:p>
        </p:txBody>
      </p:sp>
    </p:spTree>
    <p:extLst>
      <p:ext uri="{BB962C8B-B14F-4D97-AF65-F5344CB8AC3E}">
        <p14:creationId xmlns:p14="http://schemas.microsoft.com/office/powerpoint/2010/main" val="2809984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28</a:t>
            </a:fld>
            <a:endParaRPr lang="en-US"/>
          </a:p>
        </p:txBody>
      </p:sp>
    </p:spTree>
    <p:extLst>
      <p:ext uri="{BB962C8B-B14F-4D97-AF65-F5344CB8AC3E}">
        <p14:creationId xmlns:p14="http://schemas.microsoft.com/office/powerpoint/2010/main" val="758263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29</a:t>
            </a:fld>
            <a:endParaRPr lang="en-US"/>
          </a:p>
        </p:txBody>
      </p:sp>
    </p:spTree>
    <p:extLst>
      <p:ext uri="{BB962C8B-B14F-4D97-AF65-F5344CB8AC3E}">
        <p14:creationId xmlns:p14="http://schemas.microsoft.com/office/powerpoint/2010/main" val="2418751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30</a:t>
            </a:fld>
            <a:endParaRPr lang="en-US"/>
          </a:p>
        </p:txBody>
      </p:sp>
    </p:spTree>
    <p:extLst>
      <p:ext uri="{BB962C8B-B14F-4D97-AF65-F5344CB8AC3E}">
        <p14:creationId xmlns:p14="http://schemas.microsoft.com/office/powerpoint/2010/main" val="42589798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31</a:t>
            </a:fld>
            <a:endParaRPr lang="en-US"/>
          </a:p>
        </p:txBody>
      </p:sp>
    </p:spTree>
    <p:extLst>
      <p:ext uri="{BB962C8B-B14F-4D97-AF65-F5344CB8AC3E}">
        <p14:creationId xmlns:p14="http://schemas.microsoft.com/office/powerpoint/2010/main" val="23235269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32</a:t>
            </a:fld>
            <a:endParaRPr lang="en-US"/>
          </a:p>
        </p:txBody>
      </p:sp>
    </p:spTree>
    <p:extLst>
      <p:ext uri="{BB962C8B-B14F-4D97-AF65-F5344CB8AC3E}">
        <p14:creationId xmlns:p14="http://schemas.microsoft.com/office/powerpoint/2010/main" val="14815610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33</a:t>
            </a:fld>
            <a:endParaRPr lang="en-US"/>
          </a:p>
        </p:txBody>
      </p:sp>
    </p:spTree>
    <p:extLst>
      <p:ext uri="{BB962C8B-B14F-4D97-AF65-F5344CB8AC3E}">
        <p14:creationId xmlns:p14="http://schemas.microsoft.com/office/powerpoint/2010/main" val="2050708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a:t>
            </a:fld>
            <a:endParaRPr lang="en-US"/>
          </a:p>
        </p:txBody>
      </p:sp>
    </p:spTree>
    <p:extLst>
      <p:ext uri="{BB962C8B-B14F-4D97-AF65-F5344CB8AC3E}">
        <p14:creationId xmlns:p14="http://schemas.microsoft.com/office/powerpoint/2010/main" val="32558040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34</a:t>
            </a:fld>
            <a:endParaRPr lang="en-US"/>
          </a:p>
        </p:txBody>
      </p:sp>
    </p:spTree>
    <p:extLst>
      <p:ext uri="{BB962C8B-B14F-4D97-AF65-F5344CB8AC3E}">
        <p14:creationId xmlns:p14="http://schemas.microsoft.com/office/powerpoint/2010/main" val="8130863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35</a:t>
            </a:fld>
            <a:endParaRPr lang="en-US"/>
          </a:p>
        </p:txBody>
      </p:sp>
    </p:spTree>
    <p:extLst>
      <p:ext uri="{BB962C8B-B14F-4D97-AF65-F5344CB8AC3E}">
        <p14:creationId xmlns:p14="http://schemas.microsoft.com/office/powerpoint/2010/main" val="3610832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4</a:t>
            </a:fld>
            <a:endParaRPr lang="en-US"/>
          </a:p>
        </p:txBody>
      </p:sp>
    </p:spTree>
    <p:extLst>
      <p:ext uri="{BB962C8B-B14F-4D97-AF65-F5344CB8AC3E}">
        <p14:creationId xmlns:p14="http://schemas.microsoft.com/office/powerpoint/2010/main" val="2161339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5</a:t>
            </a:fld>
            <a:endParaRPr lang="en-US"/>
          </a:p>
        </p:txBody>
      </p:sp>
    </p:spTree>
    <p:extLst>
      <p:ext uri="{BB962C8B-B14F-4D97-AF65-F5344CB8AC3E}">
        <p14:creationId xmlns:p14="http://schemas.microsoft.com/office/powerpoint/2010/main" val="1883632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10</a:t>
            </a:fld>
            <a:endParaRPr lang="en-US"/>
          </a:p>
        </p:txBody>
      </p:sp>
    </p:spTree>
    <p:extLst>
      <p:ext uri="{BB962C8B-B14F-4D97-AF65-F5344CB8AC3E}">
        <p14:creationId xmlns:p14="http://schemas.microsoft.com/office/powerpoint/2010/main" val="8786044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11</a:t>
            </a:fld>
            <a:endParaRPr lang="en-US"/>
          </a:p>
        </p:txBody>
      </p:sp>
    </p:spTree>
    <p:extLst>
      <p:ext uri="{BB962C8B-B14F-4D97-AF65-F5344CB8AC3E}">
        <p14:creationId xmlns:p14="http://schemas.microsoft.com/office/powerpoint/2010/main" val="3747480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12</a:t>
            </a:fld>
            <a:endParaRPr lang="en-US"/>
          </a:p>
        </p:txBody>
      </p:sp>
    </p:spTree>
    <p:extLst>
      <p:ext uri="{BB962C8B-B14F-4D97-AF65-F5344CB8AC3E}">
        <p14:creationId xmlns:p14="http://schemas.microsoft.com/office/powerpoint/2010/main" val="840985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6FE68F5-F27A-514A-82E1-488D61B56588}" type="slidenum">
              <a:rPr lang="en-US" smtClean="0"/>
              <a:t>13</a:t>
            </a:fld>
            <a:endParaRPr lang="en-US"/>
          </a:p>
        </p:txBody>
      </p:sp>
    </p:spTree>
    <p:extLst>
      <p:ext uri="{BB962C8B-B14F-4D97-AF65-F5344CB8AC3E}">
        <p14:creationId xmlns:p14="http://schemas.microsoft.com/office/powerpoint/2010/main" val="3079534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15/11/2013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15/11/2013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15/11/2013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15/11/2013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15/11/2013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15/11/2013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41. The Reformation – Luther (cont’d), Radical Reformers</a:t>
            </a:r>
            <a:endParaRPr lang="en-US" dirty="0"/>
          </a:p>
        </p:txBody>
      </p:sp>
    </p:spTree>
    <p:extLst>
      <p:ext uri="{BB962C8B-B14F-4D97-AF65-F5344CB8AC3E}">
        <p14:creationId xmlns:p14="http://schemas.microsoft.com/office/powerpoint/2010/main" val="11621956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Some took the logic of Luther’s theological arguments to imply the illegitimacy of secular authority, an implication that had some measure of justification if we look to Luther’s </a:t>
            </a:r>
            <a:r>
              <a:rPr lang="en-GB" i="1" dirty="0"/>
              <a:t>On Secular Authority</a:t>
            </a:r>
            <a:r>
              <a:rPr lang="en-GB" dirty="0"/>
              <a:t>. ‘Luther’s attack on the Church could be more readily mobilized against the ecclesiastical hierarchy, princes of the Church and the imposition of tithes, which were indeed a major grievance’ writes Wood. ‘But during the peasant revolt the challenge to authority went beyond ecclesiastical jurisdiction to include secular authorities, the ever-increasing burden of taxation and gross inequalities of property and power.’ [Wood, 71]  </a:t>
            </a:r>
            <a:endParaRPr lang="en-US" dirty="0"/>
          </a:p>
        </p:txBody>
      </p:sp>
    </p:spTree>
    <p:extLst>
      <p:ext uri="{BB962C8B-B14F-4D97-AF65-F5344CB8AC3E}">
        <p14:creationId xmlns:p14="http://schemas.microsoft.com/office/powerpoint/2010/main" val="8509371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Luther emphatically denied that the rejection of secular authority was a consequence of his teaching and he urged the princes on to the most brutal repression of any hint of resistance, rebellion or revolution. The very title of one of his works evinces Luther’s attitude very clearly—</a:t>
            </a:r>
            <a:r>
              <a:rPr lang="en-GB" i="1" dirty="0"/>
              <a:t>Against the Robbing and Murdering Hordes of Peasants</a:t>
            </a:r>
            <a:r>
              <a:rPr lang="en-GB" dirty="0"/>
              <a:t>. </a:t>
            </a:r>
            <a:endParaRPr lang="en-GB" dirty="0" smtClean="0"/>
          </a:p>
          <a:p>
            <a:r>
              <a:rPr lang="en-GB" dirty="0" smtClean="0"/>
              <a:t>If </a:t>
            </a:r>
            <a:r>
              <a:rPr lang="en-GB" dirty="0"/>
              <a:t>Luther had little respect for rulers, he had even less respect for the great unwashed. ‘Disobedience,’ he said, ‘is a greater sin than murder, unchastity, theft, and dishonesty, and all that these may include.’ [Luther, </a:t>
            </a:r>
            <a:r>
              <a:rPr lang="en-GB" i="1" dirty="0"/>
              <a:t>On Good Works</a:t>
            </a:r>
            <a:r>
              <a:rPr lang="en-GB" dirty="0"/>
              <a:t>, </a:t>
            </a:r>
            <a:r>
              <a:rPr lang="en-GB" i="1" dirty="0"/>
              <a:t>Werke</a:t>
            </a:r>
            <a:r>
              <a:rPr lang="en-GB" dirty="0"/>
              <a:t>, VI, 250] </a:t>
            </a:r>
            <a:endParaRPr lang="en-US" dirty="0"/>
          </a:p>
        </p:txBody>
      </p:sp>
    </p:spTree>
    <p:extLst>
      <p:ext uri="{BB962C8B-B14F-4D97-AF65-F5344CB8AC3E}">
        <p14:creationId xmlns:p14="http://schemas.microsoft.com/office/powerpoint/2010/main" val="22713061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such as Wood, believe that the peasants’ recruitment of Lutheran support for their political activities was not justified on Lutheran principles. Others are inclined to take Luther to have been selective in his doctrine of resistance. Whether or which, the actual position of Christian passive obedience eventually indicated by Luther found favour, not surprisingly, with the German princes, the more so as it freed them and their lands from papal control and the requirement to fund the papacy.</a:t>
            </a:r>
            <a:endParaRPr lang="en-US" dirty="0"/>
          </a:p>
          <a:p>
            <a:endParaRPr lang="en-US" dirty="0"/>
          </a:p>
        </p:txBody>
      </p:sp>
    </p:spTree>
    <p:extLst>
      <p:ext uri="{BB962C8B-B14F-4D97-AF65-F5344CB8AC3E}">
        <p14:creationId xmlns:p14="http://schemas.microsoft.com/office/powerpoint/2010/main" val="9454125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By removing all legal and jurisdictional functions from the Church, Lutherans effectively transferred those functions to the state, thereby enlarging and extending state power. With the church’s legal authority diminished, there was no place outside the secular political structure that could pass judgement on a tyrant. Lutheranism accepted that whatever powers there were were instituted by God and were deserving of all the obedience and respect that they understood </a:t>
            </a:r>
            <a:r>
              <a:rPr lang="en-GB" i="1" dirty="0"/>
              <a:t>Romans</a:t>
            </a:r>
            <a:r>
              <a:rPr lang="en-GB" dirty="0"/>
              <a:t> 13 to mandate. Not only good and just rulers rule by divine right, tyrants do so too, and no ruler, good or bad can be resisted without violating the explicit commands of Scripture. </a:t>
            </a:r>
            <a:endParaRPr lang="en-US" dirty="0"/>
          </a:p>
        </p:txBody>
      </p:sp>
    </p:spTree>
    <p:extLst>
      <p:ext uri="{BB962C8B-B14F-4D97-AF65-F5344CB8AC3E}">
        <p14:creationId xmlns:p14="http://schemas.microsoft.com/office/powerpoint/2010/main" val="35458258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it is true that early Lutheranism, especially after the Peasants’ War (1524/25), endorsed a doctrine of absolute non-resistance, this changed as the political environment changed. Skinner remarks, ‘If we turn…to the period after 1530…we find Luther, Melanchthon, Osiander and many of their most prominent followers suddenly changing their minds, and arguing instead that any ruler who becomes a tyrant may be lawfully and forcibly opposed.’ [Skinner 1978, 74] </a:t>
            </a:r>
            <a:endParaRPr lang="en-US" dirty="0"/>
          </a:p>
        </p:txBody>
      </p:sp>
    </p:spTree>
    <p:extLst>
      <p:ext uri="{BB962C8B-B14F-4D97-AF65-F5344CB8AC3E}">
        <p14:creationId xmlns:p14="http://schemas.microsoft.com/office/powerpoint/2010/main" val="29566210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Whether or not Lutheranism over time modified its original stance on the matter of resistance to secular rule, its original conservatism on this matter provoked a more radical reaction that took root especially in parts of Germany and in Switzerland. One of the earliest flashpoints between the magisterial reformers and the radicals took place in Luther’s home town of Wittenberg in 1521-2. Andreas Karlstadt, who was Luther’s replacement in Wittenberg for a short period at this time, put forward doctrines that were much more radical than those endorsed by Luther himself. </a:t>
            </a:r>
            <a:endParaRPr lang="en-US" dirty="0"/>
          </a:p>
          <a:p>
            <a:endParaRPr lang="en-US" dirty="0"/>
          </a:p>
        </p:txBody>
      </p:sp>
    </p:spTree>
    <p:extLst>
      <p:ext uri="{BB962C8B-B14F-4D97-AF65-F5344CB8AC3E}">
        <p14:creationId xmlns:p14="http://schemas.microsoft.com/office/powerpoint/2010/main" val="33354177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Luther’s hasty return to Wittenberg, Karlstadt fled but not before he had strongly influenced Nicholas Storch and Thomas Müntzer of Zwickau. A parallel separatist anti-Lutheran movement also developed at Zwingli’s Zurich under the influence of Conrad Grebel, Felix Manz and Balthasar Hubmaier. The Zwickau radicals and the Zurich radicals were in correspondence with and influenced each other.</a:t>
            </a:r>
            <a:endParaRPr lang="en-US" dirty="0"/>
          </a:p>
          <a:p>
            <a:endParaRPr lang="en-US" dirty="0"/>
          </a:p>
        </p:txBody>
      </p:sp>
    </p:spTree>
    <p:extLst>
      <p:ext uri="{BB962C8B-B14F-4D97-AF65-F5344CB8AC3E}">
        <p14:creationId xmlns:p14="http://schemas.microsoft.com/office/powerpoint/2010/main" val="2160319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Müntzer had no time for the Lutheran doctrine of the separation of powers—spiritual and secular—and wanted the secular authorities to take an active role in promoting and defending the true faith. False clergy, Müntzer says (and by false clergy he has Luther in mind) have ‘made fools of you, so that everyone now swears to the saints that the princes are heathen people insofar as their office is concerned. </a:t>
            </a:r>
            <a:r>
              <a:rPr lang="en-GB" dirty="0" smtClean="0"/>
              <a:t>[</a:t>
            </a:r>
            <a:r>
              <a:rPr lang="en-GB" dirty="0"/>
              <a:t>Müntzer </a:t>
            </a:r>
            <a:r>
              <a:rPr lang="en-GB" dirty="0" smtClean="0"/>
              <a:t>, </a:t>
            </a:r>
            <a:r>
              <a:rPr lang="en-GB" i="1" dirty="0"/>
              <a:t>Sermon to the Princes</a:t>
            </a:r>
            <a:r>
              <a:rPr lang="en-GB" dirty="0"/>
              <a:t>, 26-27 in Baylor]  </a:t>
            </a:r>
            <a:endParaRPr lang="en-US" dirty="0"/>
          </a:p>
          <a:p>
            <a:endParaRPr lang="en-US" dirty="0"/>
          </a:p>
        </p:txBody>
      </p:sp>
    </p:spTree>
    <p:extLst>
      <p:ext uri="{BB962C8B-B14F-4D97-AF65-F5344CB8AC3E}">
        <p14:creationId xmlns:p14="http://schemas.microsoft.com/office/powerpoint/2010/main" val="35083652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Müntzer </a:t>
            </a:r>
            <a:r>
              <a:rPr lang="en-GB" dirty="0" smtClean="0"/>
              <a:t>cites </a:t>
            </a:r>
            <a:r>
              <a:rPr lang="en-GB" dirty="0"/>
              <a:t>the usual passage from </a:t>
            </a:r>
            <a:r>
              <a:rPr lang="en-GB" i="1" dirty="0"/>
              <a:t>Romans</a:t>
            </a:r>
            <a:r>
              <a:rPr lang="en-GB" dirty="0"/>
              <a:t> but he does not to make the usual point about the necessity for Christians to be passively obedient to their rulers. On the contrary, Müntzer </a:t>
            </a:r>
            <a:r>
              <a:rPr lang="en-GB" dirty="0" smtClean="0"/>
              <a:t>interprets </a:t>
            </a:r>
            <a:r>
              <a:rPr lang="en-GB" dirty="0"/>
              <a:t>this passage as requiring rulers to actively promote a Christian society and, in the event that they fail to so act, he believes that Scripture legitimates rebellion against them! [see Baylor, 28, n. 18] </a:t>
            </a:r>
            <a:endParaRPr lang="en-US" dirty="0"/>
          </a:p>
        </p:txBody>
      </p:sp>
    </p:spTree>
    <p:extLst>
      <p:ext uri="{BB962C8B-B14F-4D97-AF65-F5344CB8AC3E}">
        <p14:creationId xmlns:p14="http://schemas.microsoft.com/office/powerpoint/2010/main" val="26458105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the other hand, the Anabaptists Conrad Grebel and Felix Manz also attacked the political attitude of the magisterial reformers but in contrast to the revolutionary Müntzer they not only did not want the godly to take control of political power for the advancement of the true faith but, on the contrary, they wanted true believers to ignore secular authority completely! </a:t>
            </a:r>
            <a:endParaRPr lang="en-US" dirty="0"/>
          </a:p>
          <a:p>
            <a:endParaRPr lang="en-US" dirty="0"/>
          </a:p>
        </p:txBody>
      </p:sp>
    </p:spTree>
    <p:extLst>
      <p:ext uri="{BB962C8B-B14F-4D97-AF65-F5344CB8AC3E}">
        <p14:creationId xmlns:p14="http://schemas.microsoft.com/office/powerpoint/2010/main" val="12366019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Luther has already hinted that rulers cannot command us in everything and that we are not bound to obey them in everything. How are the parameters of obedience to be determined? Rulers who act </a:t>
            </a:r>
            <a:r>
              <a:rPr lang="en-GB" i="1" dirty="0"/>
              <a:t>ultra vires</a:t>
            </a:r>
            <a:r>
              <a:rPr lang="en-GB" dirty="0"/>
              <a:t> are, in that respect at least, no longer rulers and need not be obeyed: </a:t>
            </a:r>
            <a:r>
              <a:rPr lang="en-GB" i="1" dirty="0"/>
              <a:t>Romans</a:t>
            </a:r>
            <a:r>
              <a:rPr lang="en-GB" dirty="0"/>
              <a:t> 13 applies only to rulers and if they act </a:t>
            </a:r>
            <a:r>
              <a:rPr lang="en-GB" i="1" dirty="0"/>
              <a:t>ultra vires</a:t>
            </a:r>
            <a:r>
              <a:rPr lang="en-GB" dirty="0"/>
              <a:t> and are thereby not rulers it doesn’t apply. </a:t>
            </a:r>
            <a:endParaRPr lang="en-US" dirty="0"/>
          </a:p>
          <a:p>
            <a:endParaRPr lang="en-US" dirty="0"/>
          </a:p>
        </p:txBody>
      </p:sp>
    </p:spTree>
    <p:extLst>
      <p:ext uri="{BB962C8B-B14F-4D97-AF65-F5344CB8AC3E}">
        <p14:creationId xmlns:p14="http://schemas.microsoft.com/office/powerpoint/2010/main" val="1294336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Michael Sattler, in his </a:t>
            </a:r>
            <a:r>
              <a:rPr lang="en-GB" i="1" dirty="0"/>
              <a:t>Schleitheim Confession</a:t>
            </a:r>
            <a:r>
              <a:rPr lang="en-GB" dirty="0"/>
              <a:t>, makes the point that the coercive application of law and order has no role to play in the lives of true Christians. He writes, ‘The sword is ordained of God outside the perfection of Christ….In the perfection of Christ, however, only the ban is used for a warning…without putting the flesh to death….’ May Christians resort to the law courts to decide their disputes? </a:t>
            </a:r>
            <a:endParaRPr lang="en-US" dirty="0"/>
          </a:p>
        </p:txBody>
      </p:sp>
    </p:spTree>
    <p:extLst>
      <p:ext uri="{BB962C8B-B14F-4D97-AF65-F5344CB8AC3E}">
        <p14:creationId xmlns:p14="http://schemas.microsoft.com/office/powerpoint/2010/main" val="6748426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Sattler thinks not. ‘Christ did not wish to decide or pass judgment between brother and brother in the case of the inheritance, but refused to do so. Therefore we should do likewise.’ Can a Christian be a magistrate? Again, Sattler thinks not. ‘The government magistracy is according to the flesh, but the Christians’ is according to the Spirit…’ [Sattler, </a:t>
            </a:r>
            <a:r>
              <a:rPr lang="en-GB" i="1" dirty="0"/>
              <a:t>Schleitheim Confession</a:t>
            </a:r>
            <a:r>
              <a:rPr lang="en-GB" dirty="0"/>
              <a:t>, 74 in Suck]</a:t>
            </a:r>
            <a:endParaRPr lang="en-US" dirty="0"/>
          </a:p>
        </p:txBody>
      </p:sp>
    </p:spTree>
    <p:extLst>
      <p:ext uri="{BB962C8B-B14F-4D97-AF65-F5344CB8AC3E}">
        <p14:creationId xmlns:p14="http://schemas.microsoft.com/office/powerpoint/2010/main" val="20812976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now have a three-way standoff in the matter of the relation between the spiritual government and the secular government: the Zwickau prophets, so-called, oppose the magisterial reformers and the Anabaptists; the magisterial reformers oppose the Zwickau prophets and the Anabaptists; and the Anabaptists opposed the Zwickau prophets and the magisterial reformers!</a:t>
            </a:r>
            <a:endParaRPr lang="en-US" dirty="0"/>
          </a:p>
          <a:p>
            <a:endParaRPr lang="en-US" dirty="0"/>
          </a:p>
        </p:txBody>
      </p:sp>
    </p:spTree>
    <p:extLst>
      <p:ext uri="{BB962C8B-B14F-4D97-AF65-F5344CB8AC3E}">
        <p14:creationId xmlns:p14="http://schemas.microsoft.com/office/powerpoint/2010/main" val="38003550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848752"/>
            <a:ext cx="6508377" cy="1143000"/>
          </a:xfrm>
        </p:spPr>
        <p:txBody>
          <a:bodyPr/>
          <a:lstStyle/>
          <a:p>
            <a:r>
              <a:rPr lang="en-US" dirty="0" smtClean="0"/>
              <a:t>3-way split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0348945"/>
              </p:ext>
            </p:extLst>
          </p:nvPr>
        </p:nvGraphicFramePr>
        <p:xfrm>
          <a:off x="1063559" y="3216688"/>
          <a:ext cx="6508750" cy="2194559"/>
        </p:xfrm>
        <a:graphic>
          <a:graphicData uri="http://schemas.openxmlformats.org/drawingml/2006/table">
            <a:tbl>
              <a:tblPr firstRow="1" bandRow="1">
                <a:tableStyleId>{0505E3EF-67EA-436B-97B2-0124C06EBD24}</a:tableStyleId>
              </a:tblPr>
              <a:tblGrid>
                <a:gridCol w="2643237"/>
                <a:gridCol w="3865513"/>
              </a:tblGrid>
              <a:tr h="370840">
                <a:tc>
                  <a:txBody>
                    <a:bodyPr/>
                    <a:lstStyle/>
                    <a:p>
                      <a:r>
                        <a:rPr lang="en-US" b="0" i="0" dirty="0" smtClean="0"/>
                        <a:t>Zwickau Prophets</a:t>
                      </a:r>
                      <a:endParaRPr lang="en-US" b="0" i="0" dirty="0"/>
                    </a:p>
                  </a:txBody>
                  <a:tcPr/>
                </a:tc>
                <a:tc>
                  <a:txBody>
                    <a:bodyPr/>
                    <a:lstStyle/>
                    <a:p>
                      <a:r>
                        <a:rPr lang="en-US" b="0" dirty="0" smtClean="0"/>
                        <a:t>Spiritual government and secular government fused</a:t>
                      </a:r>
                      <a:endParaRPr lang="en-US" b="0" dirty="0"/>
                    </a:p>
                  </a:txBody>
                  <a:tcPr/>
                </a:tc>
              </a:tr>
              <a:tr h="370840">
                <a:tc>
                  <a:txBody>
                    <a:bodyPr/>
                    <a:lstStyle/>
                    <a:p>
                      <a:r>
                        <a:rPr lang="en-US" dirty="0" smtClean="0"/>
                        <a:t>Magisterial Reformers</a:t>
                      </a:r>
                      <a:endParaRPr lang="en-US" dirty="0"/>
                    </a:p>
                  </a:txBody>
                  <a:tcPr/>
                </a:tc>
                <a:tc>
                  <a:txBody>
                    <a:bodyPr/>
                    <a:lstStyle/>
                    <a:p>
                      <a:r>
                        <a:rPr lang="en-US" dirty="0" smtClean="0"/>
                        <a:t>Spiritual government and secular government distinguished but cooperating</a:t>
                      </a:r>
                      <a:endParaRPr lang="en-US" dirty="0"/>
                    </a:p>
                  </a:txBody>
                  <a:tcPr/>
                </a:tc>
              </a:tr>
              <a:tr h="370840">
                <a:tc>
                  <a:txBody>
                    <a:bodyPr/>
                    <a:lstStyle/>
                    <a:p>
                      <a:r>
                        <a:rPr lang="en-US" dirty="0" smtClean="0"/>
                        <a:t>Anabaptists</a:t>
                      </a:r>
                      <a:endParaRPr lang="en-US" dirty="0"/>
                    </a:p>
                  </a:txBody>
                  <a:tcPr/>
                </a:tc>
                <a:tc>
                  <a:txBody>
                    <a:bodyPr/>
                    <a:lstStyle/>
                    <a:p>
                      <a:r>
                        <a:rPr lang="en-US" dirty="0" smtClean="0"/>
                        <a:t>Spiritual government disdains</a:t>
                      </a:r>
                      <a:r>
                        <a:rPr lang="en-US" baseline="0" dirty="0" smtClean="0"/>
                        <a:t> secular government</a:t>
                      </a:r>
                      <a:endParaRPr lang="en-US" dirty="0"/>
                    </a:p>
                  </a:txBody>
                  <a:tcPr/>
                </a:tc>
              </a:tr>
            </a:tbl>
          </a:graphicData>
        </a:graphic>
      </p:graphicFrame>
    </p:spTree>
    <p:extLst>
      <p:ext uri="{BB962C8B-B14F-4D97-AF65-F5344CB8AC3E}">
        <p14:creationId xmlns:p14="http://schemas.microsoft.com/office/powerpoint/2010/main" val="24283229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Although the Müntzer challenge was eliminated effectively with his execution in 1525 and the Anabaptist challenge never amounted to much in terms of numbers of adherents, the intellectual challenge of the latter forced the Magisterial Reformers into forging a closer alliance between the spiritual and secular governments to give the lie to those, not least the Catholic opposition, who wished to tar them with the Anabaptist brush.</a:t>
            </a:r>
            <a:endParaRPr lang="en-US" dirty="0"/>
          </a:p>
          <a:p>
            <a:endParaRPr lang="en-US" dirty="0"/>
          </a:p>
        </p:txBody>
      </p:sp>
    </p:spTree>
    <p:extLst>
      <p:ext uri="{BB962C8B-B14F-4D97-AF65-F5344CB8AC3E}">
        <p14:creationId xmlns:p14="http://schemas.microsoft.com/office/powerpoint/2010/main" val="17198478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3042"/>
            <a:ext cx="6395796" cy="774713"/>
          </a:xfrm>
        </p:spPr>
        <p:txBody>
          <a:bodyPr/>
          <a:lstStyle/>
          <a:p>
            <a:r>
              <a:rPr lang="en-US" i="1" dirty="0" smtClean="0"/>
              <a:t>Vindiciae contra tyrannos</a:t>
            </a:r>
            <a:endParaRPr lang="en-US" i="1" dirty="0"/>
          </a:p>
        </p:txBody>
      </p:sp>
      <p:sp>
        <p:nvSpPr>
          <p:cNvPr id="3" name="Content Placeholder 2"/>
          <p:cNvSpPr>
            <a:spLocks noGrp="1"/>
          </p:cNvSpPr>
          <p:nvPr>
            <p:ph idx="1"/>
          </p:nvPr>
        </p:nvSpPr>
        <p:spPr>
          <a:xfrm>
            <a:off x="548724" y="3816648"/>
            <a:ext cx="6395797" cy="2384871"/>
          </a:xfrm>
        </p:spPr>
        <p:txBody>
          <a:bodyPr/>
          <a:lstStyle/>
          <a:p>
            <a:r>
              <a:rPr lang="en-GB" dirty="0"/>
              <a:t>The doctrine of the right of inferior magistrates to resist rulers considered to be tyrannical which we have already seen hinted at by Luther was argued for in a pseudonymous pamphlet published in France in 1579 under the title </a:t>
            </a:r>
            <a:r>
              <a:rPr lang="en-GB" i="1" dirty="0"/>
              <a:t>Vindiciae, contra tyrannos</a:t>
            </a:r>
            <a:r>
              <a:rPr lang="en-GB" dirty="0"/>
              <a:t> by one Stephanus Junius Brutus. </a:t>
            </a:r>
            <a:endParaRPr lang="en-US" dirty="0"/>
          </a:p>
        </p:txBody>
      </p:sp>
    </p:spTree>
    <p:extLst>
      <p:ext uri="{BB962C8B-B14F-4D97-AF65-F5344CB8AC3E}">
        <p14:creationId xmlns:p14="http://schemas.microsoft.com/office/powerpoint/2010/main" val="10917719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Brutus is a </a:t>
            </a:r>
            <a:r>
              <a:rPr lang="en-GB" i="1" dirty="0"/>
              <a:t>nom du guerre</a:t>
            </a:r>
            <a:r>
              <a:rPr lang="en-GB" dirty="0"/>
              <a:t>. The real author of this piece has sometimes been identified as Philippe du Plessis-Mornay, sometimes Hubert Languet, but there is no definitive scholarly consensus on this point. An English translation was published in 1648.</a:t>
            </a:r>
            <a:endParaRPr lang="en-US" dirty="0"/>
          </a:p>
          <a:p>
            <a:endParaRPr lang="en-US" dirty="0"/>
          </a:p>
        </p:txBody>
      </p:sp>
    </p:spTree>
    <p:extLst>
      <p:ext uri="{BB962C8B-B14F-4D97-AF65-F5344CB8AC3E}">
        <p14:creationId xmlns:p14="http://schemas.microsoft.com/office/powerpoint/2010/main" val="2342371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Taking for granted the belief that rulers must uphold pure Christian doctrine, the author asks if his subjects are obliged to obey him if he commands something against the law of God; if it is lawful to resist a ruler who seeks to set at naught God’s law or attacks the church; if it is lawful to offer resistance to a ruler who oppresses or attempts to destroy the </a:t>
            </a:r>
            <a:r>
              <a:rPr lang="en-GB" dirty="0" smtClean="0"/>
              <a:t>church</a:t>
            </a:r>
            <a:r>
              <a:rPr lang="en-GB" dirty="0" smtClean="0"/>
              <a:t> </a:t>
            </a:r>
            <a:r>
              <a:rPr lang="en-GB" dirty="0"/>
              <a:t>and, if so, who may offer such resistance and in what way. </a:t>
            </a:r>
            <a:endParaRPr lang="en-US" dirty="0"/>
          </a:p>
        </p:txBody>
      </p:sp>
    </p:spTree>
    <p:extLst>
      <p:ext uri="{BB962C8B-B14F-4D97-AF65-F5344CB8AC3E}">
        <p14:creationId xmlns:p14="http://schemas.microsoft.com/office/powerpoint/2010/main" val="32743989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answer to the first question is no, his subjects are not obliged to obey him, to the second the answer is yes, it is lawful to offer resistance to such a ruler; and the answer to the third question is, as they say, complicated.</a:t>
            </a:r>
            <a:endParaRPr lang="en-US" dirty="0"/>
          </a:p>
          <a:p>
            <a:endParaRPr lang="en-US" dirty="0"/>
          </a:p>
        </p:txBody>
      </p:sp>
    </p:spTree>
    <p:extLst>
      <p:ext uri="{BB962C8B-B14F-4D97-AF65-F5344CB8AC3E}">
        <p14:creationId xmlns:p14="http://schemas.microsoft.com/office/powerpoint/2010/main" val="1568032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third question and its answer is the one most of interest to us. Because of the contract subsisting between people and ruler, the people are bound to obey only upon condition that the ruler provides a lawful and just government. The </a:t>
            </a:r>
            <a:r>
              <a:rPr lang="en-GB" i="1" dirty="0"/>
              <a:t>Vindiciae</a:t>
            </a:r>
            <a:r>
              <a:rPr lang="en-GB" dirty="0"/>
              <a:t> envisages two contracts; one between God and the people as a whole, including the ruler; and another between the ruler and his subjects. The king, however, is bound unconditionally to perform his duties; if he fails to do so, the contract is null and void. </a:t>
            </a:r>
            <a:endParaRPr lang="en-US" dirty="0"/>
          </a:p>
          <a:p>
            <a:endParaRPr lang="en-US" dirty="0"/>
          </a:p>
        </p:txBody>
      </p:sp>
    </p:spTree>
    <p:extLst>
      <p:ext uri="{BB962C8B-B14F-4D97-AF65-F5344CB8AC3E}">
        <p14:creationId xmlns:p14="http://schemas.microsoft.com/office/powerpoint/2010/main" val="16916389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already indicated, belief cannot be and ought not to be commanded and so if any ruler were to exert his power in this respect, he would have exceeded his authority and become a tyrant. Not only is it the case that obedience in such matters is not required, Luther thinks that failure to resist would be tantamount to a denial of God! [</a:t>
            </a:r>
            <a:r>
              <a:rPr lang="en-GB" i="1" dirty="0"/>
              <a:t>On Secular Authority</a:t>
            </a:r>
            <a:r>
              <a:rPr lang="en-GB" dirty="0"/>
              <a:t> Höpfl, 29] What is the position of a Christian who is instructed to obey an order that, in his judgement, is in conflict with the requirements of Scripture? </a:t>
            </a:r>
            <a:endParaRPr lang="en-US" dirty="0"/>
          </a:p>
        </p:txBody>
      </p:sp>
    </p:spTree>
    <p:extLst>
      <p:ext uri="{BB962C8B-B14F-4D97-AF65-F5344CB8AC3E}">
        <p14:creationId xmlns:p14="http://schemas.microsoft.com/office/powerpoint/2010/main" val="37036756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surprisingly utilitarian justification is initially presented to justify the withdrawal of obedience to the ruler. It amounts to the claim that men are willing to bear the cost of a ruler only if they obtain a net benefit by so doing. </a:t>
            </a:r>
            <a:endParaRPr lang="en-US" dirty="0"/>
          </a:p>
        </p:txBody>
      </p:sp>
    </p:spTree>
    <p:extLst>
      <p:ext uri="{BB962C8B-B14F-4D97-AF65-F5344CB8AC3E}">
        <p14:creationId xmlns:p14="http://schemas.microsoft.com/office/powerpoint/2010/main" val="4560332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t>
            </a:r>
            <a:r>
              <a:rPr lang="en-US" dirty="0"/>
              <a:t>In the first place every one agrees that men, by nature and hating servitude, and born rather to command than obey, have not willingly admitted to be governed by another, and renounced, as it were, the privilege of nature by submitting themselves to the commands of others but for some special and great profit that they expected from it.’ [</a:t>
            </a:r>
            <a:r>
              <a:rPr lang="en-US" i="1" dirty="0" err="1"/>
              <a:t>Vindiciae</a:t>
            </a:r>
            <a:r>
              <a:rPr lang="en-US" dirty="0"/>
              <a:t>, question 32, section ‘Why Kings are Created’] </a:t>
            </a:r>
            <a:r>
              <a:rPr lang="en-GB" dirty="0"/>
              <a:t>Should that turn out not to be the case, then obedience is no longer required. </a:t>
            </a:r>
            <a:endParaRPr lang="en-US" dirty="0"/>
          </a:p>
          <a:p>
            <a:endParaRPr lang="en-US" dirty="0"/>
          </a:p>
        </p:txBody>
      </p:sp>
    </p:spTree>
    <p:extLst>
      <p:ext uri="{BB962C8B-B14F-4D97-AF65-F5344CB8AC3E}">
        <p14:creationId xmlns:p14="http://schemas.microsoft.com/office/powerpoint/2010/main" val="6258500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however, is not the principal justification for the right to resist. This is based on the fact that the ruler is subject to law, both the law of nature and the municipal law. A ruler who becomes a tyrant loses his claim to rule legitimately. Now comes a critical point. </a:t>
            </a:r>
            <a:endParaRPr lang="en-US" dirty="0"/>
          </a:p>
          <a:p>
            <a:endParaRPr lang="en-US" dirty="0"/>
          </a:p>
        </p:txBody>
      </p:sp>
    </p:spTree>
    <p:extLst>
      <p:ext uri="{BB962C8B-B14F-4D97-AF65-F5344CB8AC3E}">
        <p14:creationId xmlns:p14="http://schemas.microsoft.com/office/powerpoint/2010/main" val="496059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argument thus far may seem to lead in a direction of justifying individual resistance to the ruler in the appropriate circumstances. But this is not what our pseudonymous author is claiming. It is not individual citizens but the people as a whole, a corporate whole, who can offer legitimate resistance. Their corporate activity is mediated through those who, other than their ultimate ruler, are their natural leaders: inferior magistrates, nobles, or local officials. The duty of individuals to render passive obedience is asserted just as </a:t>
            </a:r>
            <a:r>
              <a:rPr lang="en-GB" dirty="0" smtClean="0"/>
              <a:t>strongly </a:t>
            </a:r>
            <a:r>
              <a:rPr lang="en-GB" dirty="0"/>
              <a:t>by Brutus as by Luther and Calvin. </a:t>
            </a:r>
            <a:endParaRPr lang="en-US" dirty="0"/>
          </a:p>
          <a:p>
            <a:endParaRPr lang="en-US" dirty="0"/>
          </a:p>
        </p:txBody>
      </p:sp>
    </p:spTree>
    <p:extLst>
      <p:ext uri="{BB962C8B-B14F-4D97-AF65-F5344CB8AC3E}">
        <p14:creationId xmlns:p14="http://schemas.microsoft.com/office/powerpoint/2010/main" val="26063887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a:t>
            </a:r>
            <a:r>
              <a:rPr lang="en-GB"/>
              <a:t>Sabine </a:t>
            </a:r>
            <a:r>
              <a:rPr lang="en-GB" smtClean="0"/>
              <a:t>notes, </a:t>
            </a:r>
            <a:r>
              <a:rPr lang="en-GB" dirty="0"/>
              <a:t>the right of resistance was ‘in no sense a claim of popular rights inhering in every individual, nor did the Huguenot party from which it emanated stand for popular rights. It stood rather for the rights (or ancient privileges) of towns and provinces and classes against the levelling effect of royal power. The spirit of the </a:t>
            </a:r>
            <a:r>
              <a:rPr lang="en-GB" i="1" dirty="0"/>
              <a:t>Vindiciae</a:t>
            </a:r>
            <a:r>
              <a:rPr lang="en-GB" dirty="0"/>
              <a:t> was not democratic but aristocratic. Its rights were the rights of corporate bodies and not of individuals…’ [Sabine, 383. See Wood, passim.] </a:t>
            </a:r>
            <a:endParaRPr lang="en-US" dirty="0"/>
          </a:p>
          <a:p>
            <a:endParaRPr lang="en-US" dirty="0"/>
          </a:p>
        </p:txBody>
      </p:sp>
    </p:spTree>
    <p:extLst>
      <p:ext uri="{BB962C8B-B14F-4D97-AF65-F5344CB8AC3E}">
        <p14:creationId xmlns:p14="http://schemas.microsoft.com/office/powerpoint/2010/main" val="23126415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corporatism exhibited in the </a:t>
            </a:r>
            <a:r>
              <a:rPr lang="en-GB" i="1" dirty="0"/>
              <a:t>Vindiciae</a:t>
            </a:r>
            <a:r>
              <a:rPr lang="en-GB" dirty="0"/>
              <a:t> envisaged the state as being composed not of isolated individuals but of constituent parts or classes or corporations. Such a conception is capable of being understood and expressed in a federal form and just that was done sometime later by Johannes Althusius, about whom more later.</a:t>
            </a:r>
            <a:endParaRPr lang="en-US" dirty="0"/>
          </a:p>
          <a:p>
            <a:endParaRPr lang="en-US" dirty="0"/>
          </a:p>
        </p:txBody>
      </p:sp>
    </p:spTree>
    <p:extLst>
      <p:ext uri="{BB962C8B-B14F-4D97-AF65-F5344CB8AC3E}">
        <p14:creationId xmlns:p14="http://schemas.microsoft.com/office/powerpoint/2010/main" val="6906654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According to Luther, such a one might disobey the order but had to be prepared to accept the consequences. Even more to the point, the issuance of such instructions did not constitute any grounds for resistance or rebellion. Doesn’t this contradict what Luther had previously stated in his tract? Not quite. The illegitimacy of resistance applies only to the individual Christian acting in a private capacity. Subsidiary rulers may be justified in resisting the commands of their superiors so that princes might not only have a right but even a duty to resist the emperor or, more generally, inferior magistrates, their superiors.</a:t>
            </a:r>
            <a:endParaRPr lang="en-US" dirty="0"/>
          </a:p>
        </p:txBody>
      </p:sp>
    </p:spTree>
    <p:extLst>
      <p:ext uri="{BB962C8B-B14F-4D97-AF65-F5344CB8AC3E}">
        <p14:creationId xmlns:p14="http://schemas.microsoft.com/office/powerpoint/2010/main" val="22194093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Luther’s character drew him towards freedom. Coercive force is to applied, if at all, only to bringing about outward conformity to right action but what a person believes ‘is a matter for each individual’s conscience’. [</a:t>
            </a:r>
            <a:r>
              <a:rPr lang="en-GB" i="1" dirty="0"/>
              <a:t>On Secular Authority</a:t>
            </a:r>
            <a:r>
              <a:rPr lang="en-GB" dirty="0"/>
              <a:t> Höpfl, 25] Coercion must not be used in matters of belief because ‘Faith is free, and no </a:t>
            </a:r>
            <a:r>
              <a:rPr lang="en-GB" dirty="0" smtClean="0"/>
              <a:t>one </a:t>
            </a:r>
            <a:r>
              <a:rPr lang="en-GB" dirty="0"/>
              <a:t>can be compelled to believe…no one can or ought to be forced to believe anything against his will.’ [Höpfl, 26] </a:t>
            </a:r>
            <a:endParaRPr lang="en-US" dirty="0"/>
          </a:p>
          <a:p>
            <a:endParaRPr lang="en-US" dirty="0"/>
          </a:p>
        </p:txBody>
      </p:sp>
    </p:spTree>
    <p:extLst>
      <p:ext uri="{BB962C8B-B14F-4D97-AF65-F5344CB8AC3E}">
        <p14:creationId xmlns:p14="http://schemas.microsoft.com/office/powerpoint/2010/main" val="26124396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But Luther could not shake off the age-old conviction that heresy must be suppressed, a task which, if not done or not capable of being done by the Church, must be undertaken by the civil power. In undertaking such suppression, kings were ‘bishops by necessity’. The upshot of all this, of course, was that secular governments became agents of reform and eventually the arbiters of what reform would take place. This led to the emergence of national churches, something that no one had foreseen and that was hardly immediately comprehensible to anyone on either side of the theological and political disputes. </a:t>
            </a:r>
            <a:endParaRPr lang="en-US" dirty="0"/>
          </a:p>
        </p:txBody>
      </p:sp>
    </p:spTree>
    <p:extLst>
      <p:ext uri="{BB962C8B-B14F-4D97-AF65-F5344CB8AC3E}">
        <p14:creationId xmlns:p14="http://schemas.microsoft.com/office/powerpoint/2010/main" val="4767343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Whatever Luther’s intentions may have been, the result of his efforts and that of the other reformers was the emergence of national churches dominated by their secular rulers. The church thus fragmented could offer little or no resistance to the emerging sovereignty of the secular princes. This was true as much in Catholic countries as in Protestant. </a:t>
            </a:r>
            <a:endParaRPr lang="en-GB" dirty="0" smtClean="0"/>
          </a:p>
          <a:p>
            <a:r>
              <a:rPr lang="en-GB" dirty="0" smtClean="0"/>
              <a:t>‘</a:t>
            </a:r>
            <a:r>
              <a:rPr lang="en-GB" dirty="0"/>
              <a:t>The disruption of the universal church, the suppression of its monastic institutions and ecclesiastical corporations, and the abrogation of the Canon law, removed the strong check upon secular power that had existed in the Middle Ages.’ [Sabine, 362] </a:t>
            </a:r>
            <a:endParaRPr lang="en-US" dirty="0"/>
          </a:p>
        </p:txBody>
      </p:sp>
    </p:spTree>
    <p:extLst>
      <p:ext uri="{BB962C8B-B14F-4D97-AF65-F5344CB8AC3E}">
        <p14:creationId xmlns:p14="http://schemas.microsoft.com/office/powerpoint/2010/main" val="23494071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677408"/>
            <a:ext cx="6292829" cy="787347"/>
          </a:xfrm>
        </p:spPr>
        <p:txBody>
          <a:bodyPr/>
          <a:lstStyle/>
          <a:p>
            <a:r>
              <a:rPr lang="en-US" dirty="0" smtClean="0"/>
              <a:t>The Radical Reformers</a:t>
            </a:r>
            <a:endParaRPr lang="en-US" dirty="0"/>
          </a:p>
        </p:txBody>
      </p:sp>
      <p:sp>
        <p:nvSpPr>
          <p:cNvPr id="3" name="Content Placeholder 2"/>
          <p:cNvSpPr>
            <a:spLocks noGrp="1"/>
          </p:cNvSpPr>
          <p:nvPr>
            <p:ph idx="1"/>
          </p:nvPr>
        </p:nvSpPr>
        <p:spPr>
          <a:xfrm>
            <a:off x="457199" y="3862404"/>
            <a:ext cx="6384355" cy="2527154"/>
          </a:xfrm>
        </p:spPr>
        <p:txBody>
          <a:bodyPr/>
          <a:lstStyle/>
          <a:p>
            <a:r>
              <a:rPr lang="en-GB" dirty="0"/>
              <a:t>It is no secret that Luther and the other major reformers such as Calvin and Zwingli (sometimes referred to as the Magistral or Magisterial Reformers) found themselves in opposition to Catholicism and to Catholic princes but what is perhaps not quite as well known is that they had to fight battles on not one but on two fronts. </a:t>
            </a:r>
            <a:endParaRPr lang="en-US" dirty="0"/>
          </a:p>
          <a:p>
            <a:endParaRPr lang="en-US" dirty="0"/>
          </a:p>
        </p:txBody>
      </p:sp>
    </p:spTree>
    <p:extLst>
      <p:ext uri="{BB962C8B-B14F-4D97-AF65-F5344CB8AC3E}">
        <p14:creationId xmlns:p14="http://schemas.microsoft.com/office/powerpoint/2010/main" val="27966062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movement of revolt begun by Luther spawned a plethora of splinter groups on his other flank united only in their belief that he and the other Magisterial Reformers did not take matters as far as they ought to have gone. Höpfl notes, ‘The “Radical Reformation” is a term commonly used to refer to those who either sought the take-over of secular authority by the self-selecting members…of churches composed exclusively of “the Elect”, or more usually withdrew from contact with secular authority as far as possible…’ [</a:t>
            </a:r>
            <a:r>
              <a:rPr lang="en-GB" i="1" dirty="0"/>
              <a:t>On Secular Authority</a:t>
            </a:r>
            <a:r>
              <a:rPr lang="en-GB" dirty="0"/>
              <a:t> Höpfl, viii]</a:t>
            </a:r>
            <a:endParaRPr lang="en-US" dirty="0"/>
          </a:p>
          <a:p>
            <a:endParaRPr lang="en-US" dirty="0"/>
          </a:p>
        </p:txBody>
      </p:sp>
    </p:spTree>
    <p:extLst>
      <p:ext uri="{BB962C8B-B14F-4D97-AF65-F5344CB8AC3E}">
        <p14:creationId xmlns:p14="http://schemas.microsoft.com/office/powerpoint/2010/main" val="8968675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77</TotalTime>
  <Words>2885</Words>
  <Application>Microsoft Macintosh PowerPoint</Application>
  <PresentationFormat>On-screen Show (4:3)</PresentationFormat>
  <Paragraphs>77</Paragraphs>
  <Slides>35</Slides>
  <Notes>31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The Radical Reformers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3-way split</vt:lpstr>
      <vt:lpstr>PowerPoint Presentation</vt:lpstr>
      <vt:lpstr>Vindiciae contra tyrannos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2013-10-28T09:17:49Z</dcterms:created>
  <dcterms:modified xsi:type="dcterms:W3CDTF">2013-11-15T09:35:32Z</dcterms:modified>
</cp:coreProperties>
</file>