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91" r:id="rId3"/>
    <p:sldId id="257" r:id="rId4"/>
    <p:sldId id="258" r:id="rId5"/>
    <p:sldId id="259" r:id="rId6"/>
    <p:sldId id="260" r:id="rId7"/>
    <p:sldId id="261" r:id="rId8"/>
    <p:sldId id="286" r:id="rId9"/>
    <p:sldId id="262" r:id="rId10"/>
    <p:sldId id="287" r:id="rId11"/>
    <p:sldId id="263" r:id="rId12"/>
    <p:sldId id="288" r:id="rId13"/>
    <p:sldId id="264" r:id="rId14"/>
    <p:sldId id="265" r:id="rId15"/>
    <p:sldId id="266" r:id="rId16"/>
    <p:sldId id="267" r:id="rId17"/>
    <p:sldId id="268" r:id="rId18"/>
    <p:sldId id="289" r:id="rId19"/>
    <p:sldId id="269" r:id="rId20"/>
    <p:sldId id="270" r:id="rId21"/>
    <p:sldId id="29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17F63F-3F23-6746-BE6D-FBC2590E2407}" type="datetimeFigureOut">
              <a:rPr lang="en-US" smtClean="0"/>
              <a:t>14/11/2013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5F3597-6B2D-5E44-B3E9-ABBD5405A263}" type="slidenum">
              <a:rPr lang="en-US" smtClean="0"/>
              <a:t>‹#›</a:t>
            </a:fld>
            <a:endParaRPr lang="en-US"/>
          </a:p>
        </p:txBody>
      </p:sp>
    </p:spTree>
    <p:extLst>
      <p:ext uri="{BB962C8B-B14F-4D97-AF65-F5344CB8AC3E}">
        <p14:creationId xmlns:p14="http://schemas.microsoft.com/office/powerpoint/2010/main" val="56463120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3</a:t>
            </a:fld>
            <a:endParaRPr lang="en-US"/>
          </a:p>
        </p:txBody>
      </p:sp>
    </p:spTree>
    <p:extLst>
      <p:ext uri="{BB962C8B-B14F-4D97-AF65-F5344CB8AC3E}">
        <p14:creationId xmlns:p14="http://schemas.microsoft.com/office/powerpoint/2010/main" val="42325274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12</a:t>
            </a:fld>
            <a:endParaRPr lang="en-US"/>
          </a:p>
        </p:txBody>
      </p:sp>
    </p:spTree>
    <p:extLst>
      <p:ext uri="{BB962C8B-B14F-4D97-AF65-F5344CB8AC3E}">
        <p14:creationId xmlns:p14="http://schemas.microsoft.com/office/powerpoint/2010/main" val="1132780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13</a:t>
            </a:fld>
            <a:endParaRPr lang="en-US"/>
          </a:p>
        </p:txBody>
      </p:sp>
    </p:spTree>
    <p:extLst>
      <p:ext uri="{BB962C8B-B14F-4D97-AF65-F5344CB8AC3E}">
        <p14:creationId xmlns:p14="http://schemas.microsoft.com/office/powerpoint/2010/main" val="34560574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14</a:t>
            </a:fld>
            <a:endParaRPr lang="en-US"/>
          </a:p>
        </p:txBody>
      </p:sp>
    </p:spTree>
    <p:extLst>
      <p:ext uri="{BB962C8B-B14F-4D97-AF65-F5344CB8AC3E}">
        <p14:creationId xmlns:p14="http://schemas.microsoft.com/office/powerpoint/2010/main" val="9155497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15</a:t>
            </a:fld>
            <a:endParaRPr lang="en-US"/>
          </a:p>
        </p:txBody>
      </p:sp>
    </p:spTree>
    <p:extLst>
      <p:ext uri="{BB962C8B-B14F-4D97-AF65-F5344CB8AC3E}">
        <p14:creationId xmlns:p14="http://schemas.microsoft.com/office/powerpoint/2010/main" val="2411977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16</a:t>
            </a:fld>
            <a:endParaRPr lang="en-US"/>
          </a:p>
        </p:txBody>
      </p:sp>
    </p:spTree>
    <p:extLst>
      <p:ext uri="{BB962C8B-B14F-4D97-AF65-F5344CB8AC3E}">
        <p14:creationId xmlns:p14="http://schemas.microsoft.com/office/powerpoint/2010/main" val="20275177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17</a:t>
            </a:fld>
            <a:endParaRPr lang="en-US"/>
          </a:p>
        </p:txBody>
      </p:sp>
    </p:spTree>
    <p:extLst>
      <p:ext uri="{BB962C8B-B14F-4D97-AF65-F5344CB8AC3E}">
        <p14:creationId xmlns:p14="http://schemas.microsoft.com/office/powerpoint/2010/main" val="28010913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18</a:t>
            </a:fld>
            <a:endParaRPr lang="en-US"/>
          </a:p>
        </p:txBody>
      </p:sp>
    </p:spTree>
    <p:extLst>
      <p:ext uri="{BB962C8B-B14F-4D97-AF65-F5344CB8AC3E}">
        <p14:creationId xmlns:p14="http://schemas.microsoft.com/office/powerpoint/2010/main" val="38867431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19</a:t>
            </a:fld>
            <a:endParaRPr lang="en-US"/>
          </a:p>
        </p:txBody>
      </p:sp>
    </p:spTree>
    <p:extLst>
      <p:ext uri="{BB962C8B-B14F-4D97-AF65-F5344CB8AC3E}">
        <p14:creationId xmlns:p14="http://schemas.microsoft.com/office/powerpoint/2010/main" val="40480154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20</a:t>
            </a:fld>
            <a:endParaRPr lang="en-US"/>
          </a:p>
        </p:txBody>
      </p:sp>
    </p:spTree>
    <p:extLst>
      <p:ext uri="{BB962C8B-B14F-4D97-AF65-F5344CB8AC3E}">
        <p14:creationId xmlns:p14="http://schemas.microsoft.com/office/powerpoint/2010/main" val="13593030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21</a:t>
            </a:fld>
            <a:endParaRPr lang="en-US"/>
          </a:p>
        </p:txBody>
      </p:sp>
    </p:spTree>
    <p:extLst>
      <p:ext uri="{BB962C8B-B14F-4D97-AF65-F5344CB8AC3E}">
        <p14:creationId xmlns:p14="http://schemas.microsoft.com/office/powerpoint/2010/main" val="1788871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4</a:t>
            </a:fld>
            <a:endParaRPr lang="en-US"/>
          </a:p>
        </p:txBody>
      </p:sp>
    </p:spTree>
    <p:extLst>
      <p:ext uri="{BB962C8B-B14F-4D97-AF65-F5344CB8AC3E}">
        <p14:creationId xmlns:p14="http://schemas.microsoft.com/office/powerpoint/2010/main" val="1390099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22</a:t>
            </a:fld>
            <a:endParaRPr lang="en-US"/>
          </a:p>
        </p:txBody>
      </p:sp>
    </p:spTree>
    <p:extLst>
      <p:ext uri="{BB962C8B-B14F-4D97-AF65-F5344CB8AC3E}">
        <p14:creationId xmlns:p14="http://schemas.microsoft.com/office/powerpoint/2010/main" val="22525598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27</a:t>
            </a:fld>
            <a:endParaRPr lang="en-US"/>
          </a:p>
        </p:txBody>
      </p:sp>
    </p:spTree>
    <p:extLst>
      <p:ext uri="{BB962C8B-B14F-4D97-AF65-F5344CB8AC3E}">
        <p14:creationId xmlns:p14="http://schemas.microsoft.com/office/powerpoint/2010/main" val="8947816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28</a:t>
            </a:fld>
            <a:endParaRPr lang="en-US"/>
          </a:p>
        </p:txBody>
      </p:sp>
    </p:spTree>
    <p:extLst>
      <p:ext uri="{BB962C8B-B14F-4D97-AF65-F5344CB8AC3E}">
        <p14:creationId xmlns:p14="http://schemas.microsoft.com/office/powerpoint/2010/main" val="4222051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29</a:t>
            </a:fld>
            <a:endParaRPr lang="en-US"/>
          </a:p>
        </p:txBody>
      </p:sp>
    </p:spTree>
    <p:extLst>
      <p:ext uri="{BB962C8B-B14F-4D97-AF65-F5344CB8AC3E}">
        <p14:creationId xmlns:p14="http://schemas.microsoft.com/office/powerpoint/2010/main" val="18258434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30</a:t>
            </a:fld>
            <a:endParaRPr lang="en-US"/>
          </a:p>
        </p:txBody>
      </p:sp>
    </p:spTree>
    <p:extLst>
      <p:ext uri="{BB962C8B-B14F-4D97-AF65-F5344CB8AC3E}">
        <p14:creationId xmlns:p14="http://schemas.microsoft.com/office/powerpoint/2010/main" val="28195791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31</a:t>
            </a:fld>
            <a:endParaRPr lang="en-US"/>
          </a:p>
        </p:txBody>
      </p:sp>
    </p:spTree>
    <p:extLst>
      <p:ext uri="{BB962C8B-B14F-4D97-AF65-F5344CB8AC3E}">
        <p14:creationId xmlns:p14="http://schemas.microsoft.com/office/powerpoint/2010/main" val="7753501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32</a:t>
            </a:fld>
            <a:endParaRPr lang="en-US"/>
          </a:p>
        </p:txBody>
      </p:sp>
    </p:spTree>
    <p:extLst>
      <p:ext uri="{BB962C8B-B14F-4D97-AF65-F5344CB8AC3E}">
        <p14:creationId xmlns:p14="http://schemas.microsoft.com/office/powerpoint/2010/main" val="7676878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33</a:t>
            </a:fld>
            <a:endParaRPr lang="en-US"/>
          </a:p>
        </p:txBody>
      </p:sp>
    </p:spTree>
    <p:extLst>
      <p:ext uri="{BB962C8B-B14F-4D97-AF65-F5344CB8AC3E}">
        <p14:creationId xmlns:p14="http://schemas.microsoft.com/office/powerpoint/2010/main" val="37325642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34</a:t>
            </a:fld>
            <a:endParaRPr lang="en-US"/>
          </a:p>
        </p:txBody>
      </p:sp>
    </p:spTree>
    <p:extLst>
      <p:ext uri="{BB962C8B-B14F-4D97-AF65-F5344CB8AC3E}">
        <p14:creationId xmlns:p14="http://schemas.microsoft.com/office/powerpoint/2010/main" val="34234561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35</a:t>
            </a:fld>
            <a:endParaRPr lang="en-US"/>
          </a:p>
        </p:txBody>
      </p:sp>
    </p:spTree>
    <p:extLst>
      <p:ext uri="{BB962C8B-B14F-4D97-AF65-F5344CB8AC3E}">
        <p14:creationId xmlns:p14="http://schemas.microsoft.com/office/powerpoint/2010/main" val="3372457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5</a:t>
            </a:fld>
            <a:endParaRPr lang="en-US"/>
          </a:p>
        </p:txBody>
      </p:sp>
    </p:spTree>
    <p:extLst>
      <p:ext uri="{BB962C8B-B14F-4D97-AF65-F5344CB8AC3E}">
        <p14:creationId xmlns:p14="http://schemas.microsoft.com/office/powerpoint/2010/main" val="18677731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36</a:t>
            </a:fld>
            <a:endParaRPr lang="en-US"/>
          </a:p>
        </p:txBody>
      </p:sp>
    </p:spTree>
    <p:extLst>
      <p:ext uri="{BB962C8B-B14F-4D97-AF65-F5344CB8AC3E}">
        <p14:creationId xmlns:p14="http://schemas.microsoft.com/office/powerpoint/2010/main" val="534669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6</a:t>
            </a:fld>
            <a:endParaRPr lang="en-US"/>
          </a:p>
        </p:txBody>
      </p:sp>
    </p:spTree>
    <p:extLst>
      <p:ext uri="{BB962C8B-B14F-4D97-AF65-F5344CB8AC3E}">
        <p14:creationId xmlns:p14="http://schemas.microsoft.com/office/powerpoint/2010/main" val="2790536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7</a:t>
            </a:fld>
            <a:endParaRPr lang="en-US"/>
          </a:p>
        </p:txBody>
      </p:sp>
    </p:spTree>
    <p:extLst>
      <p:ext uri="{BB962C8B-B14F-4D97-AF65-F5344CB8AC3E}">
        <p14:creationId xmlns:p14="http://schemas.microsoft.com/office/powerpoint/2010/main" val="3566122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8</a:t>
            </a:fld>
            <a:endParaRPr lang="en-US"/>
          </a:p>
        </p:txBody>
      </p:sp>
    </p:spTree>
    <p:extLst>
      <p:ext uri="{BB962C8B-B14F-4D97-AF65-F5344CB8AC3E}">
        <p14:creationId xmlns:p14="http://schemas.microsoft.com/office/powerpoint/2010/main" val="872698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9</a:t>
            </a:fld>
            <a:endParaRPr lang="en-US"/>
          </a:p>
        </p:txBody>
      </p:sp>
    </p:spTree>
    <p:extLst>
      <p:ext uri="{BB962C8B-B14F-4D97-AF65-F5344CB8AC3E}">
        <p14:creationId xmlns:p14="http://schemas.microsoft.com/office/powerpoint/2010/main" val="1258286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10</a:t>
            </a:fld>
            <a:endParaRPr lang="en-US"/>
          </a:p>
        </p:txBody>
      </p:sp>
    </p:spTree>
    <p:extLst>
      <p:ext uri="{BB962C8B-B14F-4D97-AF65-F5344CB8AC3E}">
        <p14:creationId xmlns:p14="http://schemas.microsoft.com/office/powerpoint/2010/main" val="16247247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5F3597-6B2D-5E44-B3E9-ABBD5405A263}" type="slidenum">
              <a:rPr lang="en-US" smtClean="0"/>
              <a:t>11</a:t>
            </a:fld>
            <a:endParaRPr lang="en-US"/>
          </a:p>
        </p:txBody>
      </p:sp>
    </p:spTree>
    <p:extLst>
      <p:ext uri="{BB962C8B-B14F-4D97-AF65-F5344CB8AC3E}">
        <p14:creationId xmlns:p14="http://schemas.microsoft.com/office/powerpoint/2010/main" val="3259082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14/11/2013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14/11/2013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14/11/2013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14/11/2013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14/11/2013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14/11/2013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14/11/2013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14/11/2013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14/11/2013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14/11/2013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14/11/2013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14/11/2013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14/11/2013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14/11/2013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14/11/2013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14/11/2013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14/11/2013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14/11/2013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14/11/2013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40. The Reformation – Wycliffe &amp; Luther (start)</a:t>
            </a:r>
            <a:endParaRPr lang="en-US" dirty="0"/>
          </a:p>
        </p:txBody>
      </p:sp>
    </p:spTree>
    <p:extLst>
      <p:ext uri="{BB962C8B-B14F-4D97-AF65-F5344CB8AC3E}">
        <p14:creationId xmlns:p14="http://schemas.microsoft.com/office/powerpoint/2010/main" val="10502761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Moreover, the rise of the cities constituted a challenge not only to the monarchical rule of the emperor but even to that of the local magnates. ‘Like the Italian city-states,’ writes Wood, ‘German cities often governed their surrounding villages, exacting taxes from the peasantry by means of a collective urban lordship…’[Wood, 60] </a:t>
            </a:r>
            <a:endParaRPr lang="en-US" dirty="0"/>
          </a:p>
          <a:p>
            <a:endParaRPr lang="en-US" dirty="0"/>
          </a:p>
        </p:txBody>
      </p:sp>
    </p:spTree>
    <p:extLst>
      <p:ext uri="{BB962C8B-B14F-4D97-AF65-F5344CB8AC3E}">
        <p14:creationId xmlns:p14="http://schemas.microsoft.com/office/powerpoint/2010/main" val="14364889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Not only did individual cities manifest a relative independence of local political control, in some </a:t>
            </a:r>
            <a:r>
              <a:rPr lang="en-GB" dirty="0" smtClean="0"/>
              <a:t>cases </a:t>
            </a:r>
            <a:r>
              <a:rPr lang="en-GB" dirty="0"/>
              <a:t>cities banded together for commercial purposes which led to their exercising quasi-political functions as well. Chief among these associations of cities was the so-called Hanseatic League which at the height of its power had the capacity to engage in blockades, embargoes and even military action. </a:t>
            </a:r>
            <a:endParaRPr lang="en-US" dirty="0"/>
          </a:p>
        </p:txBody>
      </p:sp>
    </p:spTree>
    <p:extLst>
      <p:ext uri="{BB962C8B-B14F-4D97-AF65-F5344CB8AC3E}">
        <p14:creationId xmlns:p14="http://schemas.microsoft.com/office/powerpoint/2010/main" val="35777188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Still, despite these areas of resistance to centralisation, the general tendency of the age was more and more towards the creation of independent territorial kingdoms encapsulating in practice the notion of sovereignty, even if the idea wasn’t theoretically developed—each king an emperor in his own kingdom.</a:t>
            </a:r>
            <a:endParaRPr lang="en-US" dirty="0"/>
          </a:p>
          <a:p>
            <a:endParaRPr lang="en-US" dirty="0"/>
          </a:p>
        </p:txBody>
      </p:sp>
    </p:spTree>
    <p:extLst>
      <p:ext uri="{BB962C8B-B14F-4D97-AF65-F5344CB8AC3E}">
        <p14:creationId xmlns:p14="http://schemas.microsoft.com/office/powerpoint/2010/main" val="31046722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 from the political and religious melange of the Middle Ages, the rise of the modern monarchies was already well in progress long before the religious turmoil of the sixteenth century. The Reformation didn’t create a new political order </a:t>
            </a:r>
            <a:r>
              <a:rPr lang="en-GB" i="1" dirty="0"/>
              <a:t>de novo</a:t>
            </a:r>
            <a:r>
              <a:rPr lang="en-GB" dirty="0"/>
              <a:t>, it simply accelerated a process that was already in being. Sabine remarks, ‘…the Reformation joined with economic forces already in existence to make royal government, invested with absolute power at home and with a free hand abroad, the typical form of European state.’ [Sabine, 357] </a:t>
            </a:r>
            <a:endParaRPr lang="en-US" dirty="0"/>
          </a:p>
          <a:p>
            <a:endParaRPr lang="en-US" dirty="0"/>
          </a:p>
        </p:txBody>
      </p:sp>
    </p:spTree>
    <p:extLst>
      <p:ext uri="{BB962C8B-B14F-4D97-AF65-F5344CB8AC3E}">
        <p14:creationId xmlns:p14="http://schemas.microsoft.com/office/powerpoint/2010/main" val="14286935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The fragmentation of the Empire into a complex of multiple sovereign states horizontally related to one another was well underway. Given the close connection between religious and political realities, it is perhaps not surprising that the unified (at least in the West) Church should be ripe for fragmentation as well. It is perhaps an open question whether, as the result of the political and religious changes resulting from the Reformation, Christianity gained in spiritual power. There can be no doubt, however, that as a result of the Reformation the embryonic centralising states, both Protestant and Catholic, gained enhanced political power and control.</a:t>
            </a:r>
            <a:endParaRPr lang="en-US" dirty="0"/>
          </a:p>
        </p:txBody>
      </p:sp>
    </p:spTree>
    <p:extLst>
      <p:ext uri="{BB962C8B-B14F-4D97-AF65-F5344CB8AC3E}">
        <p14:creationId xmlns:p14="http://schemas.microsoft.com/office/powerpoint/2010/main" val="19480556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485900"/>
            <a:ext cx="6508377" cy="1143000"/>
          </a:xfrm>
        </p:spPr>
        <p:txBody>
          <a:bodyPr/>
          <a:lstStyle/>
          <a:p>
            <a:r>
              <a:rPr lang="en-US" dirty="0" smtClean="0"/>
              <a:t>Wycliffe</a:t>
            </a:r>
            <a:endParaRPr lang="en-US" dirty="0"/>
          </a:p>
        </p:txBody>
      </p:sp>
      <p:sp>
        <p:nvSpPr>
          <p:cNvPr id="3" name="Content Placeholder 2"/>
          <p:cNvSpPr>
            <a:spLocks noGrp="1"/>
          </p:cNvSpPr>
          <p:nvPr>
            <p:ph idx="1"/>
          </p:nvPr>
        </p:nvSpPr>
        <p:spPr>
          <a:xfrm>
            <a:off x="457199" y="2749973"/>
            <a:ext cx="6508377" cy="3916363"/>
          </a:xfrm>
        </p:spPr>
        <p:txBody>
          <a:bodyPr/>
          <a:lstStyle/>
          <a:p>
            <a:r>
              <a:rPr lang="en-GB" dirty="0"/>
              <a:t>The Reformation didn’t suddenly spring into being fully armed like Athena from the head of Zeus. It was anticipated in various ways in the preceding centuries. One of the more significant of those anticipations was the movement inspired by the writings of John Wycliffe. The ecclesiastical life of England was thrown into turmoil in the fourteenth century by the phenomenon known as Lollardism. </a:t>
            </a:r>
            <a:endParaRPr lang="en-US" dirty="0"/>
          </a:p>
          <a:p>
            <a:endParaRPr lang="en-US" dirty="0"/>
          </a:p>
        </p:txBody>
      </p:sp>
    </p:spTree>
    <p:extLst>
      <p:ext uri="{BB962C8B-B14F-4D97-AF65-F5344CB8AC3E}">
        <p14:creationId xmlns:p14="http://schemas.microsoft.com/office/powerpoint/2010/main" val="12324668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Lollards (the term is derogatory and means something like ‘mumblers’!) were followers of John Wycliffe (also Wyclif, Wycliff, Wiclef, Wicliffe, Wickliffe) (1320-1384). Wycliffe was an English Schoolman who attacked not only the prevailing Catholic orthodoxy on core doctrines such as the nature of the Eucharist while proposing that Scripture and only Scripture was authoritative (an anticipation of the Lutheran doctrine of </a:t>
            </a:r>
            <a:r>
              <a:rPr lang="en-GB" i="1" dirty="0"/>
              <a:t>Sola Scriptura</a:t>
            </a:r>
            <a:r>
              <a:rPr lang="en-GB" dirty="0"/>
              <a:t>) but also attacked the very concept of property. It is not difficult to see the political implications of this idea</a:t>
            </a:r>
            <a:r>
              <a:rPr lang="en-GB" dirty="0" smtClean="0"/>
              <a:t>.</a:t>
            </a:r>
            <a:endParaRPr lang="en-US" dirty="0"/>
          </a:p>
        </p:txBody>
      </p:sp>
    </p:spTree>
    <p:extLst>
      <p:ext uri="{BB962C8B-B14F-4D97-AF65-F5344CB8AC3E}">
        <p14:creationId xmlns:p14="http://schemas.microsoft.com/office/powerpoint/2010/main" val="31813991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some ways, Wycliffe’s ideas on property and what he thought the Church’s relationship to it should be were a fourteenth century re-enactment of the dispute that had arisen in the thirteenth century upon the emergence of the Franciscans. </a:t>
            </a:r>
            <a:endParaRPr lang="en-US" dirty="0"/>
          </a:p>
        </p:txBody>
      </p:sp>
    </p:spTree>
    <p:extLst>
      <p:ext uri="{BB962C8B-B14F-4D97-AF65-F5344CB8AC3E}">
        <p14:creationId xmlns:p14="http://schemas.microsoft.com/office/powerpoint/2010/main" val="3786458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original Franciscan charism was tied resolutely to their core belief that the possession of any form of property, whether individual or communal, was inconsistent </a:t>
            </a:r>
            <a:r>
              <a:rPr lang="en-GB" dirty="0" smtClean="0"/>
              <a:t>with</a:t>
            </a:r>
            <a:r>
              <a:rPr lang="en-GB" dirty="0" smtClean="0"/>
              <a:t> </a:t>
            </a:r>
            <a:r>
              <a:rPr lang="en-GB" dirty="0"/>
              <a:t>their ideals as a religious order. The Franciscans eventually split into two groups—the Spirituals, who held firmly to what they regarded as Francis’s teaching and continued to reject all property, and the Conventuals, who took a more pragmatic approach to this matter. </a:t>
            </a:r>
            <a:endParaRPr lang="en-US" dirty="0"/>
          </a:p>
          <a:p>
            <a:endParaRPr lang="en-US" dirty="0"/>
          </a:p>
        </p:txBody>
      </p:sp>
    </p:spTree>
    <p:extLst>
      <p:ext uri="{BB962C8B-B14F-4D97-AF65-F5344CB8AC3E}">
        <p14:creationId xmlns:p14="http://schemas.microsoft.com/office/powerpoint/2010/main" val="8053790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issues at stake were so important and had such damaging potential that the pope intervened. In countering the danger from the Spiritual Franciscans (as he saw it), Pope John XXII, the second Avignon pope, went so far as to declare that private ownership was </a:t>
            </a:r>
            <a:r>
              <a:rPr lang="en-GB" i="1" dirty="0"/>
              <a:t>not</a:t>
            </a:r>
            <a:r>
              <a:rPr lang="en-GB" dirty="0"/>
              <a:t> the consequence of original sin but a situation that would have obtained even in Eden. [see Lahey 2013, 7] In making this claim, he was rejecting a position that had been widely held among theologians that private property (and coercive government and slavery) were all of them consequences of sin. [see Mäkinen, passim</a:t>
            </a:r>
            <a:r>
              <a:rPr lang="en-GB" dirty="0" smtClean="0"/>
              <a:t>]</a:t>
            </a:r>
            <a:endParaRPr lang="en-US" dirty="0"/>
          </a:p>
        </p:txBody>
      </p:sp>
    </p:spTree>
    <p:extLst>
      <p:ext uri="{BB962C8B-B14F-4D97-AF65-F5344CB8AC3E}">
        <p14:creationId xmlns:p14="http://schemas.microsoft.com/office/powerpoint/2010/main" val="30535557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Up to the time of the Reformation there was no such thing as a Protestant political theory or a Catholic political theory. What was common to all Christians was an historically mediated understanding or range of understandings of the relationship that should exist between the spiritual and the secular authorities. Some points were seemingly beyond dispute. </a:t>
            </a:r>
            <a:endParaRPr lang="en-US" dirty="0"/>
          </a:p>
          <a:p>
            <a:endParaRPr lang="en-US" dirty="0"/>
          </a:p>
        </p:txBody>
      </p:sp>
    </p:spTree>
    <p:extLst>
      <p:ext uri="{BB962C8B-B14F-4D97-AF65-F5344CB8AC3E}">
        <p14:creationId xmlns:p14="http://schemas.microsoft.com/office/powerpoint/2010/main" val="35104793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Wycliffe argued that true ownership of anything could only come about through its creation: X truly owns Y if and only if X has created Y. It is easy to see that this claim makes God to be the true and only owner of the universe. Human ownership is not true ownership but only a kind of temporary right to that which one possesses. Moreover, since God remains the true owner of everything, human ownership, as limited as that is, is granted only to those who are properly related to God, that is, to those who are in a state of grace. </a:t>
            </a:r>
            <a:endParaRPr lang="en-US" dirty="0"/>
          </a:p>
        </p:txBody>
      </p:sp>
    </p:spTree>
    <p:extLst>
      <p:ext uri="{BB962C8B-B14F-4D97-AF65-F5344CB8AC3E}">
        <p14:creationId xmlns:p14="http://schemas.microsoft.com/office/powerpoint/2010/main" val="21067276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Once again, it is not hard to see the practical consequences of such a doctrine. Wycliffe rejects the position taken a century earlier by John XXII and argues that the natural </a:t>
            </a:r>
            <a:r>
              <a:rPr lang="en-GB" i="1" dirty="0"/>
              <a:t>dominium</a:t>
            </a:r>
            <a:r>
              <a:rPr lang="en-GB" dirty="0"/>
              <a:t> that obtained in Eden was characterised by a lack of any distinction between ‘mine’ and ‘thine’. </a:t>
            </a:r>
            <a:endParaRPr lang="en-US" dirty="0"/>
          </a:p>
          <a:p>
            <a:endParaRPr lang="en-US" dirty="0"/>
          </a:p>
        </p:txBody>
      </p:sp>
    </p:spTree>
    <p:extLst>
      <p:ext uri="{BB962C8B-B14F-4D97-AF65-F5344CB8AC3E}">
        <p14:creationId xmlns:p14="http://schemas.microsoft.com/office/powerpoint/2010/main" val="30619917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similarities between the original Franciscan teaching and Wycliffe’s position </a:t>
            </a:r>
            <a:r>
              <a:rPr lang="en-GB" dirty="0" smtClean="0"/>
              <a:t>are</a:t>
            </a:r>
            <a:r>
              <a:rPr lang="en-GB" dirty="0" smtClean="0"/>
              <a:t> </a:t>
            </a:r>
            <a:r>
              <a:rPr lang="en-GB" dirty="0"/>
              <a:t>obvious but Wycliffe’s position is, in fact, even more radical than that of the Franciscans. Whereas the Franciscans were happy to claim that their constitution permitted them to return as a religious order to what they believed to be the ownership-free condition of the early Church, Wycliffe claimed that one effect of Christian redemption was that it allowed everyone, not just the members of a religious order, to return to the pre-lapsarian ideal itself. </a:t>
            </a:r>
            <a:endParaRPr lang="en-US" dirty="0"/>
          </a:p>
        </p:txBody>
      </p:sp>
    </p:spTree>
    <p:extLst>
      <p:ext uri="{BB962C8B-B14F-4D97-AF65-F5344CB8AC3E}">
        <p14:creationId xmlns:p14="http://schemas.microsoft.com/office/powerpoint/2010/main" val="24134906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secular and religious authorities in England recognised the revolutionary potential of Wycliffe’s teachings and the Lollard movement was extinguished by force and had ceased to be effective by the beginning of the fifteenth century. It played no direct causal role in the English religious transformation of the 16</a:t>
            </a:r>
            <a:r>
              <a:rPr lang="en-GB" baseline="30000" dirty="0"/>
              <a:t>th</a:t>
            </a:r>
            <a:r>
              <a:rPr lang="en-GB" dirty="0"/>
              <a:t> century but it did have an indirect effect on it through the influence that Wycliffe’s writings had on such as Jan Hus and other of the continental reformers whose ideas were imported into England. The claim could be made that Lollardism was among the first expressions of what would later come to be known as the Radical Reformation. </a:t>
            </a:r>
            <a:endParaRPr lang="en-US" dirty="0"/>
          </a:p>
          <a:p>
            <a:endParaRPr lang="en-US" dirty="0"/>
          </a:p>
        </p:txBody>
      </p:sp>
    </p:spTree>
    <p:extLst>
      <p:ext uri="{BB962C8B-B14F-4D97-AF65-F5344CB8AC3E}">
        <p14:creationId xmlns:p14="http://schemas.microsoft.com/office/powerpoint/2010/main" val="16771242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Luther</a:t>
            </a:r>
            <a:endParaRPr lang="en-US" dirty="0"/>
          </a:p>
        </p:txBody>
      </p:sp>
      <p:sp>
        <p:nvSpPr>
          <p:cNvPr id="3" name="Content Placeholder 2"/>
          <p:cNvSpPr>
            <a:spLocks noGrp="1"/>
          </p:cNvSpPr>
          <p:nvPr>
            <p:ph idx="1"/>
          </p:nvPr>
        </p:nvSpPr>
        <p:spPr/>
        <p:txBody>
          <a:bodyPr>
            <a:normAutofit lnSpcReduction="10000"/>
          </a:bodyPr>
          <a:lstStyle/>
          <a:p>
            <a:r>
              <a:rPr lang="en-GB" dirty="0"/>
              <a:t>The core of Luther’s theological revolution was the doctrine of salvation by faith alone—</a:t>
            </a:r>
            <a:r>
              <a:rPr lang="en-GB" i="1" dirty="0"/>
              <a:t>sola fide</a:t>
            </a:r>
            <a:r>
              <a:rPr lang="en-GB" dirty="0"/>
              <a:t>. The theological implications of this doctrine are not the concern of a history of political thought but its social and political implications certainly are. Among these, the religious obligation of subjects to obey their secular </a:t>
            </a:r>
            <a:r>
              <a:rPr lang="en-GB" dirty="0" smtClean="0"/>
              <a:t>rulers</a:t>
            </a:r>
            <a:r>
              <a:rPr lang="en-GB" dirty="0" smtClean="0"/>
              <a:t> </a:t>
            </a:r>
            <a:r>
              <a:rPr lang="en-GB" dirty="0"/>
              <a:t>could hardly have been more emphatic. </a:t>
            </a:r>
            <a:endParaRPr lang="en-GB" dirty="0" smtClean="0"/>
          </a:p>
          <a:p>
            <a:r>
              <a:rPr lang="en-GB" dirty="0" smtClean="0"/>
              <a:t>It </a:t>
            </a:r>
            <a:r>
              <a:rPr lang="en-GB" dirty="0"/>
              <a:t>goes without saying that Luther takes as the ultimate scriptural justification of this doctrine, the opening verses of chapter 13 of Paul’s </a:t>
            </a:r>
            <a:r>
              <a:rPr lang="en-GB" i="1" dirty="0"/>
              <a:t>Epistle to the Romans</a:t>
            </a:r>
            <a:r>
              <a:rPr lang="en-GB" dirty="0"/>
              <a:t>. </a:t>
            </a:r>
            <a:endParaRPr lang="en-US" dirty="0"/>
          </a:p>
        </p:txBody>
      </p:sp>
    </p:spTree>
    <p:extLst>
      <p:ext uri="{BB962C8B-B14F-4D97-AF65-F5344CB8AC3E}">
        <p14:creationId xmlns:p14="http://schemas.microsoft.com/office/powerpoint/2010/main" val="42513320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As we have seen already, in this notorious passage, Paul seems to require Christians to give their allegiance to the </a:t>
            </a:r>
            <a:r>
              <a:rPr lang="en-GB" i="1" dirty="0"/>
              <a:t>de facto</a:t>
            </a:r>
            <a:r>
              <a:rPr lang="en-GB" dirty="0"/>
              <a:t> secular authorities and Augustine, at a later date, would go on to use this passage to justify requiring the submission by Christians even to pagan rulers. Luther places himself firmly in the Pauline and Augustinian tradition. If you wanted to find a central example of a resolute and robust defender of the religious obligation to obey secular authority you would have to go very far before you would find someone to trump Luther. As Ellen Meiksins Wood puts it, ‘there hardly exists in the Western canon a more uncompromising case for strict obedience to secular authority; and this…belongs to the essence of Lutheran doctrine…’ [Wood, 59]</a:t>
            </a:r>
            <a:endParaRPr lang="en-US" dirty="0"/>
          </a:p>
        </p:txBody>
      </p:sp>
    </p:spTree>
    <p:extLst>
      <p:ext uri="{BB962C8B-B14F-4D97-AF65-F5344CB8AC3E}">
        <p14:creationId xmlns:p14="http://schemas.microsoft.com/office/powerpoint/2010/main" val="31776520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Given that he began his religious life as an Augustinian, it is hardly surprising that Luther takes what is effectively the Augustinian line that the power of the sword is given to secular authorities to control and limit evil but ‘if all the world were true Christians, that is, if everyone truly believed, there would be neither need nor use for princes, kings, lords, the Sword or law.’ [</a:t>
            </a:r>
            <a:r>
              <a:rPr lang="en-GB" i="1" dirty="0"/>
              <a:t>On Secular Authority</a:t>
            </a:r>
            <a:r>
              <a:rPr lang="en-GB" dirty="0"/>
              <a:t>, in Höpfl, 9; 13] </a:t>
            </a:r>
            <a:endParaRPr lang="en-US" dirty="0"/>
          </a:p>
        </p:txBody>
      </p:sp>
    </p:spTree>
    <p:extLst>
      <p:ext uri="{BB962C8B-B14F-4D97-AF65-F5344CB8AC3E}">
        <p14:creationId xmlns:p14="http://schemas.microsoft.com/office/powerpoint/2010/main" val="18946344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However, the world is not made up of true Christians so that if there were no law and government, Luther thinks that ‘people would devour each other and no one would be able to support his wife and children, feed himself and serve God. The world would become a desert.’ [</a:t>
            </a:r>
            <a:r>
              <a:rPr lang="en-GB" i="1" dirty="0"/>
              <a:t>On Secular Authority</a:t>
            </a:r>
            <a:r>
              <a:rPr lang="en-GB" dirty="0"/>
              <a:t>, in Höpfl, 10] We shall see that a similar bleak view of the consequences of an unrestrained human nature will emerge a century later in the writings of Hobbes.</a:t>
            </a:r>
            <a:endParaRPr lang="en-US" dirty="0"/>
          </a:p>
        </p:txBody>
      </p:sp>
    </p:spTree>
    <p:extLst>
      <p:ext uri="{BB962C8B-B14F-4D97-AF65-F5344CB8AC3E}">
        <p14:creationId xmlns:p14="http://schemas.microsoft.com/office/powerpoint/2010/main" val="42691761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 then, Luther, as everyone else in the Christian world, takes the words of St Paul in </a:t>
            </a:r>
            <a:r>
              <a:rPr lang="en-GB" i="1" dirty="0"/>
              <a:t>Romans</a:t>
            </a:r>
            <a:r>
              <a:rPr lang="en-GB" dirty="0"/>
              <a:t> 13 to mandate Christians to be obedient to their secular rulers. This may be relatively unproblematic where what your rulers are obliging you to do is in conformity with your conscience; where it is not, however, there are going to be problems. These problems are dealt with in different and distinctive ways by the Reformers. </a:t>
            </a:r>
            <a:endParaRPr lang="en-US" dirty="0"/>
          </a:p>
        </p:txBody>
      </p:sp>
    </p:spTree>
    <p:extLst>
      <p:ext uri="{BB962C8B-B14F-4D97-AF65-F5344CB8AC3E}">
        <p14:creationId xmlns:p14="http://schemas.microsoft.com/office/powerpoint/2010/main" val="12165398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Luther’s tract, </a:t>
            </a:r>
            <a:r>
              <a:rPr lang="en-GB" i="1" dirty="0"/>
              <a:t>On Secular Authority,</a:t>
            </a:r>
            <a:r>
              <a:rPr lang="en-GB" dirty="0"/>
              <a:t> is an early attempt by him to specify the rights and duties of secular rulers. It doesn’t represent his last word on the subject for his beliefs in this area were to shift as the political and religious consequences of the Reformation became more apparent. However, at this early stage, his judgement on the merits of secular rulers is often very negative, indeed hostile. </a:t>
            </a:r>
            <a:endParaRPr lang="en-US" dirty="0"/>
          </a:p>
        </p:txBody>
      </p:sp>
    </p:spTree>
    <p:extLst>
      <p:ext uri="{BB962C8B-B14F-4D97-AF65-F5344CB8AC3E}">
        <p14:creationId xmlns:p14="http://schemas.microsoft.com/office/powerpoint/2010/main" val="25367081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 Christian, from the time when St. Paul wrote the thirteenth chapter of </a:t>
            </a:r>
            <a:r>
              <a:rPr lang="en-GB" i="1" dirty="0"/>
              <a:t>Romans</a:t>
            </a:r>
            <a:r>
              <a:rPr lang="en-GB" dirty="0"/>
              <a:t>,’ writes George Sabine, ‘had ever doubted…that authority has a religious origin and sanction.’ [Sabine, 392] </a:t>
            </a:r>
            <a:endParaRPr lang="en-GB" dirty="0" smtClean="0"/>
          </a:p>
          <a:p>
            <a:r>
              <a:rPr lang="en-GB" dirty="0" smtClean="0"/>
              <a:t>Even </a:t>
            </a:r>
            <a:r>
              <a:rPr lang="en-GB" dirty="0"/>
              <a:t>if we take into account the notorious passage from Pope Gregory’s 2</a:t>
            </a:r>
            <a:r>
              <a:rPr lang="en-GB" baseline="30000" dirty="0"/>
              <a:t>nd</a:t>
            </a:r>
            <a:r>
              <a:rPr lang="en-GB" dirty="0"/>
              <a:t> letter to Bishop Hermann of Metz, in which he describes kings and princes as the seed of those who have committed every crime under the sun, it is hard to disagree with the historical accuracy of Sabine’s assessment. </a:t>
            </a:r>
            <a:endParaRPr lang="en-US" dirty="0"/>
          </a:p>
        </p:txBody>
      </p:sp>
    </p:spTree>
    <p:extLst>
      <p:ext uri="{BB962C8B-B14F-4D97-AF65-F5344CB8AC3E}">
        <p14:creationId xmlns:p14="http://schemas.microsoft.com/office/powerpoint/2010/main" val="14759610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‘God Almighty,’ he says, ‘has driven our princes mad: they really think they can command their subjects whatever they like and do with them as they please. And their subjects are just as deluded, and believe (wrongly) that they must obey them in all things.’ [</a:t>
            </a:r>
            <a:r>
              <a:rPr lang="en-GB" i="1" dirty="0"/>
              <a:t>On Secular Authority</a:t>
            </a:r>
            <a:r>
              <a:rPr lang="en-GB" dirty="0"/>
              <a:t> Höpfl, 5] According to Luther, all that the secular rulers of the present do is to ‘poll and fleece, heap one tax on another, let loose a bear here, a wolf there. There is no good faith or honesty to be found amongst them; thieves and villains behave better than they do…’ [</a:t>
            </a:r>
            <a:r>
              <a:rPr lang="en-GB" i="1" dirty="0"/>
              <a:t>On Secular Authority</a:t>
            </a:r>
            <a:r>
              <a:rPr lang="en-GB" dirty="0"/>
              <a:t> Höpfl, 27] </a:t>
            </a:r>
            <a:endParaRPr lang="en-US" dirty="0"/>
          </a:p>
        </p:txBody>
      </p:sp>
    </p:spTree>
    <p:extLst>
      <p:ext uri="{BB962C8B-B14F-4D97-AF65-F5344CB8AC3E}">
        <p14:creationId xmlns:p14="http://schemas.microsoft.com/office/powerpoint/2010/main" val="28944634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is not an isolated judgement. A little later in the same work, he comments, ‘As a rule, princes are the greatest fools or the worst criminals on earth, and the worst is always to be expected, and little good hoped for, from them, especially in what regards God and the salvation of souls.’ [</a:t>
            </a:r>
            <a:r>
              <a:rPr lang="en-GB" i="1" dirty="0"/>
              <a:t>On Secular Authority</a:t>
            </a:r>
            <a:r>
              <a:rPr lang="en-GB" dirty="0"/>
              <a:t> Höpfl, 30; see 32] Later, his evaluation of the secular rulers would become much more positive. </a:t>
            </a:r>
            <a:endParaRPr lang="en-US" dirty="0"/>
          </a:p>
        </p:txBody>
      </p:sp>
    </p:spTree>
    <p:extLst>
      <p:ext uri="{BB962C8B-B14F-4D97-AF65-F5344CB8AC3E}">
        <p14:creationId xmlns:p14="http://schemas.microsoft.com/office/powerpoint/2010/main" val="17151511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Luther, human beings are irreducibly sinful yet, while still sinful, they can be justified by divine grace. In respect of their ultimate destiny, all men stand on the same horizontal footing but, in a neo-Augustinian moment, Luther argues that the sinfulness of man demands the vertical relationship of ruler </a:t>
            </a:r>
            <a:r>
              <a:rPr lang="en-GB"/>
              <a:t>and </a:t>
            </a:r>
            <a:r>
              <a:rPr lang="en-GB" smtClean="0"/>
              <a:t>ruled, </a:t>
            </a:r>
            <a:r>
              <a:rPr lang="en-GB" dirty="0"/>
              <a:t>the existence and operation of secular authorities to whom, as instituted by God, all Christians owe obedience and respect. </a:t>
            </a:r>
            <a:endParaRPr lang="en-US" dirty="0"/>
          </a:p>
        </p:txBody>
      </p:sp>
    </p:spTree>
    <p:extLst>
      <p:ext uri="{BB962C8B-B14F-4D97-AF65-F5344CB8AC3E}">
        <p14:creationId xmlns:p14="http://schemas.microsoft.com/office/powerpoint/2010/main" val="1554674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At the same time as he gives his support to the right of secular governments to demand and receive obedience from the people, Luther attacks the Church’s right to exercise any jurisdiction in the external forum—for example, to punish sins or to excommunicate. For him, the Church has no legitimate temporal jurisdiction. Luther’s view of the Church in </a:t>
            </a:r>
            <a:r>
              <a:rPr lang="en-GB" i="1" dirty="0"/>
              <a:t>On Secular Authority</a:t>
            </a:r>
            <a:r>
              <a:rPr lang="en-GB" dirty="0"/>
              <a:t> is that it is a free and voluntary association of believers. Such a view of the Church is not without its political consequences, not least of which is that it is inconsistent with the idea that the membership of the Church is necessarily co-extensive with any given polity! </a:t>
            </a:r>
            <a:endParaRPr lang="en-US" dirty="0"/>
          </a:p>
        </p:txBody>
      </p:sp>
    </p:spTree>
    <p:extLst>
      <p:ext uri="{BB962C8B-B14F-4D97-AF65-F5344CB8AC3E}">
        <p14:creationId xmlns:p14="http://schemas.microsoft.com/office/powerpoint/2010/main" val="15526090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are, then, for Luther, two governments in the world: one, spiritual, which addresses itself to the constitution of true and faithful Christians and another, secular, ‘which holds the unchristian and wicked in check and forces them to keep the peace outwardly and be still, like it or not.’ [</a:t>
            </a:r>
            <a:r>
              <a:rPr lang="en-GB" i="1" dirty="0"/>
              <a:t>On Secular Authority</a:t>
            </a:r>
            <a:r>
              <a:rPr lang="en-GB" dirty="0"/>
              <a:t> in Höpfl, 11] </a:t>
            </a:r>
            <a:endParaRPr lang="en-US" dirty="0"/>
          </a:p>
        </p:txBody>
      </p:sp>
    </p:spTree>
    <p:extLst>
      <p:ext uri="{BB962C8B-B14F-4D97-AF65-F5344CB8AC3E}">
        <p14:creationId xmlns:p14="http://schemas.microsoft.com/office/powerpoint/2010/main" val="1336693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Would it not suffice to preach the Gospel to such wicked and evil men and thereby bring them to order? Well, yes, but in the meantime, ‘There are always many more of the wicked than there are of the just. And so to try to rule a whole country or the world by means of the Gospel is like herding together wolves, lions, eagles and sheep in the same pen, letting them mix freely, and saying to them: feed, and be just and peaceable; the stable isn’t locked, there’s plenty of pasture, and you have no dogs or cudgels to be afraid of.’ [</a:t>
            </a:r>
            <a:r>
              <a:rPr lang="en-GB" i="1" dirty="0"/>
              <a:t>On Secular Authority</a:t>
            </a:r>
            <a:r>
              <a:rPr lang="en-GB" dirty="0"/>
              <a:t> in Höpfl, 11]</a:t>
            </a:r>
            <a:endParaRPr lang="en-US" dirty="0"/>
          </a:p>
        </p:txBody>
      </p:sp>
    </p:spTree>
    <p:extLst>
      <p:ext uri="{BB962C8B-B14F-4D97-AF65-F5344CB8AC3E}">
        <p14:creationId xmlns:p14="http://schemas.microsoft.com/office/powerpoint/2010/main" val="37735233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But if one’s rulers are Christian, as they should be, how can they be justified in using coercive power, seeing that Christ has told us to turn the other cheek? [</a:t>
            </a:r>
            <a:r>
              <a:rPr lang="en-GB" i="1" dirty="0"/>
              <a:t>On Secular Authority</a:t>
            </a:r>
            <a:r>
              <a:rPr lang="en-GB" dirty="0"/>
              <a:t> in Höpfl , 18] The distinction Luther draws to solve this problem is between what one does for oneself and what one does for others. ‘As far as you and your possessions are concerned, you keep to the Gospel and act according to Christ’s word’ but the coercive actions of secular authority are for the good of others and are, Luther thinks, positively enjoined by </a:t>
            </a:r>
            <a:r>
              <a:rPr lang="en-GB" i="1" dirty="0"/>
              <a:t>Romans</a:t>
            </a:r>
            <a:r>
              <a:rPr lang="en-GB" dirty="0"/>
              <a:t> 13. You are, it would seem, obliged to turn your own cheek but not, if you are a magistrate, your neighbour’s. [</a:t>
            </a:r>
            <a:r>
              <a:rPr lang="en-GB" i="1" dirty="0"/>
              <a:t>On Secular Authority</a:t>
            </a:r>
            <a:r>
              <a:rPr lang="en-GB" dirty="0"/>
              <a:t> in Höpfl, 19-20]</a:t>
            </a:r>
            <a:endParaRPr lang="en-US" dirty="0"/>
          </a:p>
          <a:p>
            <a:endParaRPr lang="en-US" dirty="0"/>
          </a:p>
        </p:txBody>
      </p:sp>
    </p:spTree>
    <p:extLst>
      <p:ext uri="{BB962C8B-B14F-4D97-AF65-F5344CB8AC3E}">
        <p14:creationId xmlns:p14="http://schemas.microsoft.com/office/powerpoint/2010/main" val="7196821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When we come to the sixteenth century, how the religious </a:t>
            </a:r>
            <a:r>
              <a:rPr lang="en-GB" dirty="0" smtClean="0"/>
              <a:t>origin </a:t>
            </a:r>
            <a:r>
              <a:rPr lang="en-GB" dirty="0"/>
              <a:t>of secular authority is to be understood and how it is to be practically implemented is going to be a matter requiring some re-evaluation in the light of changed religious and political circumstances.</a:t>
            </a:r>
            <a:endParaRPr lang="en-US" dirty="0"/>
          </a:p>
        </p:txBody>
      </p:sp>
    </p:spTree>
    <p:extLst>
      <p:ext uri="{BB962C8B-B14F-4D97-AF65-F5344CB8AC3E}">
        <p14:creationId xmlns:p14="http://schemas.microsoft.com/office/powerpoint/2010/main" val="37087348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are so used to thinking of the separation between Church and State as being somehow natural and normal that it takes a huge effort of cultural imagination to return to a time when this distinction did not exist or at least not in the way it does today. Höpfl remarks, ‘Such was the interpenetration of the secular and spiritual in the sixteenth century that no reformation of religion could take place without a transformation of the public order of the commonwealths of Christian Europe…’ [Höpfl, vii]</a:t>
            </a:r>
            <a:endParaRPr lang="en-US" dirty="0"/>
          </a:p>
          <a:p>
            <a:endParaRPr lang="en-US" dirty="0"/>
          </a:p>
        </p:txBody>
      </p:sp>
    </p:spTree>
    <p:extLst>
      <p:ext uri="{BB962C8B-B14F-4D97-AF65-F5344CB8AC3E}">
        <p14:creationId xmlns:p14="http://schemas.microsoft.com/office/powerpoint/2010/main" val="26759656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should be evident from what has gone before, the relationship of Christianity to secular authority is not a simple matter. It becomes significantly less simple when Christianity splinters and the relationship becomes not one between a more or less unitary Christianity and a more or less unitary empire but a series of relationships between different Christian Churches and distinct and independent states. In those circumstances, one’s form of Christianity and one’s political allegiances became inextricably bound together. ‘</a:t>
            </a:r>
            <a:endParaRPr lang="en-US" dirty="0"/>
          </a:p>
        </p:txBody>
      </p:sp>
    </p:spTree>
    <p:extLst>
      <p:ext uri="{BB962C8B-B14F-4D97-AF65-F5344CB8AC3E}">
        <p14:creationId xmlns:p14="http://schemas.microsoft.com/office/powerpoint/2010/main" val="18890220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upholding of rulers </a:t>
            </a:r>
            <a:r>
              <a:rPr lang="en-GB" dirty="0" smtClean="0"/>
              <a:t>became </a:t>
            </a:r>
            <a:r>
              <a:rPr lang="en-GB" dirty="0"/>
              <a:t>a primary article of religious faith, while the defense of a religious creed was felt to be, and often in fact was, an attack upon a ruler of a different belief.’ [Sabine, 357] Common to almost all the disputants was a belief that everyone could agree on religious matters if only one’s opponents would cease being wilfully blind or just plain evil. </a:t>
            </a:r>
            <a:endParaRPr lang="en-US" dirty="0"/>
          </a:p>
        </p:txBody>
      </p:sp>
    </p:spTree>
    <p:extLst>
      <p:ext uri="{BB962C8B-B14F-4D97-AF65-F5344CB8AC3E}">
        <p14:creationId xmlns:p14="http://schemas.microsoft.com/office/powerpoint/2010/main" val="28450311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From the religious side there was general agreement that the secular authorities had an obligation to maintain orthodoxy; from the side of the rulers there was a belief, all the more powerful for being assumed and not defended, that law and order could hardly be maintained unless all the rulers’ </a:t>
            </a:r>
            <a:r>
              <a:rPr lang="en-GB" dirty="0" smtClean="0"/>
              <a:t>subjects </a:t>
            </a:r>
            <a:r>
              <a:rPr lang="en-GB" dirty="0"/>
              <a:t>subscribed to the same religion.</a:t>
            </a:r>
            <a:endParaRPr lang="en-US" dirty="0"/>
          </a:p>
          <a:p>
            <a:endParaRPr lang="en-US" dirty="0"/>
          </a:p>
        </p:txBody>
      </p:sp>
    </p:spTree>
    <p:extLst>
      <p:ext uri="{BB962C8B-B14F-4D97-AF65-F5344CB8AC3E}">
        <p14:creationId xmlns:p14="http://schemas.microsoft.com/office/powerpoint/2010/main" val="18552937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late fifteenth - early sixteenth centuries was an age of state centralisation, particularly in France. In contrast to France, the pace and success of centralisation was very different in Germany and Italy. Those who had been feudal lords in these areas were transformed into local magnates with quasi-independent government powers of their own, powers that they were reluctant to cede to a central monarchy. </a:t>
            </a:r>
            <a:endParaRPr lang="en-US" dirty="0"/>
          </a:p>
        </p:txBody>
      </p:sp>
    </p:spTree>
    <p:extLst>
      <p:ext uri="{BB962C8B-B14F-4D97-AF65-F5344CB8AC3E}">
        <p14:creationId xmlns:p14="http://schemas.microsoft.com/office/powerpoint/2010/main" val="36201851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227</TotalTime>
  <Words>3179</Words>
  <Application>Microsoft Macintosh PowerPoint</Application>
  <PresentationFormat>On-screen Show (4:3)</PresentationFormat>
  <Paragraphs>71</Paragraphs>
  <Slides>36</Slides>
  <Notes>30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Wycliffe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Luther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8</cp:revision>
  <dcterms:created xsi:type="dcterms:W3CDTF">2013-10-28T09:06:25Z</dcterms:created>
  <dcterms:modified xsi:type="dcterms:W3CDTF">2013-11-14T19:18:26Z</dcterms:modified>
</cp:coreProperties>
</file>