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6" r:id="rId2"/>
    <p:sldId id="301" r:id="rId3"/>
    <p:sldId id="257" r:id="rId4"/>
    <p:sldId id="258" r:id="rId5"/>
    <p:sldId id="302" r:id="rId6"/>
    <p:sldId id="259" r:id="rId7"/>
    <p:sldId id="260" r:id="rId8"/>
    <p:sldId id="303" r:id="rId9"/>
    <p:sldId id="304" r:id="rId10"/>
    <p:sldId id="261" r:id="rId11"/>
    <p:sldId id="305" r:id="rId12"/>
    <p:sldId id="262" r:id="rId13"/>
    <p:sldId id="263" r:id="rId14"/>
    <p:sldId id="264" r:id="rId15"/>
    <p:sldId id="265" r:id="rId16"/>
    <p:sldId id="306" r:id="rId17"/>
    <p:sldId id="266" r:id="rId18"/>
    <p:sldId id="267" r:id="rId19"/>
    <p:sldId id="268" r:id="rId20"/>
    <p:sldId id="269" r:id="rId21"/>
    <p:sldId id="300" r:id="rId22"/>
    <p:sldId id="270" r:id="rId23"/>
    <p:sldId id="307" r:id="rId24"/>
    <p:sldId id="271" r:id="rId25"/>
    <p:sldId id="272" r:id="rId26"/>
    <p:sldId id="273" r:id="rId27"/>
    <p:sldId id="274" r:id="rId28"/>
    <p:sldId id="308" r:id="rId29"/>
    <p:sldId id="275" r:id="rId30"/>
    <p:sldId id="276" r:id="rId31"/>
    <p:sldId id="277" r:id="rId32"/>
    <p:sldId id="278" r:id="rId33"/>
    <p:sldId id="279" r:id="rId34"/>
    <p:sldId id="280" r:id="rId35"/>
    <p:sldId id="281" r:id="rId36"/>
    <p:sldId id="309" r:id="rId37"/>
    <p:sldId id="282" r:id="rId38"/>
    <p:sldId id="283" r:id="rId39"/>
    <p:sldId id="284" r:id="rId40"/>
    <p:sldId id="285" r:id="rId41"/>
    <p:sldId id="310" r:id="rId42"/>
    <p:sldId id="286" r:id="rId43"/>
    <p:sldId id="311" r:id="rId44"/>
    <p:sldId id="287" r:id="rId45"/>
    <p:sldId id="288" r:id="rId46"/>
    <p:sldId id="289" r:id="rId47"/>
    <p:sldId id="290" r:id="rId48"/>
    <p:sldId id="291" r:id="rId49"/>
    <p:sldId id="312" r:id="rId50"/>
    <p:sldId id="292" r:id="rId51"/>
    <p:sldId id="293" r:id="rId52"/>
    <p:sldId id="295" r:id="rId53"/>
    <p:sldId id="296" r:id="rId54"/>
    <p:sldId id="297" r:id="rId55"/>
    <p:sldId id="298" r:id="rId56"/>
    <p:sldId id="313" r:id="rId57"/>
    <p:sldId id="315" r:id="rId58"/>
    <p:sldId id="314" r:id="rId59"/>
    <p:sldId id="316"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esProps" Target="presProps.xml"/><Relationship Id="rId64" Type="http://schemas.openxmlformats.org/officeDocument/2006/relationships/viewProps" Target="viewProps.xml"/><Relationship Id="rId65" Type="http://schemas.openxmlformats.org/officeDocument/2006/relationships/theme" Target="theme/theme1.xml"/><Relationship Id="rId66"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notesMaster" Target="notesMasters/notesMaster1.xml"/><Relationship Id="rId62"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C77184-4B6C-5442-BA9B-5F4E733300C9}" type="datetimeFigureOut">
              <a:rPr lang="en-US" smtClean="0"/>
              <a:t>16/11/2013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53A3A1-AEF1-314E-8689-928FDE94956C}" type="slidenum">
              <a:rPr lang="en-US" smtClean="0"/>
              <a:t>‹#›</a:t>
            </a:fld>
            <a:endParaRPr lang="en-US"/>
          </a:p>
        </p:txBody>
      </p:sp>
    </p:spTree>
    <p:extLst>
      <p:ext uri="{BB962C8B-B14F-4D97-AF65-F5344CB8AC3E}">
        <p14:creationId xmlns:p14="http://schemas.microsoft.com/office/powerpoint/2010/main" val="37735535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a:t>
            </a:fld>
            <a:endParaRPr lang="en-US"/>
          </a:p>
        </p:txBody>
      </p:sp>
    </p:spTree>
    <p:extLst>
      <p:ext uri="{BB962C8B-B14F-4D97-AF65-F5344CB8AC3E}">
        <p14:creationId xmlns:p14="http://schemas.microsoft.com/office/powerpoint/2010/main" val="3803346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10</a:t>
            </a:fld>
            <a:endParaRPr lang="en-US"/>
          </a:p>
        </p:txBody>
      </p:sp>
    </p:spTree>
    <p:extLst>
      <p:ext uri="{BB962C8B-B14F-4D97-AF65-F5344CB8AC3E}">
        <p14:creationId xmlns:p14="http://schemas.microsoft.com/office/powerpoint/2010/main" val="14694707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11</a:t>
            </a:fld>
            <a:endParaRPr lang="en-US"/>
          </a:p>
        </p:txBody>
      </p:sp>
    </p:spTree>
    <p:extLst>
      <p:ext uri="{BB962C8B-B14F-4D97-AF65-F5344CB8AC3E}">
        <p14:creationId xmlns:p14="http://schemas.microsoft.com/office/powerpoint/2010/main" val="19064300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12</a:t>
            </a:fld>
            <a:endParaRPr lang="en-US"/>
          </a:p>
        </p:txBody>
      </p:sp>
    </p:spTree>
    <p:extLst>
      <p:ext uri="{BB962C8B-B14F-4D97-AF65-F5344CB8AC3E}">
        <p14:creationId xmlns:p14="http://schemas.microsoft.com/office/powerpoint/2010/main" val="10345077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13</a:t>
            </a:fld>
            <a:endParaRPr lang="en-US"/>
          </a:p>
        </p:txBody>
      </p:sp>
    </p:spTree>
    <p:extLst>
      <p:ext uri="{BB962C8B-B14F-4D97-AF65-F5344CB8AC3E}">
        <p14:creationId xmlns:p14="http://schemas.microsoft.com/office/powerpoint/2010/main" val="2453527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14</a:t>
            </a:fld>
            <a:endParaRPr lang="en-US"/>
          </a:p>
        </p:txBody>
      </p:sp>
    </p:spTree>
    <p:extLst>
      <p:ext uri="{BB962C8B-B14F-4D97-AF65-F5344CB8AC3E}">
        <p14:creationId xmlns:p14="http://schemas.microsoft.com/office/powerpoint/2010/main" val="30382972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15</a:t>
            </a:fld>
            <a:endParaRPr lang="en-US"/>
          </a:p>
        </p:txBody>
      </p:sp>
    </p:spTree>
    <p:extLst>
      <p:ext uri="{BB962C8B-B14F-4D97-AF65-F5344CB8AC3E}">
        <p14:creationId xmlns:p14="http://schemas.microsoft.com/office/powerpoint/2010/main" val="40267173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16</a:t>
            </a:fld>
            <a:endParaRPr lang="en-US"/>
          </a:p>
        </p:txBody>
      </p:sp>
    </p:spTree>
    <p:extLst>
      <p:ext uri="{BB962C8B-B14F-4D97-AF65-F5344CB8AC3E}">
        <p14:creationId xmlns:p14="http://schemas.microsoft.com/office/powerpoint/2010/main" val="38952282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17</a:t>
            </a:fld>
            <a:endParaRPr lang="en-US"/>
          </a:p>
        </p:txBody>
      </p:sp>
    </p:spTree>
    <p:extLst>
      <p:ext uri="{BB962C8B-B14F-4D97-AF65-F5344CB8AC3E}">
        <p14:creationId xmlns:p14="http://schemas.microsoft.com/office/powerpoint/2010/main" val="27922855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18</a:t>
            </a:fld>
            <a:endParaRPr lang="en-US"/>
          </a:p>
        </p:txBody>
      </p:sp>
    </p:spTree>
    <p:extLst>
      <p:ext uri="{BB962C8B-B14F-4D97-AF65-F5344CB8AC3E}">
        <p14:creationId xmlns:p14="http://schemas.microsoft.com/office/powerpoint/2010/main" val="41808877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19</a:t>
            </a:fld>
            <a:endParaRPr lang="en-US"/>
          </a:p>
        </p:txBody>
      </p:sp>
    </p:spTree>
    <p:extLst>
      <p:ext uri="{BB962C8B-B14F-4D97-AF65-F5344CB8AC3E}">
        <p14:creationId xmlns:p14="http://schemas.microsoft.com/office/powerpoint/2010/main" val="921337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a:t>
            </a:fld>
            <a:endParaRPr lang="en-US"/>
          </a:p>
        </p:txBody>
      </p:sp>
    </p:spTree>
    <p:extLst>
      <p:ext uri="{BB962C8B-B14F-4D97-AF65-F5344CB8AC3E}">
        <p14:creationId xmlns:p14="http://schemas.microsoft.com/office/powerpoint/2010/main" val="30977395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20</a:t>
            </a:fld>
            <a:endParaRPr lang="en-US"/>
          </a:p>
        </p:txBody>
      </p:sp>
    </p:spTree>
    <p:extLst>
      <p:ext uri="{BB962C8B-B14F-4D97-AF65-F5344CB8AC3E}">
        <p14:creationId xmlns:p14="http://schemas.microsoft.com/office/powerpoint/2010/main" val="10573399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21</a:t>
            </a:fld>
            <a:endParaRPr lang="en-US"/>
          </a:p>
        </p:txBody>
      </p:sp>
    </p:spTree>
    <p:extLst>
      <p:ext uri="{BB962C8B-B14F-4D97-AF65-F5344CB8AC3E}">
        <p14:creationId xmlns:p14="http://schemas.microsoft.com/office/powerpoint/2010/main" val="30559493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22</a:t>
            </a:fld>
            <a:endParaRPr lang="en-US"/>
          </a:p>
        </p:txBody>
      </p:sp>
    </p:spTree>
    <p:extLst>
      <p:ext uri="{BB962C8B-B14F-4D97-AF65-F5344CB8AC3E}">
        <p14:creationId xmlns:p14="http://schemas.microsoft.com/office/powerpoint/2010/main" val="9031115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23</a:t>
            </a:fld>
            <a:endParaRPr lang="en-US"/>
          </a:p>
        </p:txBody>
      </p:sp>
    </p:spTree>
    <p:extLst>
      <p:ext uri="{BB962C8B-B14F-4D97-AF65-F5344CB8AC3E}">
        <p14:creationId xmlns:p14="http://schemas.microsoft.com/office/powerpoint/2010/main" val="14933990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24</a:t>
            </a:fld>
            <a:endParaRPr lang="en-US"/>
          </a:p>
        </p:txBody>
      </p:sp>
    </p:spTree>
    <p:extLst>
      <p:ext uri="{BB962C8B-B14F-4D97-AF65-F5344CB8AC3E}">
        <p14:creationId xmlns:p14="http://schemas.microsoft.com/office/powerpoint/2010/main" val="40321320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25</a:t>
            </a:fld>
            <a:endParaRPr lang="en-US"/>
          </a:p>
        </p:txBody>
      </p:sp>
    </p:spTree>
    <p:extLst>
      <p:ext uri="{BB962C8B-B14F-4D97-AF65-F5344CB8AC3E}">
        <p14:creationId xmlns:p14="http://schemas.microsoft.com/office/powerpoint/2010/main" val="15014357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26</a:t>
            </a:fld>
            <a:endParaRPr lang="en-US"/>
          </a:p>
        </p:txBody>
      </p:sp>
    </p:spTree>
    <p:extLst>
      <p:ext uri="{BB962C8B-B14F-4D97-AF65-F5344CB8AC3E}">
        <p14:creationId xmlns:p14="http://schemas.microsoft.com/office/powerpoint/2010/main" val="1373111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27</a:t>
            </a:fld>
            <a:endParaRPr lang="en-US"/>
          </a:p>
        </p:txBody>
      </p:sp>
    </p:spTree>
    <p:extLst>
      <p:ext uri="{BB962C8B-B14F-4D97-AF65-F5344CB8AC3E}">
        <p14:creationId xmlns:p14="http://schemas.microsoft.com/office/powerpoint/2010/main" val="15554380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28</a:t>
            </a:fld>
            <a:endParaRPr lang="en-US"/>
          </a:p>
        </p:txBody>
      </p:sp>
    </p:spTree>
    <p:extLst>
      <p:ext uri="{BB962C8B-B14F-4D97-AF65-F5344CB8AC3E}">
        <p14:creationId xmlns:p14="http://schemas.microsoft.com/office/powerpoint/2010/main" val="4351698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29</a:t>
            </a:fld>
            <a:endParaRPr lang="en-US"/>
          </a:p>
        </p:txBody>
      </p:sp>
    </p:spTree>
    <p:extLst>
      <p:ext uri="{BB962C8B-B14F-4D97-AF65-F5344CB8AC3E}">
        <p14:creationId xmlns:p14="http://schemas.microsoft.com/office/powerpoint/2010/main" val="588094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a:t>
            </a:fld>
            <a:endParaRPr lang="en-US"/>
          </a:p>
        </p:txBody>
      </p:sp>
    </p:spTree>
    <p:extLst>
      <p:ext uri="{BB962C8B-B14F-4D97-AF65-F5344CB8AC3E}">
        <p14:creationId xmlns:p14="http://schemas.microsoft.com/office/powerpoint/2010/main" val="23984015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30</a:t>
            </a:fld>
            <a:endParaRPr lang="en-US"/>
          </a:p>
        </p:txBody>
      </p:sp>
    </p:spTree>
    <p:extLst>
      <p:ext uri="{BB962C8B-B14F-4D97-AF65-F5344CB8AC3E}">
        <p14:creationId xmlns:p14="http://schemas.microsoft.com/office/powerpoint/2010/main" val="18868415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31</a:t>
            </a:fld>
            <a:endParaRPr lang="en-US"/>
          </a:p>
        </p:txBody>
      </p:sp>
    </p:spTree>
    <p:extLst>
      <p:ext uri="{BB962C8B-B14F-4D97-AF65-F5344CB8AC3E}">
        <p14:creationId xmlns:p14="http://schemas.microsoft.com/office/powerpoint/2010/main" val="50660110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32</a:t>
            </a:fld>
            <a:endParaRPr lang="en-US"/>
          </a:p>
        </p:txBody>
      </p:sp>
    </p:spTree>
    <p:extLst>
      <p:ext uri="{BB962C8B-B14F-4D97-AF65-F5344CB8AC3E}">
        <p14:creationId xmlns:p14="http://schemas.microsoft.com/office/powerpoint/2010/main" val="20047200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33</a:t>
            </a:fld>
            <a:endParaRPr lang="en-US"/>
          </a:p>
        </p:txBody>
      </p:sp>
    </p:spTree>
    <p:extLst>
      <p:ext uri="{BB962C8B-B14F-4D97-AF65-F5344CB8AC3E}">
        <p14:creationId xmlns:p14="http://schemas.microsoft.com/office/powerpoint/2010/main" val="37504479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34</a:t>
            </a:fld>
            <a:endParaRPr lang="en-US"/>
          </a:p>
        </p:txBody>
      </p:sp>
    </p:spTree>
    <p:extLst>
      <p:ext uri="{BB962C8B-B14F-4D97-AF65-F5344CB8AC3E}">
        <p14:creationId xmlns:p14="http://schemas.microsoft.com/office/powerpoint/2010/main" val="34219841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35</a:t>
            </a:fld>
            <a:endParaRPr lang="en-US"/>
          </a:p>
        </p:txBody>
      </p:sp>
    </p:spTree>
    <p:extLst>
      <p:ext uri="{BB962C8B-B14F-4D97-AF65-F5344CB8AC3E}">
        <p14:creationId xmlns:p14="http://schemas.microsoft.com/office/powerpoint/2010/main" val="22891412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36</a:t>
            </a:fld>
            <a:endParaRPr lang="en-US"/>
          </a:p>
        </p:txBody>
      </p:sp>
    </p:spTree>
    <p:extLst>
      <p:ext uri="{BB962C8B-B14F-4D97-AF65-F5344CB8AC3E}">
        <p14:creationId xmlns:p14="http://schemas.microsoft.com/office/powerpoint/2010/main" val="16659320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37</a:t>
            </a:fld>
            <a:endParaRPr lang="en-US"/>
          </a:p>
        </p:txBody>
      </p:sp>
    </p:spTree>
    <p:extLst>
      <p:ext uri="{BB962C8B-B14F-4D97-AF65-F5344CB8AC3E}">
        <p14:creationId xmlns:p14="http://schemas.microsoft.com/office/powerpoint/2010/main" val="416491964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38</a:t>
            </a:fld>
            <a:endParaRPr lang="en-US"/>
          </a:p>
        </p:txBody>
      </p:sp>
    </p:spTree>
    <p:extLst>
      <p:ext uri="{BB962C8B-B14F-4D97-AF65-F5344CB8AC3E}">
        <p14:creationId xmlns:p14="http://schemas.microsoft.com/office/powerpoint/2010/main" val="104195987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39</a:t>
            </a:fld>
            <a:endParaRPr lang="en-US"/>
          </a:p>
        </p:txBody>
      </p:sp>
    </p:spTree>
    <p:extLst>
      <p:ext uri="{BB962C8B-B14F-4D97-AF65-F5344CB8AC3E}">
        <p14:creationId xmlns:p14="http://schemas.microsoft.com/office/powerpoint/2010/main" val="92597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a:t>
            </a:fld>
            <a:endParaRPr lang="en-US"/>
          </a:p>
        </p:txBody>
      </p:sp>
    </p:spTree>
    <p:extLst>
      <p:ext uri="{BB962C8B-B14F-4D97-AF65-F5344CB8AC3E}">
        <p14:creationId xmlns:p14="http://schemas.microsoft.com/office/powerpoint/2010/main" val="33013082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40</a:t>
            </a:fld>
            <a:endParaRPr lang="en-US"/>
          </a:p>
        </p:txBody>
      </p:sp>
    </p:spTree>
    <p:extLst>
      <p:ext uri="{BB962C8B-B14F-4D97-AF65-F5344CB8AC3E}">
        <p14:creationId xmlns:p14="http://schemas.microsoft.com/office/powerpoint/2010/main" val="3003409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41</a:t>
            </a:fld>
            <a:endParaRPr lang="en-US"/>
          </a:p>
        </p:txBody>
      </p:sp>
    </p:spTree>
    <p:extLst>
      <p:ext uri="{BB962C8B-B14F-4D97-AF65-F5344CB8AC3E}">
        <p14:creationId xmlns:p14="http://schemas.microsoft.com/office/powerpoint/2010/main" val="38038016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42</a:t>
            </a:fld>
            <a:endParaRPr lang="en-US"/>
          </a:p>
        </p:txBody>
      </p:sp>
    </p:spTree>
    <p:extLst>
      <p:ext uri="{BB962C8B-B14F-4D97-AF65-F5344CB8AC3E}">
        <p14:creationId xmlns:p14="http://schemas.microsoft.com/office/powerpoint/2010/main" val="329163324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43</a:t>
            </a:fld>
            <a:endParaRPr lang="en-US"/>
          </a:p>
        </p:txBody>
      </p:sp>
    </p:spTree>
    <p:extLst>
      <p:ext uri="{BB962C8B-B14F-4D97-AF65-F5344CB8AC3E}">
        <p14:creationId xmlns:p14="http://schemas.microsoft.com/office/powerpoint/2010/main" val="19707111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44</a:t>
            </a:fld>
            <a:endParaRPr lang="en-US"/>
          </a:p>
        </p:txBody>
      </p:sp>
    </p:spTree>
    <p:extLst>
      <p:ext uri="{BB962C8B-B14F-4D97-AF65-F5344CB8AC3E}">
        <p14:creationId xmlns:p14="http://schemas.microsoft.com/office/powerpoint/2010/main" val="20570594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45</a:t>
            </a:fld>
            <a:endParaRPr lang="en-US"/>
          </a:p>
        </p:txBody>
      </p:sp>
    </p:spTree>
    <p:extLst>
      <p:ext uri="{BB962C8B-B14F-4D97-AF65-F5344CB8AC3E}">
        <p14:creationId xmlns:p14="http://schemas.microsoft.com/office/powerpoint/2010/main" val="19708606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46</a:t>
            </a:fld>
            <a:endParaRPr lang="en-US"/>
          </a:p>
        </p:txBody>
      </p:sp>
    </p:spTree>
    <p:extLst>
      <p:ext uri="{BB962C8B-B14F-4D97-AF65-F5344CB8AC3E}">
        <p14:creationId xmlns:p14="http://schemas.microsoft.com/office/powerpoint/2010/main" val="192191585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47</a:t>
            </a:fld>
            <a:endParaRPr lang="en-US"/>
          </a:p>
        </p:txBody>
      </p:sp>
    </p:spTree>
    <p:extLst>
      <p:ext uri="{BB962C8B-B14F-4D97-AF65-F5344CB8AC3E}">
        <p14:creationId xmlns:p14="http://schemas.microsoft.com/office/powerpoint/2010/main" val="394817697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48</a:t>
            </a:fld>
            <a:endParaRPr lang="en-US"/>
          </a:p>
        </p:txBody>
      </p:sp>
    </p:spTree>
    <p:extLst>
      <p:ext uri="{BB962C8B-B14F-4D97-AF65-F5344CB8AC3E}">
        <p14:creationId xmlns:p14="http://schemas.microsoft.com/office/powerpoint/2010/main" val="106366511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49</a:t>
            </a:fld>
            <a:endParaRPr lang="en-US"/>
          </a:p>
        </p:txBody>
      </p:sp>
    </p:spTree>
    <p:extLst>
      <p:ext uri="{BB962C8B-B14F-4D97-AF65-F5344CB8AC3E}">
        <p14:creationId xmlns:p14="http://schemas.microsoft.com/office/powerpoint/2010/main" val="845632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a:t>
            </a:fld>
            <a:endParaRPr lang="en-US"/>
          </a:p>
        </p:txBody>
      </p:sp>
    </p:spTree>
    <p:extLst>
      <p:ext uri="{BB962C8B-B14F-4D97-AF65-F5344CB8AC3E}">
        <p14:creationId xmlns:p14="http://schemas.microsoft.com/office/powerpoint/2010/main" val="289295306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50</a:t>
            </a:fld>
            <a:endParaRPr lang="en-US"/>
          </a:p>
        </p:txBody>
      </p:sp>
    </p:spTree>
    <p:extLst>
      <p:ext uri="{BB962C8B-B14F-4D97-AF65-F5344CB8AC3E}">
        <p14:creationId xmlns:p14="http://schemas.microsoft.com/office/powerpoint/2010/main" val="26661139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51</a:t>
            </a:fld>
            <a:endParaRPr lang="en-US"/>
          </a:p>
        </p:txBody>
      </p:sp>
    </p:spTree>
    <p:extLst>
      <p:ext uri="{BB962C8B-B14F-4D97-AF65-F5344CB8AC3E}">
        <p14:creationId xmlns:p14="http://schemas.microsoft.com/office/powerpoint/2010/main" val="320218888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52</a:t>
            </a:fld>
            <a:endParaRPr lang="en-US"/>
          </a:p>
        </p:txBody>
      </p:sp>
    </p:spTree>
    <p:extLst>
      <p:ext uri="{BB962C8B-B14F-4D97-AF65-F5344CB8AC3E}">
        <p14:creationId xmlns:p14="http://schemas.microsoft.com/office/powerpoint/2010/main" val="247510238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53</a:t>
            </a:fld>
            <a:endParaRPr lang="en-US"/>
          </a:p>
        </p:txBody>
      </p:sp>
    </p:spTree>
    <p:extLst>
      <p:ext uri="{BB962C8B-B14F-4D97-AF65-F5344CB8AC3E}">
        <p14:creationId xmlns:p14="http://schemas.microsoft.com/office/powerpoint/2010/main" val="272263938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54</a:t>
            </a:fld>
            <a:endParaRPr lang="en-US"/>
          </a:p>
        </p:txBody>
      </p:sp>
    </p:spTree>
    <p:extLst>
      <p:ext uri="{BB962C8B-B14F-4D97-AF65-F5344CB8AC3E}">
        <p14:creationId xmlns:p14="http://schemas.microsoft.com/office/powerpoint/2010/main" val="28721486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55</a:t>
            </a:fld>
            <a:endParaRPr lang="en-US"/>
          </a:p>
        </p:txBody>
      </p:sp>
    </p:spTree>
    <p:extLst>
      <p:ext uri="{BB962C8B-B14F-4D97-AF65-F5344CB8AC3E}">
        <p14:creationId xmlns:p14="http://schemas.microsoft.com/office/powerpoint/2010/main" val="76417593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56</a:t>
            </a:fld>
            <a:endParaRPr lang="en-US"/>
          </a:p>
        </p:txBody>
      </p:sp>
    </p:spTree>
    <p:extLst>
      <p:ext uri="{BB962C8B-B14F-4D97-AF65-F5344CB8AC3E}">
        <p14:creationId xmlns:p14="http://schemas.microsoft.com/office/powerpoint/2010/main" val="13989539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57</a:t>
            </a:fld>
            <a:endParaRPr lang="en-US"/>
          </a:p>
        </p:txBody>
      </p:sp>
    </p:spTree>
    <p:extLst>
      <p:ext uri="{BB962C8B-B14F-4D97-AF65-F5344CB8AC3E}">
        <p14:creationId xmlns:p14="http://schemas.microsoft.com/office/powerpoint/2010/main" val="42843026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58</a:t>
            </a:fld>
            <a:endParaRPr lang="en-US"/>
          </a:p>
        </p:txBody>
      </p:sp>
    </p:spTree>
    <p:extLst>
      <p:ext uri="{BB962C8B-B14F-4D97-AF65-F5344CB8AC3E}">
        <p14:creationId xmlns:p14="http://schemas.microsoft.com/office/powerpoint/2010/main" val="345441850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59</a:t>
            </a:fld>
            <a:endParaRPr lang="en-US"/>
          </a:p>
        </p:txBody>
      </p:sp>
    </p:spTree>
    <p:extLst>
      <p:ext uri="{BB962C8B-B14F-4D97-AF65-F5344CB8AC3E}">
        <p14:creationId xmlns:p14="http://schemas.microsoft.com/office/powerpoint/2010/main" val="2441544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6</a:t>
            </a:fld>
            <a:endParaRPr lang="en-US"/>
          </a:p>
        </p:txBody>
      </p:sp>
    </p:spTree>
    <p:extLst>
      <p:ext uri="{BB962C8B-B14F-4D97-AF65-F5344CB8AC3E}">
        <p14:creationId xmlns:p14="http://schemas.microsoft.com/office/powerpoint/2010/main" val="1052075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7</a:t>
            </a:fld>
            <a:endParaRPr lang="en-US"/>
          </a:p>
        </p:txBody>
      </p:sp>
    </p:spTree>
    <p:extLst>
      <p:ext uri="{BB962C8B-B14F-4D97-AF65-F5344CB8AC3E}">
        <p14:creationId xmlns:p14="http://schemas.microsoft.com/office/powerpoint/2010/main" val="4182648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8</a:t>
            </a:fld>
            <a:endParaRPr lang="en-US"/>
          </a:p>
        </p:txBody>
      </p:sp>
    </p:spTree>
    <p:extLst>
      <p:ext uri="{BB962C8B-B14F-4D97-AF65-F5344CB8AC3E}">
        <p14:creationId xmlns:p14="http://schemas.microsoft.com/office/powerpoint/2010/main" val="2097101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53A3A1-AEF1-314E-8689-928FDE94956C}" type="slidenum">
              <a:rPr lang="en-US" smtClean="0"/>
              <a:t>9</a:t>
            </a:fld>
            <a:endParaRPr lang="en-US"/>
          </a:p>
        </p:txBody>
      </p:sp>
    </p:spTree>
    <p:extLst>
      <p:ext uri="{BB962C8B-B14F-4D97-AF65-F5344CB8AC3E}">
        <p14:creationId xmlns:p14="http://schemas.microsoft.com/office/powerpoint/2010/main" val="3843662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16/11/2013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16/11/2013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16/11/2013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16/11/2013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16/11/2013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16/11/2013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20. Christianity – </a:t>
            </a:r>
            <a:r>
              <a:rPr lang="en-US" i="1" dirty="0" smtClean="0"/>
              <a:t>Romans</a:t>
            </a:r>
            <a:r>
              <a:rPr lang="en-US" dirty="0" smtClean="0"/>
              <a:t> 13 et al.</a:t>
            </a:r>
            <a:endParaRPr lang="en-US" dirty="0"/>
          </a:p>
        </p:txBody>
      </p:sp>
    </p:spTree>
    <p:extLst>
      <p:ext uri="{BB962C8B-B14F-4D97-AF65-F5344CB8AC3E}">
        <p14:creationId xmlns:p14="http://schemas.microsoft.com/office/powerpoint/2010/main" val="2522102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Of course, some commentators have argued that the devil is the father of lies and his claim </a:t>
            </a:r>
            <a:r>
              <a:rPr lang="en-GB" dirty="0" smtClean="0"/>
              <a:t>that he possesses all </a:t>
            </a:r>
            <a:r>
              <a:rPr lang="en-GB" dirty="0"/>
              <a:t>the kingdoms of the world is just one more lie so that there is no reason to believe that the kingdoms of the </a:t>
            </a:r>
            <a:r>
              <a:rPr lang="en-GB" dirty="0" smtClean="0"/>
              <a:t>world </a:t>
            </a:r>
            <a:r>
              <a:rPr lang="en-GB" dirty="0"/>
              <a:t>are in fact his to give! But even a liar can occasionally tell the truth and, significantly, Jesus’s response to Satan is to reject his offer, not to deny that the offer is his to make. </a:t>
            </a:r>
            <a:endParaRPr lang="en-US" dirty="0"/>
          </a:p>
        </p:txBody>
      </p:sp>
    </p:spTree>
    <p:extLst>
      <p:ext uri="{BB962C8B-B14F-4D97-AF65-F5344CB8AC3E}">
        <p14:creationId xmlns:p14="http://schemas.microsoft.com/office/powerpoint/2010/main" val="1227828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could accept such an offer not just for one’s own gratification but because one would seek to use this power to do good but, as the characters in the </a:t>
            </a:r>
            <a:r>
              <a:rPr lang="en-GB" i="1" dirty="0"/>
              <a:t>Lord of the Rings</a:t>
            </a:r>
            <a:r>
              <a:rPr lang="en-GB" dirty="0"/>
              <a:t> who are offered the one Ring know only too well, it might begin with good intentions but that’s not how it would finish. Power corrupts, and absolute power corrupts absolutely, and Jesus rejects the offer.</a:t>
            </a:r>
            <a:endParaRPr lang="en-US" dirty="0"/>
          </a:p>
          <a:p>
            <a:endParaRPr lang="en-US" dirty="0"/>
          </a:p>
        </p:txBody>
      </p:sp>
    </p:spTree>
    <p:extLst>
      <p:ext uri="{BB962C8B-B14F-4D97-AF65-F5344CB8AC3E}">
        <p14:creationId xmlns:p14="http://schemas.microsoft.com/office/powerpoint/2010/main" val="233842825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 far, the passages I have considered are indicative of Jesus’s general attitude to power, authority and status. </a:t>
            </a:r>
            <a:endParaRPr lang="en-GB" dirty="0" smtClean="0"/>
          </a:p>
          <a:p>
            <a:r>
              <a:rPr lang="en-GB" dirty="0" smtClean="0"/>
              <a:t>Now </a:t>
            </a:r>
            <a:r>
              <a:rPr lang="en-GB" dirty="0"/>
              <a:t>I turn to consider some passages that are often cited in support of the claim that there is scriptural warrant for requiring Christians to show obedience to the secular authorities. </a:t>
            </a:r>
            <a:endParaRPr lang="en-GB" dirty="0" smtClean="0"/>
          </a:p>
          <a:p>
            <a:r>
              <a:rPr lang="en-GB" dirty="0" smtClean="0"/>
              <a:t>The </a:t>
            </a:r>
            <a:r>
              <a:rPr lang="en-GB" dirty="0"/>
              <a:t>first of these is the well-known ‘Render unto Caesar’ incident. The passage is worth citing in full. </a:t>
            </a:r>
            <a:endParaRPr lang="en-US" dirty="0"/>
          </a:p>
        </p:txBody>
      </p:sp>
    </p:spTree>
    <p:extLst>
      <p:ext uri="{BB962C8B-B14F-4D97-AF65-F5344CB8AC3E}">
        <p14:creationId xmlns:p14="http://schemas.microsoft.com/office/powerpoint/2010/main" val="3405992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‘And they sent to him some of the Pharisees and some of the Herodians, to entrap him in his talk. And they came and said to him, “Teacher, we know that you are true, and care for no man; for you do not regard the position of men, but truly teach the way of God. Is it lawful to pay taxes to Caesar, or not? Should we pay them, or should we not?” But knowing their hypocrisy, he said to them, ‘Why put me to the test? Bring me a coin, and let me look at it.’ And they brought one. And he said to them, “Whose likeness and inscription is this?” They said to him, “Caesar's.” Jesus said to them, “Render to Caesar the things that are Caesar's, and to God the things that are God's.</a:t>
            </a:r>
            <a:r>
              <a:rPr lang="en-GB" dirty="0" smtClean="0"/>
              <a:t>”.</a:t>
            </a:r>
            <a:r>
              <a:rPr lang="en-GB" dirty="0"/>
              <a:t>’ [</a:t>
            </a:r>
            <a:r>
              <a:rPr lang="en-GB" i="1" dirty="0"/>
              <a:t>Mark</a:t>
            </a:r>
            <a:r>
              <a:rPr lang="en-GB" dirty="0"/>
              <a:t> 12: 13-17; </a:t>
            </a:r>
            <a:r>
              <a:rPr lang="en-GB" i="1" dirty="0"/>
              <a:t>Matthew</a:t>
            </a:r>
            <a:r>
              <a:rPr lang="en-GB" dirty="0"/>
              <a:t> 22: 15-22; </a:t>
            </a:r>
            <a:r>
              <a:rPr lang="en-GB" i="1" dirty="0"/>
              <a:t>Luke</a:t>
            </a:r>
            <a:r>
              <a:rPr lang="en-GB" dirty="0"/>
              <a:t> 20: 19-26]</a:t>
            </a:r>
            <a:endParaRPr lang="en-US" dirty="0"/>
          </a:p>
        </p:txBody>
      </p:sp>
    </p:spTree>
    <p:extLst>
      <p:ext uri="{BB962C8B-B14F-4D97-AF65-F5344CB8AC3E}">
        <p14:creationId xmlns:p14="http://schemas.microsoft.com/office/powerpoint/2010/main" val="241640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a number of things to note about this passage. </a:t>
            </a:r>
            <a:endParaRPr lang="en-GB" dirty="0" smtClean="0"/>
          </a:p>
          <a:p>
            <a:r>
              <a:rPr lang="en-GB" dirty="0" smtClean="0"/>
              <a:t>First</a:t>
            </a:r>
            <a:r>
              <a:rPr lang="en-GB" dirty="0"/>
              <a:t>, the question was not innocent; it was designed to trap Jesus. If he says ‘yes’, the zealots will despise him; if he says ‘no’ the Roman authorities are going to be less than pleased. </a:t>
            </a:r>
            <a:endParaRPr lang="en-GB" dirty="0" smtClean="0"/>
          </a:p>
          <a:p>
            <a:r>
              <a:rPr lang="en-GB" dirty="0" smtClean="0"/>
              <a:t>The </a:t>
            </a:r>
            <a:r>
              <a:rPr lang="en-GB" dirty="0"/>
              <a:t>incident as it appears in </a:t>
            </a:r>
            <a:r>
              <a:rPr lang="en-GB" i="1" dirty="0"/>
              <a:t>Matthew</a:t>
            </a:r>
            <a:r>
              <a:rPr lang="en-GB" dirty="0"/>
              <a:t> shows that Jesus is well aware of the non-innocent nature of this </a:t>
            </a:r>
            <a:r>
              <a:rPr lang="en-GB" dirty="0" smtClean="0"/>
              <a:t>question for he says, ‘Why </a:t>
            </a:r>
            <a:r>
              <a:rPr lang="en-GB" dirty="0"/>
              <a:t>tempt me, ye hypocrites?’ </a:t>
            </a:r>
            <a:endParaRPr lang="en-US" dirty="0"/>
          </a:p>
        </p:txBody>
      </p:sp>
    </p:spTree>
    <p:extLst>
      <p:ext uri="{BB962C8B-B14F-4D97-AF65-F5344CB8AC3E}">
        <p14:creationId xmlns:p14="http://schemas.microsoft.com/office/powerpoint/2010/main" val="2834762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Second, and most importantly, </a:t>
            </a:r>
            <a:r>
              <a:rPr lang="en-GB" i="1" dirty="0"/>
              <a:t>Jesus doesn’t answer the question</a:t>
            </a:r>
            <a:r>
              <a:rPr lang="en-GB" dirty="0"/>
              <a:t>! </a:t>
            </a:r>
            <a:endParaRPr lang="en-GB" dirty="0" smtClean="0"/>
          </a:p>
          <a:p>
            <a:r>
              <a:rPr lang="en-GB" dirty="0" smtClean="0"/>
              <a:t>To </a:t>
            </a:r>
            <a:r>
              <a:rPr lang="en-GB" dirty="0"/>
              <a:t>say that we should give to others what is their due is perfectly unexceptionable—it is, after all, the basic principle of justice. But what Jesus’s response </a:t>
            </a:r>
            <a:r>
              <a:rPr lang="en-GB" i="1" dirty="0"/>
              <a:t>doesn’t</a:t>
            </a:r>
            <a:r>
              <a:rPr lang="en-GB" dirty="0"/>
              <a:t> do is to tell his auditors what belongs to another. </a:t>
            </a:r>
            <a:endParaRPr lang="en-US" dirty="0"/>
          </a:p>
        </p:txBody>
      </p:sp>
    </p:spTree>
    <p:extLst>
      <p:ext uri="{BB962C8B-B14F-4D97-AF65-F5344CB8AC3E}">
        <p14:creationId xmlns:p14="http://schemas.microsoft.com/office/powerpoint/2010/main" val="3779943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tells them that they are to give whatever belongs to Caesar to Caesar but he does </a:t>
            </a:r>
            <a:r>
              <a:rPr lang="en-GB" i="1" dirty="0"/>
              <a:t>not</a:t>
            </a:r>
            <a:r>
              <a:rPr lang="en-GB" dirty="0"/>
              <a:t> say what, if anything, actually belongs to Caesar. He could just as well have said, ‘Give everything to </a:t>
            </a:r>
            <a:r>
              <a:rPr lang="en-GB" dirty="0" err="1"/>
              <a:t>Zacchaeus</a:t>
            </a:r>
            <a:r>
              <a:rPr lang="en-GB" dirty="0"/>
              <a:t> that belongs to </a:t>
            </a:r>
            <a:r>
              <a:rPr lang="en-GB" dirty="0" err="1"/>
              <a:t>Zacchaeus</a:t>
            </a:r>
            <a:r>
              <a:rPr lang="en-GB" dirty="0"/>
              <a:t>’ and that formal statement would have been equally true without implying that anything actually belonged to Zaccheus. </a:t>
            </a:r>
            <a:endParaRPr lang="en-US" dirty="0"/>
          </a:p>
          <a:p>
            <a:endParaRPr lang="en-US" dirty="0"/>
          </a:p>
        </p:txBody>
      </p:sp>
    </p:spTree>
    <p:extLst>
      <p:ext uri="{BB962C8B-B14F-4D97-AF65-F5344CB8AC3E}">
        <p14:creationId xmlns:p14="http://schemas.microsoft.com/office/powerpoint/2010/main" val="73836744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Jesus’s response, then, is a classic restatement of the principles of justice and nothing </a:t>
            </a:r>
            <a:r>
              <a:rPr lang="en-GB" dirty="0" smtClean="0"/>
              <a:t>more.</a:t>
            </a:r>
          </a:p>
          <a:p>
            <a:r>
              <a:rPr lang="en-GB" dirty="0" smtClean="0"/>
              <a:t>James Redford </a:t>
            </a:r>
            <a:r>
              <a:rPr lang="en-GB" dirty="0"/>
              <a:t>describes it as ‘an ingenious case of rhetorical misdirection’. [Redford, 10] What it most definitely is not is an answer to the question that he was asked. </a:t>
            </a:r>
            <a:endParaRPr lang="en-GB" dirty="0" smtClean="0"/>
          </a:p>
          <a:p>
            <a:r>
              <a:rPr lang="en-GB" dirty="0" smtClean="0"/>
              <a:t>Jesus’s </a:t>
            </a:r>
            <a:r>
              <a:rPr lang="en-GB" dirty="0"/>
              <a:t>response to Pharisees and the Herodians is anything but the </a:t>
            </a:r>
            <a:r>
              <a:rPr lang="en-GB" dirty="0" smtClean="0"/>
              <a:t>seemingly obvious endorsement </a:t>
            </a:r>
            <a:r>
              <a:rPr lang="en-GB" dirty="0"/>
              <a:t>of state power and authority that it is often taken to be.</a:t>
            </a:r>
            <a:endParaRPr lang="en-US" dirty="0"/>
          </a:p>
        </p:txBody>
      </p:sp>
    </p:spTree>
    <p:extLst>
      <p:ext uri="{BB962C8B-B14F-4D97-AF65-F5344CB8AC3E}">
        <p14:creationId xmlns:p14="http://schemas.microsoft.com/office/powerpoint/2010/main" val="473345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There is another tax </a:t>
            </a:r>
            <a:r>
              <a:rPr lang="en-GB" dirty="0" smtClean="0"/>
              <a:t>passage which is </a:t>
            </a:r>
            <a:r>
              <a:rPr lang="en-GB" dirty="0"/>
              <a:t>not so well known as the previous one. ‘When they came to Capernaum, the collectors of the half-shekel tax went up to Peter and said, “Does not your teacher pay the tax?” He said, “Yes.” And when he came home, Jesus spoke to him first, saying, “What do you think, Simon? From whom do kings of the earth take toll or tribute? From their sons or from others?” And when he said, “From others,” Jesus said to him, “Then the sons are free.”’ </a:t>
            </a:r>
            <a:endParaRPr lang="en-GB" dirty="0" smtClean="0"/>
          </a:p>
          <a:p>
            <a:r>
              <a:rPr lang="en-GB" dirty="0" smtClean="0"/>
              <a:t>Clearly</a:t>
            </a:r>
            <a:r>
              <a:rPr lang="en-GB" dirty="0"/>
              <a:t>, if the sons are free, then the others, those who pay customs and taxes, are not free. </a:t>
            </a:r>
            <a:endParaRPr lang="en-US" dirty="0"/>
          </a:p>
        </p:txBody>
      </p:sp>
    </p:spTree>
    <p:extLst>
      <p:ext uri="{BB962C8B-B14F-4D97-AF65-F5344CB8AC3E}">
        <p14:creationId xmlns:p14="http://schemas.microsoft.com/office/powerpoint/2010/main" val="3476325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But Jesus goes on to say, ‘However, not to give offense to them, go to the sea and cast a hook, and take the first fish that comes up, and when you open its mouth you will find a shekel; take that and give it to them for me and for yourself.”’ [</a:t>
            </a:r>
            <a:r>
              <a:rPr lang="en-GB" i="1" dirty="0"/>
              <a:t>Matthew</a:t>
            </a:r>
            <a:r>
              <a:rPr lang="en-GB" dirty="0"/>
              <a:t> 17: 24-27] </a:t>
            </a:r>
            <a:endParaRPr lang="en-GB" dirty="0" smtClean="0"/>
          </a:p>
          <a:p>
            <a:r>
              <a:rPr lang="en-GB" dirty="0" smtClean="0"/>
              <a:t>Having </a:t>
            </a:r>
            <a:r>
              <a:rPr lang="en-GB" dirty="0"/>
              <a:t>asserted the freedom of the sons, </a:t>
            </a:r>
            <a:r>
              <a:rPr lang="en-GB" dirty="0" smtClean="0"/>
              <a:t>Jesus’ </a:t>
            </a:r>
            <a:r>
              <a:rPr lang="en-GB" dirty="0"/>
              <a:t>prudential </a:t>
            </a:r>
            <a:r>
              <a:rPr lang="en-GB" dirty="0" smtClean="0"/>
              <a:t>recommendation, expressed in such a way as to indicate </a:t>
            </a:r>
            <a:r>
              <a:rPr lang="en-GB" smtClean="0"/>
              <a:t>his </a:t>
            </a:r>
            <a:r>
              <a:rPr lang="en-GB" smtClean="0"/>
              <a:t>irony </a:t>
            </a:r>
            <a:r>
              <a:rPr lang="en-GB" dirty="0" smtClean="0"/>
              <a:t>and indifference, </a:t>
            </a:r>
            <a:r>
              <a:rPr lang="en-GB" dirty="0"/>
              <a:t>is </a:t>
            </a:r>
            <a:r>
              <a:rPr lang="en-GB" dirty="0" smtClean="0"/>
              <a:t>for Peter to </a:t>
            </a:r>
            <a:r>
              <a:rPr lang="en-GB" dirty="0"/>
              <a:t>pay the tax so as to avoid a scandal that might </a:t>
            </a:r>
            <a:r>
              <a:rPr lang="en-GB" dirty="0" smtClean="0"/>
              <a:t>otherwise be detrimental </a:t>
            </a:r>
            <a:r>
              <a:rPr lang="en-GB" dirty="0"/>
              <a:t>to his mission</a:t>
            </a:r>
            <a:r>
              <a:rPr lang="en-GB" dirty="0" smtClean="0"/>
              <a:t>.</a:t>
            </a:r>
            <a:endParaRPr lang="en-US" dirty="0"/>
          </a:p>
        </p:txBody>
      </p:sp>
    </p:spTree>
    <p:extLst>
      <p:ext uri="{BB962C8B-B14F-4D97-AF65-F5344CB8AC3E}">
        <p14:creationId xmlns:p14="http://schemas.microsoft.com/office/powerpoint/2010/main" val="4155034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the last lecture, we witnessed God’s reluctant accession to the request of the elders of Israel to set up a king for themselves as was the case in other nations. This accession cannot reasonably be taken as a wholehearted endorsement of kingship.</a:t>
            </a:r>
          </a:p>
          <a:p>
            <a:r>
              <a:rPr lang="en-US" dirty="0" smtClean="0"/>
              <a:t>Now we turn our attention to the Christian scriptures.</a:t>
            </a:r>
            <a:endParaRPr lang="en-US" dirty="0"/>
          </a:p>
        </p:txBody>
      </p:sp>
    </p:spTree>
    <p:extLst>
      <p:ext uri="{BB962C8B-B14F-4D97-AF65-F5344CB8AC3E}">
        <p14:creationId xmlns:p14="http://schemas.microsoft.com/office/powerpoint/2010/main" val="648880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‘For the first 1,250 years of the Christian era,’ writes Wilfrid Parsons, ‘the thought of the Catholic Church about the power of the secular state was largely conditioned by two passages in the New Testament. The first of these is found in </a:t>
            </a:r>
            <a:r>
              <a:rPr lang="en-GB" i="1" dirty="0"/>
              <a:t>Matthew</a:t>
            </a:r>
            <a:r>
              <a:rPr lang="en-GB" dirty="0"/>
              <a:t> 22 and is the famous saying of Christ about God and Caesar. The second was the passage in Saint Paul to the </a:t>
            </a:r>
            <a:r>
              <a:rPr lang="en-GB" i="1" dirty="0"/>
              <a:t>Romans</a:t>
            </a:r>
            <a:r>
              <a:rPr lang="en-GB" dirty="0"/>
              <a:t>, 13, 1-7…’ [Parsons 1940, 337] </a:t>
            </a:r>
            <a:endParaRPr lang="en-GB" dirty="0" smtClean="0"/>
          </a:p>
          <a:p>
            <a:r>
              <a:rPr lang="en-GB" dirty="0" smtClean="0"/>
              <a:t>It </a:t>
            </a:r>
            <a:r>
              <a:rPr lang="en-GB" dirty="0"/>
              <a:t>is hard to disagree with this judgement of Parsons except, perhaps, to say that of the two passages, the one in </a:t>
            </a:r>
            <a:r>
              <a:rPr lang="en-GB" i="1" dirty="0"/>
              <a:t>Romans</a:t>
            </a:r>
            <a:r>
              <a:rPr lang="en-GB" dirty="0"/>
              <a:t> was (and is) far and away the more important. </a:t>
            </a:r>
            <a:endParaRPr lang="en-US" dirty="0"/>
          </a:p>
        </p:txBody>
      </p:sp>
    </p:spTree>
    <p:extLst>
      <p:ext uri="{BB962C8B-B14F-4D97-AF65-F5344CB8AC3E}">
        <p14:creationId xmlns:p14="http://schemas.microsoft.com/office/powerpoint/2010/main" val="2163912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Romans</a:t>
            </a:r>
            <a:r>
              <a:rPr lang="en-GB" dirty="0"/>
              <a:t> 13: 1-7 is the scriptural passage that is used time and time again to justify </a:t>
            </a:r>
            <a:r>
              <a:rPr lang="en-GB" dirty="0" smtClean="0"/>
              <a:t>a </a:t>
            </a:r>
            <a:r>
              <a:rPr lang="en-GB" dirty="0"/>
              <a:t>C</a:t>
            </a:r>
            <a:r>
              <a:rPr lang="en-GB" dirty="0" smtClean="0"/>
              <a:t>hristian’s </a:t>
            </a:r>
            <a:r>
              <a:rPr lang="en-GB" dirty="0"/>
              <a:t>obligation to obey government. </a:t>
            </a:r>
            <a:endParaRPr lang="en-GB" dirty="0" smtClean="0"/>
          </a:p>
          <a:p>
            <a:r>
              <a:rPr lang="en-GB" dirty="0" smtClean="0"/>
              <a:t>The </a:t>
            </a:r>
            <a:r>
              <a:rPr lang="en-GB" dirty="0"/>
              <a:t>Scriptural basis of this doctrine of passive obedience in </a:t>
            </a:r>
            <a:r>
              <a:rPr lang="en-GB" i="1" dirty="0"/>
              <a:t>Romans</a:t>
            </a:r>
            <a:r>
              <a:rPr lang="en-GB" dirty="0"/>
              <a:t> 13 is apparently buttressed by brief passages in </a:t>
            </a:r>
            <a:r>
              <a:rPr lang="en-GB" i="1" dirty="0"/>
              <a:t>Titus</a:t>
            </a:r>
            <a:r>
              <a:rPr lang="en-GB" dirty="0"/>
              <a:t> 3: </a:t>
            </a:r>
            <a:r>
              <a:rPr lang="en-GB" dirty="0" smtClean="0"/>
              <a:t>1,2 and </a:t>
            </a:r>
            <a:r>
              <a:rPr lang="en-GB" dirty="0"/>
              <a:t>1 </a:t>
            </a:r>
            <a:r>
              <a:rPr lang="en-GB" i="1" dirty="0"/>
              <a:t>Timothy</a:t>
            </a:r>
            <a:r>
              <a:rPr lang="en-GB" dirty="0"/>
              <a:t> </a:t>
            </a:r>
            <a:r>
              <a:rPr lang="en-GB" dirty="0" smtClean="0"/>
              <a:t>2, </a:t>
            </a:r>
            <a:r>
              <a:rPr lang="en-GB" dirty="0"/>
              <a:t>with perhaps the passage of greatest significance </a:t>
            </a:r>
            <a:r>
              <a:rPr lang="en-GB" dirty="0" smtClean="0"/>
              <a:t>apart from </a:t>
            </a:r>
            <a:r>
              <a:rPr lang="en-GB" i="1" dirty="0"/>
              <a:t>Romans</a:t>
            </a:r>
            <a:r>
              <a:rPr lang="en-GB" dirty="0"/>
              <a:t>, </a:t>
            </a:r>
            <a:r>
              <a:rPr lang="en-GB" dirty="0" smtClean="0"/>
              <a:t>being the first letter of </a:t>
            </a:r>
            <a:r>
              <a:rPr lang="en-GB" i="1" dirty="0" smtClean="0"/>
              <a:t>Peter,</a:t>
            </a:r>
            <a:r>
              <a:rPr lang="en-GB" dirty="0" smtClean="0"/>
              <a:t> </a:t>
            </a:r>
            <a:r>
              <a:rPr lang="en-GB" dirty="0"/>
              <a:t>2: 13-17. </a:t>
            </a:r>
            <a:endParaRPr lang="en-US" dirty="0"/>
          </a:p>
        </p:txBody>
      </p:sp>
    </p:spTree>
    <p:extLst>
      <p:ext uri="{BB962C8B-B14F-4D97-AF65-F5344CB8AC3E}">
        <p14:creationId xmlns:p14="http://schemas.microsoft.com/office/powerpoint/2010/main" val="2799643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Carlyle write of </a:t>
            </a:r>
            <a:r>
              <a:rPr lang="en-GB" i="1" dirty="0"/>
              <a:t>Romans</a:t>
            </a:r>
            <a:r>
              <a:rPr lang="en-GB" dirty="0"/>
              <a:t> 13 that ‘This passage, which is of the greatest importance throughout the whole course of medieval political thought, being indeed constantly quoted from the second century onwards, is indeed pregnant and significant in the highest degree.’ [Carlyle I, 90</a:t>
            </a:r>
            <a:r>
              <a:rPr lang="en-GB" dirty="0" smtClean="0"/>
              <a:t>]</a:t>
            </a:r>
            <a:endParaRPr lang="en-US" dirty="0"/>
          </a:p>
        </p:txBody>
      </p:sp>
    </p:spTree>
    <p:extLst>
      <p:ext uri="{BB962C8B-B14F-4D97-AF65-F5344CB8AC3E}">
        <p14:creationId xmlns:p14="http://schemas.microsoft.com/office/powerpoint/2010/main" val="142272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text is the root </a:t>
            </a:r>
            <a:r>
              <a:rPr lang="en-GB" dirty="0" smtClean="0"/>
              <a:t>of </a:t>
            </a:r>
            <a:r>
              <a:rPr lang="en-GB" dirty="0"/>
              <a:t>Augustine’s teaching that the state is an instrument devised by God for the chastisement of sinful men. </a:t>
            </a:r>
            <a:endParaRPr lang="en-GB" dirty="0" smtClean="0"/>
          </a:p>
          <a:p>
            <a:r>
              <a:rPr lang="en-GB" dirty="0" smtClean="0"/>
              <a:t>Jacques </a:t>
            </a:r>
            <a:r>
              <a:rPr lang="en-GB" dirty="0"/>
              <a:t>Ellul remarks that ‘the official church since Constantine has consistently based almost its entire “theology of the state” on Romans 13 and parallel texts in Peter’s epistles”.’ [Ellul, 166-67] </a:t>
            </a:r>
            <a:endParaRPr lang="en-GB" dirty="0" smtClean="0"/>
          </a:p>
          <a:p>
            <a:r>
              <a:rPr lang="en-US" dirty="0"/>
              <a:t>Let’s take a look at this seminal passage:</a:t>
            </a:r>
          </a:p>
          <a:p>
            <a:endParaRPr lang="en-US" dirty="0"/>
          </a:p>
        </p:txBody>
      </p:sp>
    </p:spTree>
    <p:extLst>
      <p:ext uri="{BB962C8B-B14F-4D97-AF65-F5344CB8AC3E}">
        <p14:creationId xmlns:p14="http://schemas.microsoft.com/office/powerpoint/2010/main" val="334973257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Romans</a:t>
            </a:r>
            <a:r>
              <a:rPr lang="en-US" dirty="0" smtClean="0"/>
              <a:t> 13</a:t>
            </a:r>
            <a:endParaRPr lang="en-US" dirty="0"/>
          </a:p>
        </p:txBody>
      </p:sp>
      <p:sp>
        <p:nvSpPr>
          <p:cNvPr id="3" name="Content Placeholder 2"/>
          <p:cNvSpPr>
            <a:spLocks noGrp="1"/>
          </p:cNvSpPr>
          <p:nvPr>
            <p:ph idx="1"/>
          </p:nvPr>
        </p:nvSpPr>
        <p:spPr/>
        <p:txBody>
          <a:bodyPr>
            <a:normAutofit lnSpcReduction="10000"/>
          </a:bodyPr>
          <a:lstStyle/>
          <a:p>
            <a:r>
              <a:rPr lang="en-IE" baseline="30000" dirty="0"/>
              <a:t>1</a:t>
            </a:r>
            <a:r>
              <a:rPr lang="en-IE" dirty="0"/>
              <a:t>Let every person be subject to the governing authorities. For there is no authority except from God, and those that exist have been instituted by God. </a:t>
            </a:r>
            <a:r>
              <a:rPr lang="en-IE" baseline="30000" dirty="0"/>
              <a:t>2 </a:t>
            </a:r>
            <a:r>
              <a:rPr lang="en-IE" dirty="0"/>
              <a:t>Therefore he who resists the authorities resists what God has appointed, and those who resist will incur judgement. </a:t>
            </a:r>
            <a:r>
              <a:rPr lang="en-IE" baseline="30000" dirty="0"/>
              <a:t>3</a:t>
            </a:r>
            <a:r>
              <a:rPr lang="en-IE" dirty="0"/>
              <a:t>For rulers are not a terror to good conduct but to bad. Would you have no fear of him who is in authority? Then do what is good and you will receive his approval, </a:t>
            </a:r>
            <a:r>
              <a:rPr lang="en-IE" baseline="30000" dirty="0"/>
              <a:t>4</a:t>
            </a:r>
            <a:r>
              <a:rPr lang="en-IE" dirty="0"/>
              <a:t>for he is God’s servant for your good. But if you do wrong, be afraid, for he does not bear the sword in vain; he is the servant of God to execute his wrath on the </a:t>
            </a:r>
            <a:r>
              <a:rPr lang="en-IE" dirty="0" smtClean="0"/>
              <a:t>wrongdoer</a:t>
            </a:r>
            <a:r>
              <a:rPr lang="en-US" dirty="0" smtClean="0"/>
              <a:t>….(cont’d)</a:t>
            </a:r>
            <a:endParaRPr lang="en-US" dirty="0"/>
          </a:p>
        </p:txBody>
      </p:sp>
    </p:spTree>
    <p:extLst>
      <p:ext uri="{BB962C8B-B14F-4D97-AF65-F5344CB8AC3E}">
        <p14:creationId xmlns:p14="http://schemas.microsoft.com/office/powerpoint/2010/main" val="302215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baseline="30000" dirty="0"/>
              <a:t>5</a:t>
            </a:r>
            <a:r>
              <a:rPr lang="en-IE" dirty="0"/>
              <a:t>Therefore, one must be subject, not only to avoid God’s wrath but also for the sake of conscience. </a:t>
            </a:r>
            <a:r>
              <a:rPr lang="en-IE" baseline="30000" dirty="0"/>
              <a:t>6</a:t>
            </a:r>
            <a:r>
              <a:rPr lang="en-IE" dirty="0"/>
              <a:t>For the same reason you also pay taxes, for the authorities are ministers of God, attending to this very thing. </a:t>
            </a:r>
            <a:r>
              <a:rPr lang="en-IE" baseline="30000" dirty="0"/>
              <a:t>7</a:t>
            </a:r>
            <a:r>
              <a:rPr lang="en-IE" dirty="0"/>
              <a:t>Pay all of them their dues, taxes to whom taxes are due, revenue to whom revenue is due, respect to whom respect is due, honour to whom honour is due. [</a:t>
            </a:r>
            <a:r>
              <a:rPr lang="en-IE" i="1" dirty="0"/>
              <a:t>Romans</a:t>
            </a:r>
            <a:r>
              <a:rPr lang="en-IE" dirty="0"/>
              <a:t>: 13 1-7]</a:t>
            </a:r>
            <a:r>
              <a:rPr lang="en-US" dirty="0"/>
              <a:t> </a:t>
            </a:r>
          </a:p>
        </p:txBody>
      </p:sp>
    </p:spTree>
    <p:extLst>
      <p:ext uri="{BB962C8B-B14F-4D97-AF65-F5344CB8AC3E}">
        <p14:creationId xmlns:p14="http://schemas.microsoft.com/office/powerpoint/2010/main" val="1263404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Whereas </a:t>
            </a:r>
            <a:r>
              <a:rPr lang="en-GB" dirty="0" smtClean="0"/>
              <a:t>some </a:t>
            </a:r>
            <a:r>
              <a:rPr lang="en-GB" dirty="0"/>
              <a:t>standard English </a:t>
            </a:r>
            <a:r>
              <a:rPr lang="en-GB" dirty="0" smtClean="0"/>
              <a:t>interpretations use </a:t>
            </a:r>
            <a:r>
              <a:rPr lang="en-GB" dirty="0"/>
              <a:t>the word ‘governing’ in verse 1, the Greek text does not. It reads: ‘Let every soul be subject to the </a:t>
            </a:r>
            <a:r>
              <a:rPr lang="en-GB" i="1" dirty="0"/>
              <a:t>superior</a:t>
            </a:r>
            <a:r>
              <a:rPr lang="en-GB" dirty="0"/>
              <a:t> powers.’ Who or what are these superior powers? </a:t>
            </a:r>
            <a:endParaRPr lang="en-GB" dirty="0" smtClean="0"/>
          </a:p>
          <a:p>
            <a:r>
              <a:rPr lang="en-GB" dirty="0" smtClean="0"/>
              <a:t>It </a:t>
            </a:r>
            <a:r>
              <a:rPr lang="en-GB" dirty="0"/>
              <a:t>is assumed by many commentators that in this passage St Paul was referring to the secular authorities. But </a:t>
            </a:r>
            <a:r>
              <a:rPr lang="en-GB" dirty="0" smtClean="0"/>
              <a:t>this is an assumption. </a:t>
            </a:r>
            <a:r>
              <a:rPr lang="en-GB" dirty="0"/>
              <a:t>W</a:t>
            </a:r>
            <a:r>
              <a:rPr lang="en-GB" dirty="0" smtClean="0"/>
              <a:t>hy </a:t>
            </a:r>
            <a:r>
              <a:rPr lang="en-GB" dirty="0"/>
              <a:t>should we make this assumption? </a:t>
            </a:r>
            <a:endParaRPr lang="en-US" dirty="0"/>
          </a:p>
        </p:txBody>
      </p:sp>
    </p:spTree>
    <p:extLst>
      <p:ext uri="{BB962C8B-B14F-4D97-AF65-F5344CB8AC3E}">
        <p14:creationId xmlns:p14="http://schemas.microsoft.com/office/powerpoint/2010/main" val="4134292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IE" dirty="0"/>
              <a:t>Let us place this passage in context. </a:t>
            </a:r>
            <a:endParaRPr lang="en-IE" dirty="0" smtClean="0"/>
          </a:p>
          <a:p>
            <a:r>
              <a:rPr lang="en-IE" dirty="0" smtClean="0"/>
              <a:t>In </a:t>
            </a:r>
            <a:r>
              <a:rPr lang="en-IE" dirty="0"/>
              <a:t>the previous chapter of </a:t>
            </a:r>
            <a:r>
              <a:rPr lang="en-IE" i="1" dirty="0"/>
              <a:t>Romans</a:t>
            </a:r>
            <a:r>
              <a:rPr lang="en-IE" dirty="0"/>
              <a:t>, St Paul had just written</a:t>
            </a:r>
            <a:r>
              <a:rPr lang="en-GB" dirty="0"/>
              <a:t> “Do not be conformed to the world…” (</a:t>
            </a:r>
            <a:r>
              <a:rPr lang="en-GB" i="1" dirty="0"/>
              <a:t>Romans</a:t>
            </a:r>
            <a:r>
              <a:rPr lang="en-GB" dirty="0"/>
              <a:t> 12: 2); why should we think that he would almost immediately contradict himself and counsel conformity to the world? </a:t>
            </a:r>
            <a:endParaRPr lang="en-US" dirty="0"/>
          </a:p>
        </p:txBody>
      </p:sp>
    </p:spTree>
    <p:extLst>
      <p:ext uri="{BB962C8B-B14F-4D97-AF65-F5344CB8AC3E}">
        <p14:creationId xmlns:p14="http://schemas.microsoft.com/office/powerpoint/2010/main" val="3477570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bulk of chapter 12, and the verses of chapter 13 that occur immediately after the passage just cited, concern themselves with what is required of the Christian in living a Christian life, of the mutual duties and responsibilities among Christians. There is nothing explicit in these two chapters to support the claim that St Paul has suddenly switched his focus in the early verses of chapter 13 to discuss the Christian's relationship to</a:t>
            </a:r>
            <a:r>
              <a:rPr lang="en-GB" i="1" dirty="0"/>
              <a:t> secular</a:t>
            </a:r>
            <a:r>
              <a:rPr lang="en-GB" dirty="0"/>
              <a:t> government. </a:t>
            </a:r>
            <a:endParaRPr lang="en-US" dirty="0"/>
          </a:p>
          <a:p>
            <a:endParaRPr lang="en-US" dirty="0"/>
          </a:p>
        </p:txBody>
      </p:sp>
    </p:spTree>
    <p:extLst>
      <p:ext uri="{BB962C8B-B14F-4D97-AF65-F5344CB8AC3E}">
        <p14:creationId xmlns:p14="http://schemas.microsoft.com/office/powerpoint/2010/main" val="95426229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fact, the context seems to support the </a:t>
            </a:r>
            <a:r>
              <a:rPr lang="en-GB" dirty="0" smtClean="0"/>
              <a:t>contrary position. </a:t>
            </a:r>
            <a:r>
              <a:rPr lang="en-GB" dirty="0"/>
              <a:t>St Paul is dealing with spiritual authority within the Body of Christ and the individual members' relationship to that authority. The apostle tells us to submit to the </a:t>
            </a:r>
            <a:r>
              <a:rPr lang="en-GB" dirty="0" smtClean="0"/>
              <a:t>superior </a:t>
            </a:r>
            <a:r>
              <a:rPr lang="en-GB" dirty="0"/>
              <a:t>powers, then he quotes the law of the </a:t>
            </a:r>
            <a:r>
              <a:rPr lang="en-GB" dirty="0" smtClean="0"/>
              <a:t>superior </a:t>
            </a:r>
            <a:r>
              <a:rPr lang="en-GB" dirty="0"/>
              <a:t>powers, the love of neighbour of which the particular commandments are only particular exemplifications. </a:t>
            </a:r>
            <a:endParaRPr lang="en-GB" dirty="0" smtClean="0"/>
          </a:p>
          <a:p>
            <a:r>
              <a:rPr lang="en-GB" dirty="0" smtClean="0"/>
              <a:t>What </a:t>
            </a:r>
            <a:r>
              <a:rPr lang="en-GB" dirty="0"/>
              <a:t>St Paul is talking about here is the Law of God—what has this got to do with the dictates of the secular authorities? </a:t>
            </a:r>
            <a:endParaRPr lang="en-US" dirty="0"/>
          </a:p>
        </p:txBody>
      </p:sp>
    </p:spTree>
    <p:extLst>
      <p:ext uri="{BB962C8B-B14F-4D97-AF65-F5344CB8AC3E}">
        <p14:creationId xmlns:p14="http://schemas.microsoft.com/office/powerpoint/2010/main" val="1290725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are five principal passages in Scripture in which Jesus’ words or actions bear on matters political. These are: </a:t>
            </a:r>
            <a:r>
              <a:rPr lang="en-GB" i="1" dirty="0"/>
              <a:t>Mark</a:t>
            </a:r>
            <a:r>
              <a:rPr lang="en-GB" dirty="0"/>
              <a:t> 12:13; </a:t>
            </a:r>
            <a:r>
              <a:rPr lang="en-GB" i="1" dirty="0"/>
              <a:t>Matthew</a:t>
            </a:r>
            <a:r>
              <a:rPr lang="en-GB" dirty="0"/>
              <a:t> 20: </a:t>
            </a:r>
            <a:r>
              <a:rPr lang="en-GB" dirty="0" smtClean="0"/>
              <a:t>25-28; </a:t>
            </a:r>
            <a:r>
              <a:rPr lang="en-GB" i="1" dirty="0"/>
              <a:t>Matthew</a:t>
            </a:r>
            <a:r>
              <a:rPr lang="en-GB" dirty="0"/>
              <a:t> 17: 24; </a:t>
            </a:r>
            <a:r>
              <a:rPr lang="en-GB" i="1" dirty="0"/>
              <a:t>Matthew</a:t>
            </a:r>
            <a:r>
              <a:rPr lang="en-GB" dirty="0"/>
              <a:t> 26: 52 and the accounts of Jesus’ trial in the various Gospels. </a:t>
            </a:r>
            <a:endParaRPr lang="en-GB" dirty="0" smtClean="0"/>
          </a:p>
          <a:p>
            <a:r>
              <a:rPr lang="en-GB" dirty="0" smtClean="0"/>
              <a:t>I </a:t>
            </a:r>
            <a:r>
              <a:rPr lang="en-GB" dirty="0"/>
              <a:t>think it fair to characterise these passages as </a:t>
            </a:r>
            <a:r>
              <a:rPr lang="en-GB" dirty="0" smtClean="0"/>
              <a:t>exhibiting, in Jacques </a:t>
            </a:r>
            <a:r>
              <a:rPr lang="en-GB" dirty="0" err="1" smtClean="0"/>
              <a:t>Ellul’s</a:t>
            </a:r>
            <a:r>
              <a:rPr lang="en-GB" dirty="0" smtClean="0"/>
              <a:t> words, </a:t>
            </a:r>
            <a:r>
              <a:rPr lang="en-GB" dirty="0"/>
              <a:t>‘irony, scorn, </a:t>
            </a:r>
            <a:r>
              <a:rPr lang="en-GB" dirty="0" err="1"/>
              <a:t>noncooperation</a:t>
            </a:r>
            <a:r>
              <a:rPr lang="en-GB" dirty="0"/>
              <a:t>, indifference and sometimes accusation.’ [Ellul, 71</a:t>
            </a:r>
            <a:r>
              <a:rPr lang="en-GB" dirty="0" smtClean="0"/>
              <a:t>]</a:t>
            </a:r>
            <a:endParaRPr lang="en-US" dirty="0"/>
          </a:p>
        </p:txBody>
      </p:sp>
    </p:spTree>
    <p:extLst>
      <p:ext uri="{BB962C8B-B14F-4D97-AF65-F5344CB8AC3E}">
        <p14:creationId xmlns:p14="http://schemas.microsoft.com/office/powerpoint/2010/main" val="1756610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might </a:t>
            </a:r>
            <a:r>
              <a:rPr lang="en-GB" dirty="0" smtClean="0"/>
              <a:t>well wonder why </a:t>
            </a:r>
            <a:r>
              <a:rPr lang="en-GB" dirty="0"/>
              <a:t>Paul </a:t>
            </a:r>
            <a:r>
              <a:rPr lang="en-GB" dirty="0" smtClean="0"/>
              <a:t>should suddenly </a:t>
            </a:r>
            <a:r>
              <a:rPr lang="en-GB" dirty="0"/>
              <a:t>switch to a completely different topic, and then back again to what he was speaking of in chapter 12? It would seem much less interpretatively arbitrary to take it that </a:t>
            </a:r>
            <a:r>
              <a:rPr lang="en-GB" dirty="0" smtClean="0"/>
              <a:t>Paul </a:t>
            </a:r>
            <a:r>
              <a:rPr lang="en-GB" dirty="0"/>
              <a:t>is exhorting those to whom he wrote this letter to be obedient to </a:t>
            </a:r>
            <a:r>
              <a:rPr lang="en-GB" i="1" dirty="0"/>
              <a:t>their</a:t>
            </a:r>
            <a:r>
              <a:rPr lang="en-GB" dirty="0"/>
              <a:t> authorities. Why </a:t>
            </a:r>
            <a:r>
              <a:rPr lang="en-GB" dirty="0" smtClean="0"/>
              <a:t>would </a:t>
            </a:r>
            <a:r>
              <a:rPr lang="en-GB" dirty="0"/>
              <a:t>Paul encourage the Roman Christians to obey the secular authority that was </a:t>
            </a:r>
            <a:r>
              <a:rPr lang="en-GB" dirty="0" smtClean="0"/>
              <a:t>actively persecuting </a:t>
            </a:r>
            <a:r>
              <a:rPr lang="en-GB" dirty="0"/>
              <a:t>the Church</a:t>
            </a:r>
            <a:r>
              <a:rPr lang="en-GB" dirty="0" smtClean="0"/>
              <a:t>!</a:t>
            </a:r>
            <a:endParaRPr lang="en-US" dirty="0"/>
          </a:p>
        </p:txBody>
      </p:sp>
    </p:spTree>
    <p:extLst>
      <p:ext uri="{BB962C8B-B14F-4D97-AF65-F5344CB8AC3E}">
        <p14:creationId xmlns:p14="http://schemas.microsoft.com/office/powerpoint/2010/main" val="3774310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There is </a:t>
            </a:r>
            <a:r>
              <a:rPr lang="en-GB" dirty="0" smtClean="0"/>
              <a:t>yet another </a:t>
            </a:r>
            <a:r>
              <a:rPr lang="en-GB" dirty="0"/>
              <a:t>passage in the writings of St Paul where he exhorts his readers to “obey them that have the rule over you”. It is perfectly clear, however, in this passage, that those that have the rule over you are the leaders in the Church, not the secular authorities. </a:t>
            </a:r>
            <a:endParaRPr lang="en-GB" dirty="0" smtClean="0"/>
          </a:p>
          <a:p>
            <a:r>
              <a:rPr lang="en-GB" dirty="0" smtClean="0"/>
              <a:t>‘Obey </a:t>
            </a:r>
            <a:r>
              <a:rPr lang="en-GB" dirty="0"/>
              <a:t>them that have the rule over you, and submit yourselves: for they watch for your souls, as they that must give account, that they may do it with joy, and not with grief: for that is unprofitable for you</a:t>
            </a:r>
            <a:r>
              <a:rPr lang="en-GB" dirty="0" smtClean="0"/>
              <a:t>.’ </a:t>
            </a:r>
            <a:r>
              <a:rPr lang="en-GB" dirty="0"/>
              <a:t>(</a:t>
            </a:r>
            <a:r>
              <a:rPr lang="en-GB" i="1" dirty="0"/>
              <a:t>Hebrews</a:t>
            </a:r>
            <a:r>
              <a:rPr lang="en-GB" dirty="0"/>
              <a:t> 13:17) </a:t>
            </a:r>
            <a:endParaRPr lang="en-US" dirty="0"/>
          </a:p>
        </p:txBody>
      </p:sp>
    </p:spTree>
    <p:extLst>
      <p:ext uri="{BB962C8B-B14F-4D97-AF65-F5344CB8AC3E}">
        <p14:creationId xmlns:p14="http://schemas.microsoft.com/office/powerpoint/2010/main" val="1119342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 similar passage in </a:t>
            </a:r>
            <a:r>
              <a:rPr lang="en-GB" i="1" dirty="0"/>
              <a:t>Titus</a:t>
            </a:r>
            <a:r>
              <a:rPr lang="en-GB" dirty="0"/>
              <a:t>: </a:t>
            </a:r>
            <a:endParaRPr lang="en-GB" dirty="0" smtClean="0"/>
          </a:p>
          <a:p>
            <a:r>
              <a:rPr lang="en-GB" dirty="0" smtClean="0"/>
              <a:t>‘</a:t>
            </a:r>
            <a:r>
              <a:rPr lang="en-GB" dirty="0"/>
              <a:t>Remind them to be subject to rulers and authorities, to obey, to be ready for every good work.’ [</a:t>
            </a:r>
            <a:r>
              <a:rPr lang="en-GB" i="1" dirty="0"/>
              <a:t>Titus</a:t>
            </a:r>
            <a:r>
              <a:rPr lang="en-GB" dirty="0"/>
              <a:t> 3: 1] </a:t>
            </a:r>
            <a:endParaRPr lang="en-GB" dirty="0" smtClean="0"/>
          </a:p>
          <a:p>
            <a:r>
              <a:rPr lang="en-GB" dirty="0" smtClean="0"/>
              <a:t>Once </a:t>
            </a:r>
            <a:r>
              <a:rPr lang="en-GB" dirty="0"/>
              <a:t>again, there is no clear indication here that the writer has the actual earthly authorities in mind and there is every likelihood that he does not.</a:t>
            </a:r>
            <a:endParaRPr lang="en-US" dirty="0"/>
          </a:p>
          <a:p>
            <a:pPr marL="0" indent="0">
              <a:buNone/>
            </a:pPr>
            <a:endParaRPr lang="en-US" dirty="0"/>
          </a:p>
        </p:txBody>
      </p:sp>
    </p:spTree>
    <p:extLst>
      <p:ext uri="{BB962C8B-B14F-4D97-AF65-F5344CB8AC3E}">
        <p14:creationId xmlns:p14="http://schemas.microsoft.com/office/powerpoint/2010/main" val="2208772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Coming back to </a:t>
            </a:r>
            <a:r>
              <a:rPr lang="en-GB" i="1" dirty="0" smtClean="0"/>
              <a:t>Romans</a:t>
            </a:r>
            <a:r>
              <a:rPr lang="en-GB" dirty="0" smtClean="0"/>
              <a:t> 13: </a:t>
            </a:r>
            <a:r>
              <a:rPr lang="en-GB" dirty="0"/>
              <a:t>if the enemies of the saints in Rome to whom the letter is </a:t>
            </a:r>
            <a:r>
              <a:rPr lang="en-GB" i="1" dirty="0"/>
              <a:t>not</a:t>
            </a:r>
            <a:r>
              <a:rPr lang="en-GB" dirty="0"/>
              <a:t> addressed were to come across this letter and read this passage as exhorting Christians to obey the secular authorities, and if, deceiving themselves by such a reading, this self-inflicted deception resulted in a lessening of the persecution of Christians, then so much to the good. </a:t>
            </a:r>
            <a:endParaRPr lang="en-GB" dirty="0" smtClean="0"/>
          </a:p>
          <a:p>
            <a:endParaRPr lang="en-US" dirty="0"/>
          </a:p>
        </p:txBody>
      </p:sp>
    </p:spTree>
    <p:extLst>
      <p:ext uri="{BB962C8B-B14F-4D97-AF65-F5344CB8AC3E}">
        <p14:creationId xmlns:p14="http://schemas.microsoft.com/office/powerpoint/2010/main" val="1544593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Carlyle takes the standard interpretation of this passage, commenting that it defines ‘in the profoundest way the Christian theory of the nature of political society…’ [Carlyle, 90] </a:t>
            </a:r>
            <a:endParaRPr lang="en-GB" dirty="0" smtClean="0"/>
          </a:p>
          <a:p>
            <a:r>
              <a:rPr lang="en-GB" dirty="0" smtClean="0"/>
              <a:t>In </a:t>
            </a:r>
            <a:r>
              <a:rPr lang="en-GB" dirty="0"/>
              <a:t>taking this approach, Carlyle </a:t>
            </a:r>
            <a:r>
              <a:rPr lang="en-GB" dirty="0" smtClean="0"/>
              <a:t>sides with </a:t>
            </a:r>
            <a:r>
              <a:rPr lang="en-GB" dirty="0"/>
              <a:t>the majority </a:t>
            </a:r>
            <a:r>
              <a:rPr lang="en-GB" dirty="0" smtClean="0"/>
              <a:t>of interpreters but</a:t>
            </a:r>
            <a:r>
              <a:rPr lang="en-GB" dirty="0"/>
              <a:t>, unlike most others, he goes on to ask </a:t>
            </a:r>
            <a:r>
              <a:rPr lang="en-GB" i="1" dirty="0"/>
              <a:t>why</a:t>
            </a:r>
            <a:r>
              <a:rPr lang="en-GB" dirty="0"/>
              <a:t> this passage, and the associated passages in </a:t>
            </a:r>
            <a:r>
              <a:rPr lang="en-GB" i="1" dirty="0"/>
              <a:t>Titus</a:t>
            </a:r>
            <a:r>
              <a:rPr lang="en-GB" dirty="0"/>
              <a:t> and 1 </a:t>
            </a:r>
            <a:r>
              <a:rPr lang="en-GB" i="1" dirty="0"/>
              <a:t>Peter</a:t>
            </a:r>
            <a:r>
              <a:rPr lang="en-GB" dirty="0"/>
              <a:t>, should endorse political obedience as a religious obligation. </a:t>
            </a:r>
            <a:endParaRPr lang="en-US" dirty="0"/>
          </a:p>
        </p:txBody>
      </p:sp>
    </p:spTree>
    <p:extLst>
      <p:ext uri="{BB962C8B-B14F-4D97-AF65-F5344CB8AC3E}">
        <p14:creationId xmlns:p14="http://schemas.microsoft.com/office/powerpoint/2010/main" val="2291714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answer, he thinks, is essentially the one </a:t>
            </a:r>
            <a:r>
              <a:rPr lang="en-GB" dirty="0" smtClean="0"/>
              <a:t>that </a:t>
            </a:r>
            <a:r>
              <a:rPr lang="en-GB" dirty="0"/>
              <a:t>Augustine gives: the state is necessary to repress the bad and encourage the good. But he goes further. He sees these passages as evidencing an anti-Roman tendency in some members of early Christian congregations which the writers of these passages are anxious to discourage. </a:t>
            </a:r>
            <a:endParaRPr lang="en-US" dirty="0"/>
          </a:p>
        </p:txBody>
      </p:sp>
    </p:spTree>
    <p:extLst>
      <p:ext uri="{BB962C8B-B14F-4D97-AF65-F5344CB8AC3E}">
        <p14:creationId xmlns:p14="http://schemas.microsoft.com/office/powerpoint/2010/main" val="24575504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More fundamentally, however, he believes that these passages are intended to repress a latent, and sometimes not so latent, general antinomianism in some Christians. It would seem to be the case from what we find in </a:t>
            </a:r>
            <a:r>
              <a:rPr lang="en-GB" i="1" dirty="0"/>
              <a:t>Thessalonians</a:t>
            </a:r>
            <a:r>
              <a:rPr lang="en-GB" dirty="0"/>
              <a:t>, </a:t>
            </a:r>
            <a:r>
              <a:rPr lang="en-GB" i="1" dirty="0"/>
              <a:t>Corinthians</a:t>
            </a:r>
            <a:r>
              <a:rPr lang="en-GB" dirty="0"/>
              <a:t> and </a:t>
            </a:r>
            <a:r>
              <a:rPr lang="en-GB" i="1" dirty="0"/>
              <a:t>Galatians</a:t>
            </a:r>
            <a:r>
              <a:rPr lang="en-GB" dirty="0"/>
              <a:t> that some new Christians understood their freedom from the law to exempt them from observing any moral or ethical standards at all. </a:t>
            </a:r>
            <a:endParaRPr lang="en-US" dirty="0"/>
          </a:p>
          <a:p>
            <a:endParaRPr lang="en-US" dirty="0"/>
          </a:p>
        </p:txBody>
      </p:sp>
    </p:spTree>
    <p:extLst>
      <p:ext uri="{BB962C8B-B14F-4D97-AF65-F5344CB8AC3E}">
        <p14:creationId xmlns:p14="http://schemas.microsoft.com/office/powerpoint/2010/main" val="474583603"/>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seems more probable, then,’ writes Carlyle, ‘that St Paul’s vindication of the authority of the civil ruler, with the parallel expression of St Peter’s epistle, were intended to counteract some anarchical tendencies in the early Christian societies, were intended to preserve the Christian societies from falling into an error which would have destroyed the unity of human life…’ [Carlyle I, 97] </a:t>
            </a:r>
            <a:endParaRPr lang="en-US" dirty="0"/>
          </a:p>
        </p:txBody>
      </p:sp>
    </p:spTree>
    <p:extLst>
      <p:ext uri="{BB962C8B-B14F-4D97-AF65-F5344CB8AC3E}">
        <p14:creationId xmlns:p14="http://schemas.microsoft.com/office/powerpoint/2010/main" val="3203817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very interesting and acute observation, however, goes too far, for rejecting the authority of the state is not equivalent to rejecting all authority and the account I have just presented could well be understood as recalling Christians to </a:t>
            </a:r>
            <a:r>
              <a:rPr lang="en-GB" dirty="0" smtClean="0"/>
              <a:t>their duty to obey </a:t>
            </a:r>
            <a:r>
              <a:rPr lang="en-GB" dirty="0"/>
              <a:t>the laws of God as embodied in the command to love one’s neighbour and not be conformed to the world [</a:t>
            </a:r>
            <a:r>
              <a:rPr lang="en-GB" i="1" dirty="0"/>
              <a:t>Romans</a:t>
            </a:r>
            <a:r>
              <a:rPr lang="en-GB" dirty="0"/>
              <a:t> 12: 2] rather than counselling obedience to the secular authorities. </a:t>
            </a:r>
            <a:endParaRPr lang="en-US" dirty="0"/>
          </a:p>
          <a:p>
            <a:pPr marL="0" indent="0">
              <a:buNone/>
            </a:pPr>
            <a:endParaRPr lang="en-US" dirty="0"/>
          </a:p>
        </p:txBody>
      </p:sp>
    </p:spTree>
    <p:extLst>
      <p:ext uri="{BB962C8B-B14F-4D97-AF65-F5344CB8AC3E}">
        <p14:creationId xmlns:p14="http://schemas.microsoft.com/office/powerpoint/2010/main" val="247926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Carlyle admits that there is some evidence, some ‘germs’, as he puts it, in the New Testament that give some credibility to what he terms ‘anarchical tendencies’ in Scripture, not least among them being the passage from Mark discussed above in which Christ contrasts the relationship which should obtain between Christian to Christian with that which obtains among the Gentiles.</a:t>
            </a:r>
            <a:endParaRPr lang="en-US" dirty="0"/>
          </a:p>
        </p:txBody>
      </p:sp>
    </p:spTree>
    <p:extLst>
      <p:ext uri="{BB962C8B-B14F-4D97-AF65-F5344CB8AC3E}">
        <p14:creationId xmlns:p14="http://schemas.microsoft.com/office/powerpoint/2010/main" val="2588117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a:t>
            </a:r>
            <a:r>
              <a:rPr lang="en-GB" dirty="0" smtClean="0"/>
              <a:t>he </a:t>
            </a:r>
            <a:r>
              <a:rPr lang="en-GB" dirty="0"/>
              <a:t>first passage I would like to look at is the one where the mother of the sons of Zebedee asks Jesus to give her sons a special position at his right and left hand, that is, to place them in the ascendant over the others. The other apostles are understandably annoyed at this request but Jesus overturns the expectations of them all by saying, </a:t>
            </a:r>
            <a:endParaRPr lang="en-US" dirty="0"/>
          </a:p>
        </p:txBody>
      </p:sp>
    </p:spTree>
    <p:extLst>
      <p:ext uri="{BB962C8B-B14F-4D97-AF65-F5344CB8AC3E}">
        <p14:creationId xmlns:p14="http://schemas.microsoft.com/office/powerpoint/2010/main" val="653116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 about the sword verse in the </a:t>
            </a:r>
            <a:r>
              <a:rPr lang="en-GB" i="1" dirty="0"/>
              <a:t>Romans</a:t>
            </a:r>
            <a:r>
              <a:rPr lang="en-GB" dirty="0"/>
              <a:t> 13 passage? ‘…</a:t>
            </a:r>
            <a:r>
              <a:rPr lang="en-IE" dirty="0"/>
              <a:t>for he does not bear the sword in vain; he is the servant of God to execute his wrath on the wrongdoer.’ </a:t>
            </a:r>
            <a:endParaRPr lang="en-IE" dirty="0" smtClean="0"/>
          </a:p>
          <a:p>
            <a:r>
              <a:rPr lang="en-IE" dirty="0" smtClean="0"/>
              <a:t>Surely </a:t>
            </a:r>
            <a:r>
              <a:rPr lang="en-IE" dirty="0"/>
              <a:t>this indicates beyond a doubt that the authorities in question here are </a:t>
            </a:r>
            <a:r>
              <a:rPr lang="en-GB" dirty="0"/>
              <a:t>the secular powers? </a:t>
            </a:r>
            <a:endParaRPr lang="en-GB" dirty="0" smtClean="0"/>
          </a:p>
        </p:txBody>
      </p:sp>
    </p:spTree>
    <p:extLst>
      <p:ext uri="{BB962C8B-B14F-4D97-AF65-F5344CB8AC3E}">
        <p14:creationId xmlns:p14="http://schemas.microsoft.com/office/powerpoint/2010/main" val="1154661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Are we to understand Paul in this passage to be talking about a literal sword? Once again, context is important. </a:t>
            </a:r>
            <a:endParaRPr lang="en-GB" dirty="0" smtClean="0"/>
          </a:p>
          <a:p>
            <a:r>
              <a:rPr lang="en-GB" dirty="0" smtClean="0"/>
              <a:t>Redford </a:t>
            </a:r>
            <a:r>
              <a:rPr lang="en-GB" dirty="0"/>
              <a:t>remarks, ‘Paul is not talking about a literal sword, i.e. actual </a:t>
            </a:r>
            <a:r>
              <a:rPr lang="en-GB" i="1" dirty="0"/>
              <a:t>physical force</a:t>
            </a:r>
            <a:r>
              <a:rPr lang="en-GB" dirty="0"/>
              <a:t>, such as used by all the Earthly, mortal governments. Paul is talking about the </a:t>
            </a:r>
            <a:r>
              <a:rPr lang="en-GB" i="1" dirty="0"/>
              <a:t>Word of God</a:t>
            </a:r>
            <a:r>
              <a:rPr lang="en-GB" dirty="0"/>
              <a:t>, which is the sword that Jesus Christ bears, and which figurative sword is none other than simply </a:t>
            </a:r>
            <a:r>
              <a:rPr lang="en-GB" i="1" dirty="0"/>
              <a:t>the truth</a:t>
            </a:r>
            <a:r>
              <a:rPr lang="en-GB" dirty="0"/>
              <a:t>.’ [Redford, 16]</a:t>
            </a:r>
            <a:endParaRPr lang="en-US" dirty="0"/>
          </a:p>
          <a:p>
            <a:endParaRPr lang="en-US" dirty="0"/>
          </a:p>
        </p:txBody>
      </p:sp>
    </p:spTree>
    <p:extLst>
      <p:ext uri="{BB962C8B-B14F-4D97-AF65-F5344CB8AC3E}">
        <p14:creationId xmlns:p14="http://schemas.microsoft.com/office/powerpoint/2010/main" val="1051721508"/>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Let us recall some </a:t>
            </a:r>
            <a:r>
              <a:rPr lang="en-GB" dirty="0" smtClean="0"/>
              <a:t>of </a:t>
            </a:r>
            <a:r>
              <a:rPr lang="en-GB" dirty="0"/>
              <a:t>the things done by the secular authorities that some interpreters believe </a:t>
            </a:r>
            <a:r>
              <a:rPr lang="en-GB" i="1" dirty="0"/>
              <a:t>Romans</a:t>
            </a:r>
            <a:r>
              <a:rPr lang="en-GB" dirty="0"/>
              <a:t> </a:t>
            </a:r>
            <a:r>
              <a:rPr lang="en-GB" dirty="0" smtClean="0"/>
              <a:t>13: 1</a:t>
            </a:r>
            <a:r>
              <a:rPr lang="en-GB" dirty="0"/>
              <a:t>-7 would have us obey: </a:t>
            </a:r>
            <a:endParaRPr lang="en-GB" dirty="0" smtClean="0"/>
          </a:p>
          <a:p>
            <a:r>
              <a:rPr lang="en-GB" dirty="0" smtClean="0"/>
              <a:t>the </a:t>
            </a:r>
            <a:r>
              <a:rPr lang="en-GB" dirty="0"/>
              <a:t>killing of all the male children in Bethlehem under two (</a:t>
            </a:r>
            <a:r>
              <a:rPr lang="en-GB" i="1" dirty="0"/>
              <a:t>Matthew</a:t>
            </a:r>
            <a:r>
              <a:rPr lang="en-GB" dirty="0"/>
              <a:t> 2: 16); </a:t>
            </a:r>
            <a:endParaRPr lang="en-GB" dirty="0" smtClean="0"/>
          </a:p>
          <a:p>
            <a:r>
              <a:rPr lang="en-GB" dirty="0" smtClean="0"/>
              <a:t>the </a:t>
            </a:r>
            <a:r>
              <a:rPr lang="en-GB" dirty="0"/>
              <a:t>judicial murder of John the Baptist (</a:t>
            </a:r>
            <a:r>
              <a:rPr lang="en-GB" i="1" dirty="0"/>
              <a:t>Matthew</a:t>
            </a:r>
            <a:r>
              <a:rPr lang="en-GB" dirty="0"/>
              <a:t> 14: 10); </a:t>
            </a:r>
            <a:endParaRPr lang="en-GB" dirty="0" smtClean="0"/>
          </a:p>
        </p:txBody>
      </p:sp>
    </p:spTree>
    <p:extLst>
      <p:ext uri="{BB962C8B-B14F-4D97-AF65-F5344CB8AC3E}">
        <p14:creationId xmlns:p14="http://schemas.microsoft.com/office/powerpoint/2010/main" val="270527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slaughter of the Galileans whose blood Pilate had mingled with their sacrifices (</a:t>
            </a:r>
            <a:r>
              <a:rPr lang="en-GB" i="1" dirty="0"/>
              <a:t>Luke</a:t>
            </a:r>
            <a:r>
              <a:rPr lang="en-GB" dirty="0"/>
              <a:t> 13: 1); </a:t>
            </a:r>
          </a:p>
          <a:p>
            <a:r>
              <a:rPr lang="en-GB" dirty="0"/>
              <a:t>the arrest and scourging of the apostles for preaching the gospel (</a:t>
            </a:r>
            <a:r>
              <a:rPr lang="en-GB" i="1" dirty="0"/>
              <a:t>Acts</a:t>
            </a:r>
            <a:r>
              <a:rPr lang="en-GB" dirty="0"/>
              <a:t> 4: 3 and 5:40); </a:t>
            </a:r>
          </a:p>
          <a:p>
            <a:r>
              <a:rPr lang="en-GB" dirty="0"/>
              <a:t>the execution of James and arrest of Peter by Herod (</a:t>
            </a:r>
            <a:r>
              <a:rPr lang="en-GB" i="1" dirty="0"/>
              <a:t>Acts</a:t>
            </a:r>
            <a:r>
              <a:rPr lang="en-GB" dirty="0"/>
              <a:t> 12:2-3); </a:t>
            </a:r>
          </a:p>
          <a:p>
            <a:r>
              <a:rPr lang="en-GB" dirty="0"/>
              <a:t>the beating of Paul and Silas with rods and their imprisonment (</a:t>
            </a:r>
            <a:r>
              <a:rPr lang="en-GB" i="1" dirty="0"/>
              <a:t>Acts</a:t>
            </a:r>
            <a:r>
              <a:rPr lang="en-GB" dirty="0"/>
              <a:t> 16:19-24). </a:t>
            </a:r>
            <a:endParaRPr lang="en-US" dirty="0"/>
          </a:p>
          <a:p>
            <a:endParaRPr lang="en-US" dirty="0"/>
          </a:p>
        </p:txBody>
      </p:sp>
    </p:spTree>
    <p:extLst>
      <p:ext uri="{BB962C8B-B14F-4D97-AF65-F5344CB8AC3E}">
        <p14:creationId xmlns:p14="http://schemas.microsoft.com/office/powerpoint/2010/main" val="1161958361"/>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a:t>
            </a:r>
            <a:r>
              <a:rPr lang="en-GB" i="1" dirty="0"/>
              <a:t>2 Corinthians</a:t>
            </a:r>
            <a:r>
              <a:rPr lang="en-GB" dirty="0"/>
              <a:t>, Paul speaks of “…far more imprisonments with countless beatings and often near death. Five times I have received at the hands of the Jews the forty lashes less one. Three times I have been beaten with rods; once I was stoned” (23-25), and </a:t>
            </a:r>
            <a:r>
              <a:rPr lang="en-GB" dirty="0" smtClean="0"/>
              <a:t>he recounts </a:t>
            </a:r>
            <a:r>
              <a:rPr lang="en-GB" dirty="0"/>
              <a:t>how he fled from the governor at Damascus (32). </a:t>
            </a:r>
            <a:endParaRPr lang="en-GB" dirty="0" smtClean="0"/>
          </a:p>
          <a:p>
            <a:r>
              <a:rPr lang="en-GB" dirty="0" smtClean="0"/>
              <a:t>Tradition further </a:t>
            </a:r>
            <a:r>
              <a:rPr lang="en-GB" dirty="0"/>
              <a:t>holds that Peter and Paul were judicially executed and there is no reason to doubt that the tradition is valid. </a:t>
            </a:r>
            <a:endParaRPr lang="en-US" dirty="0"/>
          </a:p>
        </p:txBody>
      </p:sp>
    </p:spTree>
    <p:extLst>
      <p:ext uri="{BB962C8B-B14F-4D97-AF65-F5344CB8AC3E}">
        <p14:creationId xmlns:p14="http://schemas.microsoft.com/office/powerpoint/2010/main" val="2518975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And last, and very much by no means least, we have the arraignment of Jesus by the </a:t>
            </a:r>
            <a:r>
              <a:rPr lang="en-GB" dirty="0" smtClean="0"/>
              <a:t>secular </a:t>
            </a:r>
            <a:r>
              <a:rPr lang="en-GB" dirty="0"/>
              <a:t>authorities, and his judicial torture and execution by the Roman Procurator, despite Pilate’s not being able to find any case against him. </a:t>
            </a:r>
            <a:endParaRPr lang="en-GB" dirty="0" smtClean="0"/>
          </a:p>
          <a:p>
            <a:r>
              <a:rPr lang="en-IE" dirty="0" smtClean="0"/>
              <a:t>After </a:t>
            </a:r>
            <a:r>
              <a:rPr lang="en-IE" dirty="0"/>
              <a:t>all this, are we seriously to believe that Paul in </a:t>
            </a:r>
            <a:r>
              <a:rPr lang="en-IE" i="1" dirty="0"/>
              <a:t>Romans</a:t>
            </a:r>
            <a:r>
              <a:rPr lang="en-IE" dirty="0"/>
              <a:t> is demanding that we obey the secular authorities in any matter in which they care to command us? </a:t>
            </a:r>
            <a:endParaRPr lang="en-US" dirty="0"/>
          </a:p>
        </p:txBody>
      </p:sp>
    </p:spTree>
    <p:extLst>
      <p:ext uri="{BB962C8B-B14F-4D97-AF65-F5344CB8AC3E}">
        <p14:creationId xmlns:p14="http://schemas.microsoft.com/office/powerpoint/2010/main" val="1897662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i="1" dirty="0"/>
              <a:t>Arkhones</a:t>
            </a:r>
            <a:r>
              <a:rPr lang="en-GB" dirty="0"/>
              <a:t>, the word that is translated as ‘rulers’ in v. 3 of </a:t>
            </a:r>
            <a:r>
              <a:rPr lang="en-GB" i="1" dirty="0" smtClean="0"/>
              <a:t>Romans</a:t>
            </a:r>
            <a:r>
              <a:rPr lang="en-GB" dirty="0" smtClean="0"/>
              <a:t> 13, </a:t>
            </a:r>
            <a:r>
              <a:rPr lang="en-GB" dirty="0"/>
              <a:t>which is generally taken to refer to the secular authorities, is everywhere else in the New Testament used to refer to the Jewish religious leaders. </a:t>
            </a:r>
            <a:endParaRPr lang="en-GB" dirty="0" smtClean="0"/>
          </a:p>
          <a:p>
            <a:r>
              <a:rPr lang="en-GB" dirty="0" smtClean="0"/>
              <a:t>In </a:t>
            </a:r>
            <a:r>
              <a:rPr lang="en-GB" dirty="0"/>
              <a:t>v. 4, are we to suppose that </a:t>
            </a:r>
            <a:r>
              <a:rPr lang="en-GB" dirty="0" smtClean="0"/>
              <a:t>it is our secular </a:t>
            </a:r>
            <a:r>
              <a:rPr lang="en-GB" dirty="0"/>
              <a:t>rulers </a:t>
            </a:r>
            <a:r>
              <a:rPr lang="en-GB" dirty="0" smtClean="0"/>
              <a:t>that are the servants </a:t>
            </a:r>
            <a:r>
              <a:rPr lang="en-GB" dirty="0"/>
              <a:t>(</a:t>
            </a:r>
            <a:r>
              <a:rPr lang="en-GB" i="1" dirty="0"/>
              <a:t>diakonos</a:t>
            </a:r>
            <a:r>
              <a:rPr lang="en-GB" dirty="0"/>
              <a:t>) of the Church? </a:t>
            </a:r>
            <a:endParaRPr lang="en-GB" dirty="0" smtClean="0"/>
          </a:p>
          <a:p>
            <a:r>
              <a:rPr lang="en-GB" dirty="0" smtClean="0"/>
              <a:t>Where </a:t>
            </a:r>
            <a:r>
              <a:rPr lang="en-GB" dirty="0"/>
              <a:t>in the New Testament is any secular ruler ever described as a servant of the Church? </a:t>
            </a:r>
            <a:r>
              <a:rPr lang="en-GB" i="1" dirty="0"/>
              <a:t>D</a:t>
            </a:r>
            <a:r>
              <a:rPr lang="en-GB" i="1" dirty="0" smtClean="0"/>
              <a:t>iakonos</a:t>
            </a:r>
            <a:r>
              <a:rPr lang="en-GB" dirty="0" smtClean="0"/>
              <a:t> </a:t>
            </a:r>
            <a:r>
              <a:rPr lang="en-GB" dirty="0"/>
              <a:t>is a term used to describe Church leaders (see </a:t>
            </a:r>
            <a:r>
              <a:rPr lang="en-GB" i="1" dirty="0"/>
              <a:t>1 Timothy</a:t>
            </a:r>
            <a:r>
              <a:rPr lang="en-GB" dirty="0"/>
              <a:t> 3:8</a:t>
            </a:r>
            <a:r>
              <a:rPr lang="en-GB" dirty="0" smtClean="0"/>
              <a:t>)</a:t>
            </a:r>
            <a:endParaRPr lang="en-US" dirty="0"/>
          </a:p>
        </p:txBody>
      </p:sp>
    </p:spTree>
    <p:extLst>
      <p:ext uri="{BB962C8B-B14F-4D97-AF65-F5344CB8AC3E}">
        <p14:creationId xmlns:p14="http://schemas.microsoft.com/office/powerpoint/2010/main" val="2104905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IE" dirty="0"/>
              <a:t>Are we to suppose that these secular rulers </a:t>
            </a:r>
            <a:r>
              <a:rPr lang="en-IE" dirty="0" smtClean="0"/>
              <a:t>were, in the words of </a:t>
            </a:r>
            <a:r>
              <a:rPr lang="en-IE" i="1" dirty="0" smtClean="0"/>
              <a:t>Romans</a:t>
            </a:r>
            <a:r>
              <a:rPr lang="en-IE" dirty="0" smtClean="0"/>
              <a:t>, </a:t>
            </a:r>
            <a:r>
              <a:rPr lang="en-IE" dirty="0"/>
              <a:t>“God’s servant for your good”? </a:t>
            </a:r>
            <a:endParaRPr lang="en-IE" dirty="0" smtClean="0"/>
          </a:p>
          <a:p>
            <a:r>
              <a:rPr lang="en-IE" dirty="0" smtClean="0"/>
              <a:t>St </a:t>
            </a:r>
            <a:r>
              <a:rPr lang="en-IE" dirty="0"/>
              <a:t>Paul says of the authorities of which he speaks in </a:t>
            </a:r>
            <a:r>
              <a:rPr lang="en-IE" i="1" dirty="0"/>
              <a:t>Romans</a:t>
            </a:r>
            <a:r>
              <a:rPr lang="en-IE" dirty="0"/>
              <a:t> that they “are not a terror to good conduct but to bad.” </a:t>
            </a:r>
            <a:endParaRPr lang="en-IE" dirty="0" smtClean="0"/>
          </a:p>
          <a:p>
            <a:r>
              <a:rPr lang="en-IE" dirty="0" smtClean="0"/>
              <a:t>So</a:t>
            </a:r>
            <a:r>
              <a:rPr lang="en-IE" dirty="0"/>
              <a:t>, then, are we to conclude that the conduct for which the apostles and other early Christians were punished was bad? We know from our own experience that the demands of our secular rulers often conflict with the law of the Gospel and have done so throughout the ages. </a:t>
            </a:r>
            <a:endParaRPr lang="en-US" dirty="0"/>
          </a:p>
        </p:txBody>
      </p:sp>
    </p:spTree>
    <p:extLst>
      <p:ext uri="{BB962C8B-B14F-4D97-AF65-F5344CB8AC3E}">
        <p14:creationId xmlns:p14="http://schemas.microsoft.com/office/powerpoint/2010/main" val="442862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Are there other possible interpretations of this </a:t>
            </a:r>
            <a:r>
              <a:rPr lang="en-GB" dirty="0" smtClean="0"/>
              <a:t>passage? </a:t>
            </a:r>
          </a:p>
          <a:p>
            <a:r>
              <a:rPr lang="en-GB" dirty="0" smtClean="0"/>
              <a:t>Yes</a:t>
            </a:r>
            <a:r>
              <a:rPr lang="en-GB" dirty="0"/>
              <a:t>. </a:t>
            </a:r>
            <a:endParaRPr lang="en-GB" dirty="0" smtClean="0"/>
          </a:p>
          <a:p>
            <a:endParaRPr lang="en-US" dirty="0"/>
          </a:p>
        </p:txBody>
      </p:sp>
    </p:spTree>
    <p:extLst>
      <p:ext uri="{BB962C8B-B14F-4D97-AF65-F5344CB8AC3E}">
        <p14:creationId xmlns:p14="http://schemas.microsoft.com/office/powerpoint/2010/main" val="1802451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Apart from the interpretation just presented according to which the requirement of </a:t>
            </a:r>
            <a:r>
              <a:rPr lang="en-GB" dirty="0" smtClean="0"/>
              <a:t>obedience </a:t>
            </a:r>
            <a:r>
              <a:rPr lang="en-GB" dirty="0"/>
              <a:t>applies to the Christian community in respect of their leaders, it might be that the passage means more or less what it has appeared to many to mean but is limited in its application to Paul’s immediate circumstances, perhaps because Paul expected the imminent end of the world compared to which little else mattered. [See Neufeld passim.</a:t>
            </a:r>
            <a:r>
              <a:rPr lang="en-GB" dirty="0" smtClean="0"/>
              <a:t>]</a:t>
            </a:r>
            <a:endParaRPr lang="en-US" dirty="0"/>
          </a:p>
        </p:txBody>
      </p:sp>
    </p:spTree>
    <p:extLst>
      <p:ext uri="{BB962C8B-B14F-4D97-AF65-F5344CB8AC3E}">
        <p14:creationId xmlns:p14="http://schemas.microsoft.com/office/powerpoint/2010/main" val="73213620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‘You know that the rulers of the Gentiles lord it over them, and their great men exercise authority over them. It shall not be so among you; but whoever would be great among you must be your servant, and whoever would be first among you must be your slave.’ [</a:t>
            </a:r>
            <a:r>
              <a:rPr lang="en-GB" i="1" dirty="0"/>
              <a:t>Matthew</a:t>
            </a:r>
            <a:r>
              <a:rPr lang="en-GB" dirty="0"/>
              <a:t> 20: 25-28] </a:t>
            </a:r>
            <a:endParaRPr lang="en-US" dirty="0"/>
          </a:p>
          <a:p>
            <a:endParaRPr lang="en-US" dirty="0"/>
          </a:p>
        </p:txBody>
      </p:sp>
    </p:spTree>
    <p:extLst>
      <p:ext uri="{BB962C8B-B14F-4D97-AF65-F5344CB8AC3E}">
        <p14:creationId xmlns:p14="http://schemas.microsoft.com/office/powerpoint/2010/main" val="1326357217"/>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Or perhaps Paul </a:t>
            </a:r>
            <a:r>
              <a:rPr lang="en-GB" dirty="0" smtClean="0"/>
              <a:t>really demands </a:t>
            </a:r>
            <a:r>
              <a:rPr lang="en-GB" dirty="0"/>
              <a:t>that Christians be subject to the secular authorities always and everywhere.</a:t>
            </a:r>
            <a:endParaRPr lang="en-US" dirty="0"/>
          </a:p>
          <a:p>
            <a:r>
              <a:rPr lang="en-GB" dirty="0" smtClean="0"/>
              <a:t>If </a:t>
            </a:r>
            <a:r>
              <a:rPr lang="en-GB" dirty="0"/>
              <a:t>we take the ‘the passage means what it says’ interpretation in either its limited or global form, it is still possible to ask what ‘to be subject’ means. To be subject is not necessarily to endorse or approve. </a:t>
            </a:r>
            <a:endParaRPr lang="en-GB" dirty="0" smtClean="0"/>
          </a:p>
          <a:p>
            <a:r>
              <a:rPr lang="en-GB" dirty="0" smtClean="0"/>
              <a:t>Even </a:t>
            </a:r>
            <a:r>
              <a:rPr lang="en-GB" dirty="0"/>
              <a:t>if the higher powers are ordained by God, this doesn’t mean that God approves of them anymore than he approved of the Israelites’ request for a king. </a:t>
            </a:r>
            <a:endParaRPr lang="en-US" dirty="0"/>
          </a:p>
        </p:txBody>
      </p:sp>
    </p:spTree>
    <p:extLst>
      <p:ext uri="{BB962C8B-B14F-4D97-AF65-F5344CB8AC3E}">
        <p14:creationId xmlns:p14="http://schemas.microsoft.com/office/powerpoint/2010/main" val="711529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Here are four possible interpretations of </a:t>
            </a:r>
            <a:r>
              <a:rPr lang="en-GB" i="1" dirty="0"/>
              <a:t>Romans</a:t>
            </a:r>
            <a:r>
              <a:rPr lang="en-GB" dirty="0"/>
              <a:t> 13 in increasing order of severity:</a:t>
            </a:r>
            <a:endParaRPr lang="en-US" dirty="0"/>
          </a:p>
          <a:p>
            <a:r>
              <a:rPr lang="en-GB" dirty="0"/>
              <a:t>1. it demands obedience only to church authorities.</a:t>
            </a:r>
            <a:endParaRPr lang="en-US" dirty="0"/>
          </a:p>
          <a:p>
            <a:r>
              <a:rPr lang="en-GB" dirty="0"/>
              <a:t>2. it demands obedience to any authority to which we have given our consent but only upon conditions and only for so long as our consent endures. </a:t>
            </a:r>
            <a:endParaRPr lang="en-US" dirty="0"/>
          </a:p>
        </p:txBody>
      </p:sp>
    </p:spTree>
    <p:extLst>
      <p:ext uri="{BB962C8B-B14F-4D97-AF65-F5344CB8AC3E}">
        <p14:creationId xmlns:p14="http://schemas.microsoft.com/office/powerpoint/2010/main" val="1539404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3. it demands unconditional obedience to any ruler, however he comes to power, but only so long as what he commands is in line with his obligation to promote justice or provide for the regulation of matters that are indifferent but which must be organised in some particular way for the good of the community.</a:t>
            </a:r>
            <a:endParaRPr lang="en-US" dirty="0"/>
          </a:p>
          <a:p>
            <a:r>
              <a:rPr lang="en-GB" dirty="0"/>
              <a:t>4. it demands unconditional obedience to any ruler however he comes to power or however he exercises it</a:t>
            </a:r>
            <a:r>
              <a:rPr lang="en-GB" dirty="0" smtClean="0"/>
              <a:t>.</a:t>
            </a:r>
            <a:endParaRPr lang="en-US" dirty="0"/>
          </a:p>
        </p:txBody>
      </p:sp>
    </p:spTree>
    <p:extLst>
      <p:ext uri="{BB962C8B-B14F-4D97-AF65-F5344CB8AC3E}">
        <p14:creationId xmlns:p14="http://schemas.microsoft.com/office/powerpoint/2010/main" val="3514544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fourth possibility has been held by some Church leaders from Augustine in the fifth century through to the Reformers in the fifteenth, though there has been a tendency to move, under pressure, to the </a:t>
            </a:r>
            <a:r>
              <a:rPr lang="en-GB" dirty="0" smtClean="0"/>
              <a:t>less expansive third </a:t>
            </a:r>
            <a:r>
              <a:rPr lang="en-GB" dirty="0"/>
              <a:t>possibility. </a:t>
            </a:r>
            <a:endParaRPr lang="en-GB" dirty="0" smtClean="0"/>
          </a:p>
          <a:p>
            <a:r>
              <a:rPr lang="en-GB" dirty="0" smtClean="0"/>
              <a:t>Neither possibility four nor three is </a:t>
            </a:r>
            <a:r>
              <a:rPr lang="en-GB" dirty="0"/>
              <a:t>acceptable </a:t>
            </a:r>
            <a:r>
              <a:rPr lang="en-GB" dirty="0" smtClean="0"/>
              <a:t>to libertarians </a:t>
            </a:r>
            <a:r>
              <a:rPr lang="en-GB" dirty="0"/>
              <a:t>although three is clearly less unacceptable than four. </a:t>
            </a:r>
            <a:endParaRPr lang="en-GB" dirty="0" smtClean="0"/>
          </a:p>
          <a:p>
            <a:r>
              <a:rPr lang="en-GB" dirty="0" smtClean="0"/>
              <a:t>The </a:t>
            </a:r>
            <a:r>
              <a:rPr lang="en-GB" dirty="0"/>
              <a:t>first and perhaps the second possibilities would be acceptable to libertarians generally and even to anarchists, except those that reject all forms of authority, even authority freely chosen</a:t>
            </a:r>
            <a:r>
              <a:rPr lang="en-GB" dirty="0" smtClean="0"/>
              <a:t>!</a:t>
            </a:r>
            <a:endParaRPr lang="en-US" dirty="0"/>
          </a:p>
        </p:txBody>
      </p:sp>
    </p:spTree>
    <p:extLst>
      <p:ext uri="{BB962C8B-B14F-4D97-AF65-F5344CB8AC3E}">
        <p14:creationId xmlns:p14="http://schemas.microsoft.com/office/powerpoint/2010/main" val="1538991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As I mentioned, there are some other New Testament passages besides </a:t>
            </a:r>
            <a:r>
              <a:rPr lang="en-GB" i="1" dirty="0"/>
              <a:t>Romans</a:t>
            </a:r>
            <a:r>
              <a:rPr lang="en-GB" dirty="0"/>
              <a:t> 13 that are relevant to our topic. </a:t>
            </a:r>
            <a:endParaRPr lang="en-GB" dirty="0" smtClean="0"/>
          </a:p>
          <a:p>
            <a:r>
              <a:rPr lang="en-GB" dirty="0" smtClean="0"/>
              <a:t>Perhaps </a:t>
            </a:r>
            <a:r>
              <a:rPr lang="en-GB" dirty="0"/>
              <a:t>the most important of these subsidiary passages is that in the First Letter of Peter.  The passage reads: ‘Be ye subject therefore to every human creature for God's sake: whether it be to the king as excelling; or to governors as sent by him for the punishment of evildoers, and for the praise of the good: </a:t>
            </a:r>
            <a:r>
              <a:rPr lang="en-GB" b="1" baseline="30000" dirty="0"/>
              <a:t> </a:t>
            </a:r>
            <a:r>
              <a:rPr lang="en-GB" dirty="0"/>
              <a:t>For so is the will of God, that by doing well you may put to silence the ignorance of foolish men: </a:t>
            </a:r>
            <a:r>
              <a:rPr lang="en-GB" b="1" baseline="30000" dirty="0"/>
              <a:t> </a:t>
            </a:r>
            <a:r>
              <a:rPr lang="en-GB" dirty="0"/>
              <a:t>As free, and not as making liberty a cloak for malice, but as the servants of God. Honour all men. Love the brotherhood. Fear God. Honour the king.’ [1 </a:t>
            </a:r>
            <a:r>
              <a:rPr lang="en-GB" i="1" dirty="0"/>
              <a:t>Peter</a:t>
            </a:r>
            <a:r>
              <a:rPr lang="en-GB" dirty="0"/>
              <a:t> 2: 13-17</a:t>
            </a:r>
            <a:r>
              <a:rPr lang="en-GB" dirty="0" smtClean="0"/>
              <a:t>]</a:t>
            </a:r>
            <a:endParaRPr lang="en-US" dirty="0"/>
          </a:p>
        </p:txBody>
      </p:sp>
    </p:spTree>
    <p:extLst>
      <p:ext uri="{BB962C8B-B14F-4D97-AF65-F5344CB8AC3E}">
        <p14:creationId xmlns:p14="http://schemas.microsoft.com/office/powerpoint/2010/main" val="2552562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Like </a:t>
            </a:r>
            <a:r>
              <a:rPr lang="en-GB" i="1" dirty="0" smtClean="0"/>
              <a:t>Romans</a:t>
            </a:r>
            <a:r>
              <a:rPr lang="en-GB" dirty="0" smtClean="0"/>
              <a:t>, this passage has </a:t>
            </a:r>
            <a:r>
              <a:rPr lang="en-GB" dirty="0"/>
              <a:t>acquired an interpretation as counselling obedience or subjection to the secular authorities. </a:t>
            </a:r>
            <a:endParaRPr lang="en-GB" dirty="0" smtClean="0"/>
          </a:p>
          <a:p>
            <a:r>
              <a:rPr lang="en-GB" dirty="0" smtClean="0"/>
              <a:t>But </a:t>
            </a:r>
            <a:r>
              <a:rPr lang="en-GB" dirty="0"/>
              <a:t>it should be noted that Peter himself didn’t practise what he preached </a:t>
            </a:r>
            <a:r>
              <a:rPr lang="en-GB" i="1" dirty="0"/>
              <a:t>if</a:t>
            </a:r>
            <a:r>
              <a:rPr lang="en-GB" dirty="0"/>
              <a:t> that is what he preached. </a:t>
            </a:r>
            <a:endParaRPr lang="en-GB" dirty="0" smtClean="0"/>
          </a:p>
          <a:p>
            <a:r>
              <a:rPr lang="en-GB" dirty="0"/>
              <a:t>He defied the Jewish authorities by preaching about Jesus when they commanded him not to and justified his actions by saying that we ought to obey God rather than men. [</a:t>
            </a:r>
            <a:r>
              <a:rPr lang="en-GB" i="1" dirty="0"/>
              <a:t>Acts</a:t>
            </a:r>
            <a:r>
              <a:rPr lang="en-GB" dirty="0"/>
              <a:t> 5: 29] </a:t>
            </a:r>
          </a:p>
        </p:txBody>
      </p:sp>
    </p:spTree>
    <p:extLst>
      <p:ext uri="{BB962C8B-B14F-4D97-AF65-F5344CB8AC3E}">
        <p14:creationId xmlns:p14="http://schemas.microsoft.com/office/powerpoint/2010/main" val="1961589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any event, Peter counsels subjection to </a:t>
            </a:r>
            <a:r>
              <a:rPr lang="en-GB" i="1" dirty="0"/>
              <a:t>all</a:t>
            </a:r>
            <a:r>
              <a:rPr lang="en-GB" dirty="0"/>
              <a:t> human creatures, not just kings and governors, and the point of this subjection is that it will silence foolish people; there is nothing particularly special in subjecting ourselves to kings and governors.</a:t>
            </a:r>
            <a:endParaRPr lang="en-US" dirty="0"/>
          </a:p>
          <a:p>
            <a:endParaRPr lang="en-US" dirty="0"/>
          </a:p>
        </p:txBody>
      </p:sp>
    </p:spTree>
    <p:extLst>
      <p:ext uri="{BB962C8B-B14F-4D97-AF65-F5344CB8AC3E}">
        <p14:creationId xmlns:p14="http://schemas.microsoft.com/office/powerpoint/2010/main" val="2479316479"/>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Putting it all together, this passage amounts to saying that we ought to obey all human ordinances that have to do with the punishment of evildoers except, based on Peter’s practice, those that conflict with our God-given liberty and the summary commandment of Jesus to do unto others as we would have them do unto us. Which is as much as to require us to obey those ordinances that are required by the silver and the golden rules and none other! </a:t>
            </a:r>
          </a:p>
          <a:p>
            <a:endParaRPr lang="en-US" dirty="0"/>
          </a:p>
        </p:txBody>
      </p:sp>
    </p:spTree>
    <p:extLst>
      <p:ext uri="{BB962C8B-B14F-4D97-AF65-F5344CB8AC3E}">
        <p14:creationId xmlns:p14="http://schemas.microsoft.com/office/powerpoint/2010/main" val="3938547170"/>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for example, the secular authorities prohibit and restrain murder, theft and the like, what libertarian could object in principle to such prohibition and such restraint.</a:t>
            </a:r>
          </a:p>
          <a:p>
            <a:r>
              <a:rPr lang="en-GB" dirty="0"/>
              <a:t>From a libertarian perspective, I </a:t>
            </a:r>
            <a:r>
              <a:rPr lang="en-GB" i="1" dirty="0"/>
              <a:t>Peter</a:t>
            </a:r>
            <a:r>
              <a:rPr lang="en-GB" dirty="0"/>
              <a:t> 2 is a paper dragon. Once again, what appears to be substantive in mundane terms is actually vacuous.</a:t>
            </a:r>
            <a:endParaRPr lang="en-US" dirty="0"/>
          </a:p>
          <a:p>
            <a:endParaRPr lang="en-US" dirty="0"/>
          </a:p>
        </p:txBody>
      </p:sp>
    </p:spTree>
    <p:extLst>
      <p:ext uri="{BB962C8B-B14F-4D97-AF65-F5344CB8AC3E}">
        <p14:creationId xmlns:p14="http://schemas.microsoft.com/office/powerpoint/2010/main" val="1728791338"/>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summary, then, the apparent duty of Christians to render unconditional obedience to secular authorities is, to put it mildly, less obviously mandated by Scripture than it might appear at first glance.</a:t>
            </a:r>
          </a:p>
        </p:txBody>
      </p:sp>
    </p:spTree>
    <p:extLst>
      <p:ext uri="{BB962C8B-B14F-4D97-AF65-F5344CB8AC3E}">
        <p14:creationId xmlns:p14="http://schemas.microsoft.com/office/powerpoint/2010/main" val="3934741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Note especially what is enjoined upon the apostles—they are not to lord it over those in their care nor are they to exercise authority—</a:t>
            </a:r>
            <a:r>
              <a:rPr lang="en-GB" i="1" dirty="0"/>
              <a:t>archein</a:t>
            </a:r>
            <a:r>
              <a:rPr lang="en-GB" dirty="0"/>
              <a:t>—over them. </a:t>
            </a:r>
            <a:endParaRPr lang="en-GB" dirty="0" smtClean="0"/>
          </a:p>
          <a:p>
            <a:r>
              <a:rPr lang="en-GB" dirty="0" smtClean="0"/>
              <a:t>The </a:t>
            </a:r>
            <a:r>
              <a:rPr lang="en-GB" dirty="0"/>
              <a:t>kind of authority Jesus here rejects is clearly the coercive domination which is the norm in the kingdoms of the Gentiles.</a:t>
            </a:r>
            <a:endParaRPr lang="en-US" dirty="0"/>
          </a:p>
        </p:txBody>
      </p:sp>
    </p:spTree>
    <p:extLst>
      <p:ext uri="{BB962C8B-B14F-4D97-AF65-F5344CB8AC3E}">
        <p14:creationId xmlns:p14="http://schemas.microsoft.com/office/powerpoint/2010/main" val="1737585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 passage indicative of Jesus’s attitude to the powerful and the mighty is the account of his temptation in the desert. The incident is recorded thus in Luke</a:t>
            </a:r>
            <a:r>
              <a:rPr lang="en-GB" dirty="0" smtClean="0"/>
              <a:t>:</a:t>
            </a:r>
            <a:endParaRPr lang="en-US" dirty="0"/>
          </a:p>
        </p:txBody>
      </p:sp>
    </p:spTree>
    <p:extLst>
      <p:ext uri="{BB962C8B-B14F-4D97-AF65-F5344CB8AC3E}">
        <p14:creationId xmlns:p14="http://schemas.microsoft.com/office/powerpoint/2010/main" val="3802987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‘And the devil took him up, and showed him all the kingdoms of the world in a moment of time, and said to him, “To you I will give all this authority and their glory; for it has been delivered to me, and I give it to whom I will. If you, then, will worship me, it shall all be yours.”’ [</a:t>
            </a:r>
            <a:r>
              <a:rPr lang="en-GB" i="1" dirty="0"/>
              <a:t>Luke</a:t>
            </a:r>
            <a:r>
              <a:rPr lang="en-GB" dirty="0"/>
              <a:t> 4: 5-7 (Cf. </a:t>
            </a:r>
            <a:r>
              <a:rPr lang="en-GB" i="1" dirty="0"/>
              <a:t>Matthew</a:t>
            </a:r>
            <a:r>
              <a:rPr lang="en-GB" dirty="0"/>
              <a:t> 4: 8-9)</a:t>
            </a:r>
            <a:r>
              <a:rPr lang="en-GB" dirty="0" smtClean="0"/>
              <a:t>]</a:t>
            </a:r>
            <a:endParaRPr lang="en-US" dirty="0"/>
          </a:p>
        </p:txBody>
      </p:sp>
    </p:spTree>
    <p:extLst>
      <p:ext uri="{BB962C8B-B14F-4D97-AF65-F5344CB8AC3E}">
        <p14:creationId xmlns:p14="http://schemas.microsoft.com/office/powerpoint/2010/main" val="351547421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devil offers Christ all the kingdoms of the world but, since one cannot give what one does not have, it would appear that the kingdoms of the world belong to him! This is a less than flattering estimation of the moral status of the kingdoms of this world. </a:t>
            </a:r>
            <a:endParaRPr lang="en-US" dirty="0"/>
          </a:p>
          <a:p>
            <a:endParaRPr lang="en-US" dirty="0"/>
          </a:p>
        </p:txBody>
      </p:sp>
    </p:spTree>
    <p:extLst>
      <p:ext uri="{BB962C8B-B14F-4D97-AF65-F5344CB8AC3E}">
        <p14:creationId xmlns:p14="http://schemas.microsoft.com/office/powerpoint/2010/main" val="127937766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229</TotalTime>
  <Words>4276</Words>
  <Application>Microsoft Macintosh PowerPoint</Application>
  <PresentationFormat>On-screen Show (4:3)</PresentationFormat>
  <Paragraphs>168</Paragraphs>
  <Slides>59</Slides>
  <Notes>59</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Romans 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25</cp:revision>
  <dcterms:created xsi:type="dcterms:W3CDTF">2013-10-24T15:49:51Z</dcterms:created>
  <dcterms:modified xsi:type="dcterms:W3CDTF">2013-11-16T12:50:38Z</dcterms:modified>
</cp:coreProperties>
</file>