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notesMaster" Target="notesMasters/notesMaster1.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343D3D-E798-094D-BCBB-8D8076C64CD2}" type="datetimeFigureOut">
              <a:rPr lang="en-US" smtClean="0"/>
              <a:t>13/11/2013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BEBDCB-C5B6-F34B-8503-18DC4C0DC971}" type="slidenum">
              <a:rPr lang="en-US" smtClean="0"/>
              <a:t>‹#›</a:t>
            </a:fld>
            <a:endParaRPr lang="en-US"/>
          </a:p>
        </p:txBody>
      </p:sp>
    </p:spTree>
    <p:extLst>
      <p:ext uri="{BB962C8B-B14F-4D97-AF65-F5344CB8AC3E}">
        <p14:creationId xmlns:p14="http://schemas.microsoft.com/office/powerpoint/2010/main" val="203015444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2</a:t>
            </a:fld>
            <a:endParaRPr lang="en-US"/>
          </a:p>
        </p:txBody>
      </p:sp>
    </p:spTree>
    <p:extLst>
      <p:ext uri="{BB962C8B-B14F-4D97-AF65-F5344CB8AC3E}">
        <p14:creationId xmlns:p14="http://schemas.microsoft.com/office/powerpoint/2010/main" val="35412738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11</a:t>
            </a:fld>
            <a:endParaRPr lang="en-US"/>
          </a:p>
        </p:txBody>
      </p:sp>
    </p:spTree>
    <p:extLst>
      <p:ext uri="{BB962C8B-B14F-4D97-AF65-F5344CB8AC3E}">
        <p14:creationId xmlns:p14="http://schemas.microsoft.com/office/powerpoint/2010/main" val="32245641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12</a:t>
            </a:fld>
            <a:endParaRPr lang="en-US"/>
          </a:p>
        </p:txBody>
      </p:sp>
    </p:spTree>
    <p:extLst>
      <p:ext uri="{BB962C8B-B14F-4D97-AF65-F5344CB8AC3E}">
        <p14:creationId xmlns:p14="http://schemas.microsoft.com/office/powerpoint/2010/main" val="21646314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13</a:t>
            </a:fld>
            <a:endParaRPr lang="en-US"/>
          </a:p>
        </p:txBody>
      </p:sp>
    </p:spTree>
    <p:extLst>
      <p:ext uri="{BB962C8B-B14F-4D97-AF65-F5344CB8AC3E}">
        <p14:creationId xmlns:p14="http://schemas.microsoft.com/office/powerpoint/2010/main" val="26154054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14</a:t>
            </a:fld>
            <a:endParaRPr lang="en-US"/>
          </a:p>
        </p:txBody>
      </p:sp>
    </p:spTree>
    <p:extLst>
      <p:ext uri="{BB962C8B-B14F-4D97-AF65-F5344CB8AC3E}">
        <p14:creationId xmlns:p14="http://schemas.microsoft.com/office/powerpoint/2010/main" val="3371849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15</a:t>
            </a:fld>
            <a:endParaRPr lang="en-US"/>
          </a:p>
        </p:txBody>
      </p:sp>
    </p:spTree>
    <p:extLst>
      <p:ext uri="{BB962C8B-B14F-4D97-AF65-F5344CB8AC3E}">
        <p14:creationId xmlns:p14="http://schemas.microsoft.com/office/powerpoint/2010/main" val="17934123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16</a:t>
            </a:fld>
            <a:endParaRPr lang="en-US"/>
          </a:p>
        </p:txBody>
      </p:sp>
    </p:spTree>
    <p:extLst>
      <p:ext uri="{BB962C8B-B14F-4D97-AF65-F5344CB8AC3E}">
        <p14:creationId xmlns:p14="http://schemas.microsoft.com/office/powerpoint/2010/main" val="23665036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17</a:t>
            </a:fld>
            <a:endParaRPr lang="en-US"/>
          </a:p>
        </p:txBody>
      </p:sp>
    </p:spTree>
    <p:extLst>
      <p:ext uri="{BB962C8B-B14F-4D97-AF65-F5344CB8AC3E}">
        <p14:creationId xmlns:p14="http://schemas.microsoft.com/office/powerpoint/2010/main" val="19435064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18</a:t>
            </a:fld>
            <a:endParaRPr lang="en-US"/>
          </a:p>
        </p:txBody>
      </p:sp>
    </p:spTree>
    <p:extLst>
      <p:ext uri="{BB962C8B-B14F-4D97-AF65-F5344CB8AC3E}">
        <p14:creationId xmlns:p14="http://schemas.microsoft.com/office/powerpoint/2010/main" val="31318298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19</a:t>
            </a:fld>
            <a:endParaRPr lang="en-US"/>
          </a:p>
        </p:txBody>
      </p:sp>
    </p:spTree>
    <p:extLst>
      <p:ext uri="{BB962C8B-B14F-4D97-AF65-F5344CB8AC3E}">
        <p14:creationId xmlns:p14="http://schemas.microsoft.com/office/powerpoint/2010/main" val="2899088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21</a:t>
            </a:fld>
            <a:endParaRPr lang="en-US"/>
          </a:p>
        </p:txBody>
      </p:sp>
    </p:spTree>
    <p:extLst>
      <p:ext uri="{BB962C8B-B14F-4D97-AF65-F5344CB8AC3E}">
        <p14:creationId xmlns:p14="http://schemas.microsoft.com/office/powerpoint/2010/main" val="30621523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3</a:t>
            </a:fld>
            <a:endParaRPr lang="en-US"/>
          </a:p>
        </p:txBody>
      </p:sp>
    </p:spTree>
    <p:extLst>
      <p:ext uri="{BB962C8B-B14F-4D97-AF65-F5344CB8AC3E}">
        <p14:creationId xmlns:p14="http://schemas.microsoft.com/office/powerpoint/2010/main" val="26315033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22</a:t>
            </a:fld>
            <a:endParaRPr lang="en-US"/>
          </a:p>
        </p:txBody>
      </p:sp>
    </p:spTree>
    <p:extLst>
      <p:ext uri="{BB962C8B-B14F-4D97-AF65-F5344CB8AC3E}">
        <p14:creationId xmlns:p14="http://schemas.microsoft.com/office/powerpoint/2010/main" val="7386347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23</a:t>
            </a:fld>
            <a:endParaRPr lang="en-US"/>
          </a:p>
        </p:txBody>
      </p:sp>
    </p:spTree>
    <p:extLst>
      <p:ext uri="{BB962C8B-B14F-4D97-AF65-F5344CB8AC3E}">
        <p14:creationId xmlns:p14="http://schemas.microsoft.com/office/powerpoint/2010/main" val="13834308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24</a:t>
            </a:fld>
            <a:endParaRPr lang="en-US"/>
          </a:p>
        </p:txBody>
      </p:sp>
    </p:spTree>
    <p:extLst>
      <p:ext uri="{BB962C8B-B14F-4D97-AF65-F5344CB8AC3E}">
        <p14:creationId xmlns:p14="http://schemas.microsoft.com/office/powerpoint/2010/main" val="1529984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25</a:t>
            </a:fld>
            <a:endParaRPr lang="en-US"/>
          </a:p>
        </p:txBody>
      </p:sp>
    </p:spTree>
    <p:extLst>
      <p:ext uri="{BB962C8B-B14F-4D97-AF65-F5344CB8AC3E}">
        <p14:creationId xmlns:p14="http://schemas.microsoft.com/office/powerpoint/2010/main" val="34196060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26</a:t>
            </a:fld>
            <a:endParaRPr lang="en-US"/>
          </a:p>
        </p:txBody>
      </p:sp>
    </p:spTree>
    <p:extLst>
      <p:ext uri="{BB962C8B-B14F-4D97-AF65-F5344CB8AC3E}">
        <p14:creationId xmlns:p14="http://schemas.microsoft.com/office/powerpoint/2010/main" val="9915931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27</a:t>
            </a:fld>
            <a:endParaRPr lang="en-US"/>
          </a:p>
        </p:txBody>
      </p:sp>
    </p:spTree>
    <p:extLst>
      <p:ext uri="{BB962C8B-B14F-4D97-AF65-F5344CB8AC3E}">
        <p14:creationId xmlns:p14="http://schemas.microsoft.com/office/powerpoint/2010/main" val="28570555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28</a:t>
            </a:fld>
            <a:endParaRPr lang="en-US"/>
          </a:p>
        </p:txBody>
      </p:sp>
    </p:spTree>
    <p:extLst>
      <p:ext uri="{BB962C8B-B14F-4D97-AF65-F5344CB8AC3E}">
        <p14:creationId xmlns:p14="http://schemas.microsoft.com/office/powerpoint/2010/main" val="332734826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29</a:t>
            </a:fld>
            <a:endParaRPr lang="en-US"/>
          </a:p>
        </p:txBody>
      </p:sp>
    </p:spTree>
    <p:extLst>
      <p:ext uri="{BB962C8B-B14F-4D97-AF65-F5344CB8AC3E}">
        <p14:creationId xmlns:p14="http://schemas.microsoft.com/office/powerpoint/2010/main" val="10964394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30</a:t>
            </a:fld>
            <a:endParaRPr lang="en-US"/>
          </a:p>
        </p:txBody>
      </p:sp>
    </p:spTree>
    <p:extLst>
      <p:ext uri="{BB962C8B-B14F-4D97-AF65-F5344CB8AC3E}">
        <p14:creationId xmlns:p14="http://schemas.microsoft.com/office/powerpoint/2010/main" val="189215585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31</a:t>
            </a:fld>
            <a:endParaRPr lang="en-US"/>
          </a:p>
        </p:txBody>
      </p:sp>
    </p:spTree>
    <p:extLst>
      <p:ext uri="{BB962C8B-B14F-4D97-AF65-F5344CB8AC3E}">
        <p14:creationId xmlns:p14="http://schemas.microsoft.com/office/powerpoint/2010/main" val="3642047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4</a:t>
            </a:fld>
            <a:endParaRPr lang="en-US"/>
          </a:p>
        </p:txBody>
      </p:sp>
    </p:spTree>
    <p:extLst>
      <p:ext uri="{BB962C8B-B14F-4D97-AF65-F5344CB8AC3E}">
        <p14:creationId xmlns:p14="http://schemas.microsoft.com/office/powerpoint/2010/main" val="20299091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32</a:t>
            </a:fld>
            <a:endParaRPr lang="en-US"/>
          </a:p>
        </p:txBody>
      </p:sp>
    </p:spTree>
    <p:extLst>
      <p:ext uri="{BB962C8B-B14F-4D97-AF65-F5344CB8AC3E}">
        <p14:creationId xmlns:p14="http://schemas.microsoft.com/office/powerpoint/2010/main" val="14991020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5</a:t>
            </a:fld>
            <a:endParaRPr lang="en-US"/>
          </a:p>
        </p:txBody>
      </p:sp>
    </p:spTree>
    <p:extLst>
      <p:ext uri="{BB962C8B-B14F-4D97-AF65-F5344CB8AC3E}">
        <p14:creationId xmlns:p14="http://schemas.microsoft.com/office/powerpoint/2010/main" val="41843150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6</a:t>
            </a:fld>
            <a:endParaRPr lang="en-US"/>
          </a:p>
        </p:txBody>
      </p:sp>
    </p:spTree>
    <p:extLst>
      <p:ext uri="{BB962C8B-B14F-4D97-AF65-F5344CB8AC3E}">
        <p14:creationId xmlns:p14="http://schemas.microsoft.com/office/powerpoint/2010/main" val="13129971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7</a:t>
            </a:fld>
            <a:endParaRPr lang="en-US"/>
          </a:p>
        </p:txBody>
      </p:sp>
    </p:spTree>
    <p:extLst>
      <p:ext uri="{BB962C8B-B14F-4D97-AF65-F5344CB8AC3E}">
        <p14:creationId xmlns:p14="http://schemas.microsoft.com/office/powerpoint/2010/main" val="7129348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8</a:t>
            </a:fld>
            <a:endParaRPr lang="en-US"/>
          </a:p>
        </p:txBody>
      </p:sp>
    </p:spTree>
    <p:extLst>
      <p:ext uri="{BB962C8B-B14F-4D97-AF65-F5344CB8AC3E}">
        <p14:creationId xmlns:p14="http://schemas.microsoft.com/office/powerpoint/2010/main" val="17250733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9</a:t>
            </a:fld>
            <a:endParaRPr lang="en-US"/>
          </a:p>
        </p:txBody>
      </p:sp>
    </p:spTree>
    <p:extLst>
      <p:ext uri="{BB962C8B-B14F-4D97-AF65-F5344CB8AC3E}">
        <p14:creationId xmlns:p14="http://schemas.microsoft.com/office/powerpoint/2010/main" val="34216193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ABEBDCB-C5B6-F34B-8503-18DC4C0DC971}" type="slidenum">
              <a:rPr lang="en-US" smtClean="0"/>
              <a:t>10</a:t>
            </a:fld>
            <a:endParaRPr lang="en-US"/>
          </a:p>
        </p:txBody>
      </p:sp>
    </p:spTree>
    <p:extLst>
      <p:ext uri="{BB962C8B-B14F-4D97-AF65-F5344CB8AC3E}">
        <p14:creationId xmlns:p14="http://schemas.microsoft.com/office/powerpoint/2010/main" val="2203739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13/11/2013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13/11/2013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13/11/2013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13/11/2013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13/11/2013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13/11/2013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13/11/2013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13/11/2013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13/11/2013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38. Medieval Economics – Money </a:t>
            </a:r>
            <a:r>
              <a:rPr lang="en-US" smtClean="0"/>
              <a:t>and Usury</a:t>
            </a:r>
            <a:endParaRPr lang="en-US" dirty="0"/>
          </a:p>
        </p:txBody>
      </p:sp>
    </p:spTree>
    <p:extLst>
      <p:ext uri="{BB962C8B-B14F-4D97-AF65-F5344CB8AC3E}">
        <p14:creationId xmlns:p14="http://schemas.microsoft.com/office/powerpoint/2010/main" val="185285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Leaving aside the matter of the historical development of economics within the context of ethical reflection, the conceptual relationship between ethics and economics is complex. </a:t>
            </a:r>
            <a:r>
              <a:rPr lang="en-IE" dirty="0"/>
              <a:t>Human action falls under the prescriptions of the natural law as normative—so much is obvious—however, it also needs to be considered under the natural law as descriptive. One can usefully distinguish between different kinds of economics—for our purposes it suffices to distinguish between the science of economics and the ethics of economics. </a:t>
            </a:r>
            <a:endParaRPr lang="en-US" dirty="0"/>
          </a:p>
          <a:p>
            <a:endParaRPr lang="en-US" dirty="0"/>
          </a:p>
        </p:txBody>
      </p:sp>
    </p:spTree>
    <p:extLst>
      <p:ext uri="{BB962C8B-B14F-4D97-AF65-F5344CB8AC3E}">
        <p14:creationId xmlns:p14="http://schemas.microsoft.com/office/powerpoint/2010/main" val="1327776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IE" dirty="0"/>
              <a:t>The Scholastics did not always distinguish between the science of economics and the ethics of economics, certainly not explicitly, but much of what they have to say in this area can only be appreciated if this distinction is borne in mind. The science of economics is the study of the formal implications that can be deduced from the fact of human action and that, in so acting, man acts purposefully, for ends. As such, the science of economics is non-normative; the ethics of economics, like all ethics, is essentially normative in orientation. It considers whether and to what extent human economic acts are good or evil. </a:t>
            </a:r>
            <a:endParaRPr lang="en-US" dirty="0"/>
          </a:p>
        </p:txBody>
      </p:sp>
    </p:spTree>
    <p:extLst>
      <p:ext uri="{BB962C8B-B14F-4D97-AF65-F5344CB8AC3E}">
        <p14:creationId xmlns:p14="http://schemas.microsoft.com/office/powerpoint/2010/main" val="1566420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IE" dirty="0"/>
              <a:t>‘As moral theologians, the Late Scholastics devoted the majority of their efforts to the discussion of what is just and good. With their attention focused on the broad spectrum of human action it is natural for them to study economic issues. Such questions as the right to charge interest, the propriety of profits, the ethic of monetary intervention, the justice of taxes, were, in their view, not only appropriate but essential topics of discussion. They recognized the need to study all aspects of the phenomena, that is, interest, profits, taxes </a:t>
            </a:r>
            <a:r>
              <a:rPr lang="en-IE" i="1" dirty="0"/>
              <a:t>et cetera</a:t>
            </a:r>
            <a:r>
              <a:rPr lang="en-IE" dirty="0"/>
              <a:t>, before making ethical valuations. They knew that, when properly conducted, such study is value-free.’ [Chaufen, 25] </a:t>
            </a:r>
            <a:endParaRPr lang="en-US" dirty="0"/>
          </a:p>
        </p:txBody>
      </p:sp>
    </p:spTree>
    <p:extLst>
      <p:ext uri="{BB962C8B-B14F-4D97-AF65-F5344CB8AC3E}">
        <p14:creationId xmlns:p14="http://schemas.microsoft.com/office/powerpoint/2010/main" val="325518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A key point to understand is that, whatever may be the ethical implications of certain notions, the objective interconnection of their objective correlates is what it is—as Chafuen puts it, ‘It is important to note, however, that while ethical considerations may either promote or hinder scientific development, they have no impact on underlying truths. </a:t>
            </a:r>
            <a:r>
              <a:rPr lang="en-IE" i="1" dirty="0"/>
              <a:t>For example, no ethical judgment can invalidate an economic law</a:t>
            </a:r>
            <a:r>
              <a:rPr lang="en-IE" dirty="0"/>
              <a:t>.’  [Chaufen, 24. Emphasis in original]</a:t>
            </a:r>
            <a:endParaRPr lang="en-US" dirty="0"/>
          </a:p>
          <a:p>
            <a:endParaRPr lang="en-US" dirty="0"/>
          </a:p>
        </p:txBody>
      </p:sp>
    </p:spTree>
    <p:extLst>
      <p:ext uri="{BB962C8B-B14F-4D97-AF65-F5344CB8AC3E}">
        <p14:creationId xmlns:p14="http://schemas.microsoft.com/office/powerpoint/2010/main" val="297736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Happily, not all scholars agree with </a:t>
            </a:r>
            <a:r>
              <a:rPr lang="en-IE" dirty="0" smtClean="0"/>
              <a:t>the negative </a:t>
            </a:r>
            <a:r>
              <a:rPr lang="en-IE" dirty="0"/>
              <a:t>judgements of Reisman and Blaug outlined above. </a:t>
            </a:r>
            <a:endParaRPr lang="en-IE" dirty="0" smtClean="0"/>
          </a:p>
          <a:p>
            <a:r>
              <a:rPr lang="en-IE" dirty="0" smtClean="0"/>
              <a:t>Gloria </a:t>
            </a:r>
            <a:r>
              <a:rPr lang="en-IE" dirty="0"/>
              <a:t>Zuniga writes: ‘…the economic legacy of the Schoolmen…was thought to be a foolish notion of just price and an obsession with usury. This…is antiquated and erroneous….the development of economic thought progressed mainly from the contributions </a:t>
            </a:r>
            <a:r>
              <a:rPr lang="en-IE" dirty="0" smtClean="0"/>
              <a:t>of the </a:t>
            </a:r>
            <a:r>
              <a:rPr lang="en-IE" dirty="0"/>
              <a:t>Scholastics.’ [Zuniga, 5] </a:t>
            </a:r>
            <a:endParaRPr lang="en-US" dirty="0"/>
          </a:p>
          <a:p>
            <a:pPr marL="0" indent="0">
              <a:buNone/>
            </a:pPr>
            <a:endParaRPr lang="en-US" dirty="0"/>
          </a:p>
        </p:txBody>
      </p:sp>
    </p:spTree>
    <p:extLst>
      <p:ext uri="{BB962C8B-B14F-4D97-AF65-F5344CB8AC3E}">
        <p14:creationId xmlns:p14="http://schemas.microsoft.com/office/powerpoint/2010/main" val="807761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Others, such as Raymond De Roover, would agree with Zuniga’s judgement on the positive contributions of the Schoolmen to economics, but would be less inclined than she to regard the negative view as totally unfounded: as De Roover puts it, ‘…the Schoolmen…devoted so much space to this one subject [namely, usury] and overrated one problem to the neglect of many others, that they created the impression of being devoid of a sense of balance.’ [De Roover, 2]</a:t>
            </a:r>
            <a:endParaRPr lang="en-US" dirty="0"/>
          </a:p>
        </p:txBody>
      </p:sp>
    </p:spTree>
    <p:extLst>
      <p:ext uri="{BB962C8B-B14F-4D97-AF65-F5344CB8AC3E}">
        <p14:creationId xmlns:p14="http://schemas.microsoft.com/office/powerpoint/2010/main" val="3827483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To see that Zuniga’s claim regarding the contribution of the Schoolmen to economic thought is not fantastic, consider the list of topics dealt with in the 14</a:t>
            </a:r>
            <a:r>
              <a:rPr lang="en-GB" baseline="30000" dirty="0"/>
              <a:t>th</a:t>
            </a:r>
            <a:r>
              <a:rPr lang="en-GB" dirty="0"/>
              <a:t>-15</a:t>
            </a:r>
            <a:r>
              <a:rPr lang="en-GB" baseline="30000" dirty="0"/>
              <a:t>th</a:t>
            </a:r>
            <a:r>
              <a:rPr lang="en-GB" dirty="0"/>
              <a:t> century St. Bernardino’s </a:t>
            </a:r>
            <a:r>
              <a:rPr lang="en-GB" i="1" dirty="0"/>
              <a:t>de </a:t>
            </a:r>
            <a:r>
              <a:rPr lang="en-GB" i="1" dirty="0" err="1"/>
              <a:t>Contractibus</a:t>
            </a:r>
            <a:r>
              <a:rPr lang="en-GB" i="1" dirty="0"/>
              <a:t> et </a:t>
            </a:r>
            <a:r>
              <a:rPr lang="en-GB" i="1" dirty="0" err="1"/>
              <a:t>Usuris</a:t>
            </a:r>
            <a:r>
              <a:rPr lang="en-GB" dirty="0"/>
              <a:t>. In addition to an extensive discussion of usury these include: private property, the need for trade, business ethics, and the determination of value and price [De </a:t>
            </a:r>
            <a:r>
              <a:rPr lang="en-GB" dirty="0" err="1"/>
              <a:t>Roover</a:t>
            </a:r>
            <a:r>
              <a:rPr lang="en-GB" dirty="0"/>
              <a:t>, </a:t>
            </a:r>
            <a:r>
              <a:rPr lang="en-GB" i="1" dirty="0"/>
              <a:t>San Bernardino</a:t>
            </a:r>
            <a:r>
              <a:rPr lang="en-GB" dirty="0"/>
              <a:t>, 1] According to Marjorie Grice-Hutchinson, the 16</a:t>
            </a:r>
            <a:r>
              <a:rPr lang="en-GB" baseline="30000" dirty="0"/>
              <a:t>th</a:t>
            </a:r>
            <a:r>
              <a:rPr lang="en-GB" dirty="0"/>
              <a:t>-17</a:t>
            </a:r>
            <a:r>
              <a:rPr lang="en-GB" baseline="30000" dirty="0"/>
              <a:t>th</a:t>
            </a:r>
            <a:r>
              <a:rPr lang="en-GB" dirty="0"/>
              <a:t> century Spanish scholastics concerned themselves with private property, taxation, poor relief, price, usury, money, banking and foreign exchange. [Grice-Hutchinson, </a:t>
            </a:r>
            <a:r>
              <a:rPr lang="en-GB" i="1" dirty="0"/>
              <a:t>Early Economic Thought</a:t>
            </a:r>
            <a:r>
              <a:rPr lang="en-GB" dirty="0"/>
              <a:t>, 81</a:t>
            </a:r>
            <a:r>
              <a:rPr lang="en-GB" dirty="0" smtClean="0"/>
              <a:t>]</a:t>
            </a:r>
            <a:endParaRPr lang="en-US" dirty="0"/>
          </a:p>
        </p:txBody>
      </p:sp>
    </p:spTree>
    <p:extLst>
      <p:ext uri="{BB962C8B-B14F-4D97-AF65-F5344CB8AC3E}">
        <p14:creationId xmlns:p14="http://schemas.microsoft.com/office/powerpoint/2010/main" val="3410148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Without wishing to fall into the antiquated and erroneous view noted by Zuniga I shall concentrate in the remainder of this </a:t>
            </a:r>
            <a:r>
              <a:rPr lang="en-IE" dirty="0" smtClean="0"/>
              <a:t>lecture</a:t>
            </a:r>
            <a:r>
              <a:rPr lang="en-IE" dirty="0" smtClean="0"/>
              <a:t> </a:t>
            </a:r>
            <a:r>
              <a:rPr lang="en-IE" dirty="0"/>
              <a:t>on the Scholastic treatment of (i) usury; (ii) utility, value and price; and (iii) exchange, not because these were by any means the only matters they discussed—other topics treated include property, taxation, money and banking—but because they illustrate very clearly both the strengths and the weaknesses of the Scholastic approach to economics and the significant respects in which they contributed lastingly to economic theory.</a:t>
            </a:r>
            <a:endParaRPr lang="en-US" dirty="0"/>
          </a:p>
        </p:txBody>
      </p:sp>
    </p:spTree>
    <p:extLst>
      <p:ext uri="{BB962C8B-B14F-4D97-AF65-F5344CB8AC3E}">
        <p14:creationId xmlns:p14="http://schemas.microsoft.com/office/powerpoint/2010/main" val="3788379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Usury</a:t>
            </a:r>
            <a:endParaRPr lang="en-US" dirty="0"/>
          </a:p>
        </p:txBody>
      </p:sp>
      <p:sp>
        <p:nvSpPr>
          <p:cNvPr id="3" name="Content Placeholder 2"/>
          <p:cNvSpPr>
            <a:spLocks noGrp="1"/>
          </p:cNvSpPr>
          <p:nvPr>
            <p:ph idx="1"/>
          </p:nvPr>
        </p:nvSpPr>
        <p:spPr/>
        <p:txBody>
          <a:bodyPr/>
          <a:lstStyle/>
          <a:p>
            <a:r>
              <a:rPr lang="en-IE" dirty="0"/>
              <a:t>If the Scholastics are associated in the popular mind with the notion of usury, this is largely because they struggled in their articulation of this concept to reconcile Scripture, the Philosophers (in particular the Philosopher) and reason. The basic problem here came from what appeared to be a Scriptural prohibition on the charging of interest on a loan. (</a:t>
            </a:r>
            <a:r>
              <a:rPr lang="en-IE" i="1" dirty="0"/>
              <a:t>Deuteronomy</a:t>
            </a:r>
            <a:r>
              <a:rPr lang="en-IE" dirty="0"/>
              <a:t> 23:20). Some interpreted this as enjoining a complete ban; others, as the prohibition of the charging of excessive interest. </a:t>
            </a:r>
            <a:endParaRPr lang="en-US" dirty="0"/>
          </a:p>
          <a:p>
            <a:endParaRPr lang="en-US" dirty="0"/>
          </a:p>
        </p:txBody>
      </p:sp>
    </p:spTree>
    <p:extLst>
      <p:ext uri="{BB962C8B-B14F-4D97-AF65-F5344CB8AC3E}">
        <p14:creationId xmlns:p14="http://schemas.microsoft.com/office/powerpoint/2010/main" val="150399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After some uncertainty in practice, Pope Clement V at the Council of Vienna condemned usury absolutely. Grice-Hutchinson remarks: ‘The Mosaic prohibition of usury, then, presented the same dilemma to the members of the three religious communities of medieval Spain. Should the taboo be observed in its original purity or circumvented to suit the facts of business life? Jews, Moslems and Christians in turn chose the second course, but, in each case, only after a tenacious, centuries-long struggle.’ [</a:t>
            </a:r>
            <a:r>
              <a:rPr lang="en-GB" dirty="0"/>
              <a:t>Grice-Hutchinson, </a:t>
            </a:r>
            <a:r>
              <a:rPr lang="en-GB" i="1" dirty="0"/>
              <a:t>Early Economic Thought</a:t>
            </a:r>
            <a:r>
              <a:rPr lang="en-GB" dirty="0"/>
              <a:t>, 53]</a:t>
            </a:r>
            <a:endParaRPr lang="en-US" dirty="0"/>
          </a:p>
        </p:txBody>
      </p:sp>
    </p:spTree>
    <p:extLst>
      <p:ext uri="{BB962C8B-B14F-4D97-AF65-F5344CB8AC3E}">
        <p14:creationId xmlns:p14="http://schemas.microsoft.com/office/powerpoint/2010/main" val="1923879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Many histories of economics, especially if they are Anglophone, locate the beginnings of economics with Adam Smith’s classic </a:t>
            </a:r>
            <a:r>
              <a:rPr lang="en-IE" i="1" dirty="0"/>
              <a:t>Wealth of Nations</a:t>
            </a:r>
            <a:r>
              <a:rPr lang="en-IE" dirty="0"/>
              <a:t>, together with the works of David Ricardo and the Mills, James and John Stuart. Others, more historically ecumenical and less Britannically insular, might look upon the Mercantilists of an earlier age as proto-economists; still others would include the Franco-Hibernian Richard Cantillon, and the Physiocrats among economics’ originators. </a:t>
            </a:r>
            <a:endParaRPr lang="en-US" dirty="0"/>
          </a:p>
        </p:txBody>
      </p:sp>
    </p:spTree>
    <p:extLst>
      <p:ext uri="{BB962C8B-B14F-4D97-AF65-F5344CB8AC3E}">
        <p14:creationId xmlns:p14="http://schemas.microsoft.com/office/powerpoint/2010/main" val="1951168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Today, usury is taken to be the charging of </a:t>
            </a:r>
            <a:r>
              <a:rPr lang="en-IE" i="1" dirty="0"/>
              <a:t>excessive</a:t>
            </a:r>
            <a:r>
              <a:rPr lang="en-IE" dirty="0"/>
              <a:t> rates of interest on loans. It is important to realize that this is </a:t>
            </a:r>
            <a:r>
              <a:rPr lang="en-IE" i="1" dirty="0"/>
              <a:t>not</a:t>
            </a:r>
            <a:r>
              <a:rPr lang="en-IE" dirty="0"/>
              <a:t> what the scholastics meant by the term. For them, usury was the charging of any amount, large or small, over and above the principal. Not only did the amount of the extra charged not matter, it mattered not what the loan was for, nor whom the loan was made to nor the circumstances of lender or borrower. [De Roover, 28] </a:t>
            </a:r>
            <a:endParaRPr lang="en-US" dirty="0"/>
          </a:p>
        </p:txBody>
      </p:sp>
    </p:spTree>
    <p:extLst>
      <p:ext uri="{BB962C8B-B14F-4D97-AF65-F5344CB8AC3E}">
        <p14:creationId xmlns:p14="http://schemas.microsoft.com/office/powerpoint/2010/main" val="76760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IE" dirty="0"/>
              <a:t>However, it is equally important to understand that usury was associated </a:t>
            </a:r>
            <a:r>
              <a:rPr lang="en-IE" i="1" dirty="0"/>
              <a:t>only</a:t>
            </a:r>
            <a:r>
              <a:rPr lang="en-IE" dirty="0"/>
              <a:t> with loans and not with any other kind of contract—</a:t>
            </a:r>
            <a:r>
              <a:rPr lang="en-IE" i="1" dirty="0"/>
              <a:t>usura solum in mutuo cadit</a:t>
            </a:r>
            <a:r>
              <a:rPr lang="en-IE" dirty="0"/>
              <a:t>. </a:t>
            </a:r>
            <a:r>
              <a:rPr lang="en-GB" dirty="0"/>
              <a:t>Because the prohibition of usury applied only to loans, those wishing to circumvent the prohibition could disguise the loan under the form of another type of contract. </a:t>
            </a:r>
            <a:r>
              <a:rPr lang="en-IE" dirty="0"/>
              <a:t>A loan, in turn, was a contract whose matter was fungible goods (such as grain, wine or money) whose use was inseparable from their substance. Quantity x of grain loaned from A to B required the return, by B to A, of an equal quantity of grain—no more, no less. [see de Roover, 28-29 on which this account is based] </a:t>
            </a:r>
            <a:endParaRPr lang="en-US" dirty="0"/>
          </a:p>
        </p:txBody>
      </p:sp>
    </p:spTree>
    <p:extLst>
      <p:ext uri="{BB962C8B-B14F-4D97-AF65-F5344CB8AC3E}">
        <p14:creationId xmlns:p14="http://schemas.microsoft.com/office/powerpoint/2010/main" val="102800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IE" dirty="0"/>
              <a:t>The assumption throughout is that such fungibles are consumed by the borrower and are not productive of any increase in wealth. Philosophical support for this position seemed to come from Aristotle who, deeming that money had no intrinsic value, generates no utility itself and is merely the product of a human convention. If money has no intrinsic value, then a lender of such loses nothing by giving it temporarily to another. If he receives back exactly what he gave, then there would appear to be an absolute equality.</a:t>
            </a:r>
            <a:r>
              <a:rPr lang="en-GB" dirty="0"/>
              <a:t> As early as the middle of the 16</a:t>
            </a:r>
            <a:r>
              <a:rPr lang="en-GB" baseline="30000" dirty="0"/>
              <a:t>th</a:t>
            </a:r>
            <a:r>
              <a:rPr lang="en-GB" dirty="0"/>
              <a:t> century, a quantity theory of money is articulated by </a:t>
            </a:r>
            <a:r>
              <a:rPr lang="en-GB" dirty="0" err="1"/>
              <a:t>Azpilcueta</a:t>
            </a:r>
            <a:r>
              <a:rPr lang="en-GB" dirty="0"/>
              <a:t> (Dr </a:t>
            </a:r>
            <a:r>
              <a:rPr lang="en-GB" dirty="0" err="1"/>
              <a:t>Navarrus</a:t>
            </a:r>
            <a:r>
              <a:rPr lang="en-GB" dirty="0"/>
              <a:t>) in which the value of money, like all other goods, is determined by supply and demand.</a:t>
            </a:r>
            <a:endParaRPr lang="en-US" dirty="0"/>
          </a:p>
        </p:txBody>
      </p:sp>
    </p:spTree>
    <p:extLst>
      <p:ext uri="{BB962C8B-B14F-4D97-AF65-F5344CB8AC3E}">
        <p14:creationId xmlns:p14="http://schemas.microsoft.com/office/powerpoint/2010/main" val="1052527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IE" dirty="0"/>
              <a:t>Money, of course, in an obvious sense, is absolutely sterile. If left in a drawer or, as in the case of the parable in St Matthew’s Gospel, buried in the ground, </a:t>
            </a:r>
            <a:r>
              <a:rPr lang="en-IE" dirty="0" smtClean="0"/>
              <a:t>it </a:t>
            </a:r>
            <a:r>
              <a:rPr lang="en-IE" dirty="0"/>
              <a:t>produces no offspring. However, those acquainted with the parable of the talents should have noted that the recipients of the talents were expected to return not just the talents they were given, but also an increase, and not just an increase from trade (as with the first two servants) but, as the parable explicitly states, even from interest! </a:t>
            </a:r>
            <a:r>
              <a:rPr lang="en-GB" dirty="0"/>
              <a:t>‘Then you ought to have invested my money with the bankers, and on my return I would have received what was my own with interest.’ [</a:t>
            </a:r>
            <a:r>
              <a:rPr lang="en-GB" i="1" dirty="0"/>
              <a:t>Matthew</a:t>
            </a:r>
            <a:r>
              <a:rPr lang="en-GB" dirty="0"/>
              <a:t> 25: 27] </a:t>
            </a:r>
            <a:endParaRPr lang="en-US" dirty="0"/>
          </a:p>
        </p:txBody>
      </p:sp>
    </p:spTree>
    <p:extLst>
      <p:ext uri="{BB962C8B-B14F-4D97-AF65-F5344CB8AC3E}">
        <p14:creationId xmlns:p14="http://schemas.microsoft.com/office/powerpoint/2010/main" val="1554168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IE" dirty="0"/>
              <a:t>What is being missed in regarding money as sterile is the understanding of money as capital or perhaps, better, as productive of capital that is then employed to generate an increase in real wealth. The scholastics appear to be, at best, ambiguous on this matter. </a:t>
            </a:r>
            <a:r>
              <a:rPr lang="en-GB" dirty="0"/>
              <a:t>Aquinas, for example, within the space of a few lines, appears both to support the account of money as sterile and also an account of money as fruitful! [</a:t>
            </a:r>
            <a:r>
              <a:rPr lang="en-GB" i="1" dirty="0"/>
              <a:t>Summa Theologiae</a:t>
            </a:r>
            <a:r>
              <a:rPr lang="en-GB" dirty="0"/>
              <a:t> II-II, q. 62, a. 4, ad. 1 and 2] St. Bernardino, too, seems to want to uphold the thesis that money is sterile and, at the same time, to recognise its seminal quality in its use as capital in investment. [see de </a:t>
            </a:r>
            <a:r>
              <a:rPr lang="en-GB" dirty="0" err="1"/>
              <a:t>Roover</a:t>
            </a:r>
            <a:r>
              <a:rPr lang="en-GB" dirty="0"/>
              <a:t>, </a:t>
            </a:r>
            <a:r>
              <a:rPr lang="en-GB" i="1" dirty="0"/>
              <a:t>San Bernardino</a:t>
            </a:r>
            <a:r>
              <a:rPr lang="en-GB" dirty="0"/>
              <a:t>, 29, n. 148]</a:t>
            </a:r>
            <a:endParaRPr lang="en-US" dirty="0"/>
          </a:p>
          <a:p>
            <a:endParaRPr lang="en-US" dirty="0"/>
          </a:p>
        </p:txBody>
      </p:sp>
    </p:spTree>
    <p:extLst>
      <p:ext uri="{BB962C8B-B14F-4D97-AF65-F5344CB8AC3E}">
        <p14:creationId xmlns:p14="http://schemas.microsoft.com/office/powerpoint/2010/main" val="1766704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Of course, it does not take much reflection to see that the Aristotelian doctrine that a lender loses nothing in making a loan will not bear scrutiny and, indeed, the Scholastics came to recognise certain exceptions to the universal prohibition of usury. Within the context of a loan proper, the scholastics considered, and in many cases accepted, so-called extrinsic titles not inherent in the loan as such which could justify a monetary return—</a:t>
            </a:r>
            <a:r>
              <a:rPr lang="en-IE" i="1" dirty="0"/>
              <a:t>poena detentiori</a:t>
            </a:r>
            <a:r>
              <a:rPr lang="en-IE" dirty="0"/>
              <a:t>, </a:t>
            </a:r>
            <a:r>
              <a:rPr lang="en-IE" i="1" dirty="0"/>
              <a:t>damnum emergens</a:t>
            </a:r>
            <a:r>
              <a:rPr lang="en-IE" dirty="0"/>
              <a:t>, and </a:t>
            </a:r>
            <a:r>
              <a:rPr lang="en-IE" i="1" dirty="0"/>
              <a:t>lucrum cessans</a:t>
            </a:r>
            <a:r>
              <a:rPr lang="en-IE" dirty="0"/>
              <a:t>. </a:t>
            </a:r>
            <a:endParaRPr lang="en-US" dirty="0"/>
          </a:p>
          <a:p>
            <a:endParaRPr lang="en-US" dirty="0"/>
          </a:p>
        </p:txBody>
      </p:sp>
    </p:spTree>
    <p:extLst>
      <p:ext uri="{BB962C8B-B14F-4D97-AF65-F5344CB8AC3E}">
        <p14:creationId xmlns:p14="http://schemas.microsoft.com/office/powerpoint/2010/main" val="2272108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IE" i="1" dirty="0"/>
              <a:t>Poena detentiori</a:t>
            </a:r>
            <a:r>
              <a:rPr lang="en-IE" dirty="0"/>
              <a:t> derived from delay in the repayment of the loan—an implicit recognition of the notion of time preference; </a:t>
            </a:r>
            <a:r>
              <a:rPr lang="en-IE" i="1" dirty="0"/>
              <a:t>damnum emergens</a:t>
            </a:r>
            <a:r>
              <a:rPr lang="en-IE" dirty="0"/>
              <a:t> was a form of recompense to indemnify the lender for losses incurred because of the loan; and </a:t>
            </a:r>
            <a:r>
              <a:rPr lang="en-IE" i="1" dirty="0"/>
              <a:t>lucrum cessans</a:t>
            </a:r>
            <a:r>
              <a:rPr lang="en-IE" dirty="0"/>
              <a:t> was consideration owed to the lender because of opportunities he had missed by virtue of granting the loan and it, too, embodies an appreciation of time preference. Blaug comments upon</a:t>
            </a:r>
            <a:r>
              <a:rPr lang="en-IE" i="1" dirty="0"/>
              <a:t> damnum emergens </a:t>
            </a:r>
            <a:r>
              <a:rPr lang="en-IE" dirty="0"/>
              <a:t>and </a:t>
            </a:r>
            <a:r>
              <a:rPr lang="en-IE" i="1" dirty="0"/>
              <a:t>lucrum cessans</a:t>
            </a:r>
            <a:r>
              <a:rPr lang="en-IE" dirty="0"/>
              <a:t>, remarking of the latter that it ‘must be put down as a genuine analytical insight.’ [Blaug, 31] </a:t>
            </a:r>
            <a:endParaRPr lang="en-US" dirty="0"/>
          </a:p>
          <a:p>
            <a:endParaRPr lang="en-US" dirty="0"/>
          </a:p>
        </p:txBody>
      </p:sp>
    </p:spTree>
    <p:extLst>
      <p:ext uri="{BB962C8B-B14F-4D97-AF65-F5344CB8AC3E}">
        <p14:creationId xmlns:p14="http://schemas.microsoft.com/office/powerpoint/2010/main" val="2371411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While not all the Scholastics recognised the phenomenon of time preference St Thomas’s defender, Giles de Lessines OP, in 1285 clearly did, noting that ‘future goods are not valued so highly as the same goods available at an immediate moment of time, nor do they allow their owners to achieve the same utility. For this reason, it must be considered that they have a more reduced value in accordance with justice.’ [in Dempsey, 214, no. 31] </a:t>
            </a:r>
            <a:endParaRPr lang="en-US" dirty="0"/>
          </a:p>
        </p:txBody>
      </p:sp>
    </p:spTree>
    <p:extLst>
      <p:ext uri="{BB962C8B-B14F-4D97-AF65-F5344CB8AC3E}">
        <p14:creationId xmlns:p14="http://schemas.microsoft.com/office/powerpoint/2010/main" val="3828057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IE" dirty="0"/>
              <a:t>Even among those who lacked Giles acuity, </a:t>
            </a:r>
            <a:r>
              <a:rPr lang="en-IE" i="1" dirty="0"/>
              <a:t>lucrum cessans</a:t>
            </a:r>
            <a:r>
              <a:rPr lang="en-IE" dirty="0"/>
              <a:t> can be taken to be an embryonic appreciation of the fact that in lending money, a lender always loses the use of that money now and recovers it only at some future time. Intuitively, we appreciate that jam today is better than jam tomorrow. As one can immediately see, there can be very few loans—perhaps none—in which there is no risk, and there are no loans that do not involve an opportunity cost, and so the exceptions stretch in effect to cover </a:t>
            </a:r>
            <a:r>
              <a:rPr lang="en-IE" i="1" dirty="0"/>
              <a:t>all</a:t>
            </a:r>
            <a:r>
              <a:rPr lang="en-IE" dirty="0"/>
              <a:t> loans with the result that the universal prohibition becomes </a:t>
            </a:r>
            <a:r>
              <a:rPr lang="en-IE" dirty="0" smtClean="0"/>
              <a:t>eviscerated.</a:t>
            </a:r>
            <a:endParaRPr lang="en-US" dirty="0"/>
          </a:p>
        </p:txBody>
      </p:sp>
    </p:spTree>
    <p:extLst>
      <p:ext uri="{BB962C8B-B14F-4D97-AF65-F5344CB8AC3E}">
        <p14:creationId xmlns:p14="http://schemas.microsoft.com/office/powerpoint/2010/main" val="988657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smtClean="0"/>
              <a:t>In </a:t>
            </a:r>
            <a:r>
              <a:rPr lang="en-IE" dirty="0"/>
              <a:t>the end, the letter of the law was observed but as the commercial life of Christendom developed with a corresponding developing requirement for debt financing, complicated ways emerged of circumnavigating the restrictions, such as the </a:t>
            </a:r>
            <a:r>
              <a:rPr lang="en-IE" i="1" dirty="0"/>
              <a:t>contractum trinius</a:t>
            </a:r>
            <a:r>
              <a:rPr lang="en-IE" dirty="0"/>
              <a:t>, a kind of repurchase agreement.</a:t>
            </a:r>
            <a:endParaRPr lang="en-US" dirty="0"/>
          </a:p>
          <a:p>
            <a:endParaRPr lang="en-US" dirty="0"/>
          </a:p>
        </p:txBody>
      </p:sp>
    </p:spTree>
    <p:extLst>
      <p:ext uri="{BB962C8B-B14F-4D97-AF65-F5344CB8AC3E}">
        <p14:creationId xmlns:p14="http://schemas.microsoft.com/office/powerpoint/2010/main" val="1081822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While the names of the founders and significant contributors of economics may differ from list to list, the suggestion that there is anything of value to economic theory to be found in the speculations of scholastic philosophers is likely to invite scepticism. </a:t>
            </a:r>
            <a:r>
              <a:rPr lang="en-GB" dirty="0"/>
              <a:t>An exception to this general scepticism might be the contribution made to monetary economics by the late scholastics. This is due in no small part to the work of Marjorie Grice-Hutchinson. [Grice-Hutchinson, passim.]</a:t>
            </a:r>
            <a:endParaRPr lang="en-US" dirty="0"/>
          </a:p>
          <a:p>
            <a:endParaRPr lang="en-US" dirty="0"/>
          </a:p>
        </p:txBody>
      </p:sp>
    </p:spTree>
    <p:extLst>
      <p:ext uri="{BB962C8B-B14F-4D97-AF65-F5344CB8AC3E}">
        <p14:creationId xmlns:p14="http://schemas.microsoft.com/office/powerpoint/2010/main" val="563690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IE" dirty="0"/>
              <a:t>As the utility theory of value in the pricing of goods became more clearly expressed, so the opportunity arose to apply it to the price of money in a social context in which banking was ever more prevalent and needed. There was a tendency to subsume both goods and money under a unitary theory of value. Cajetan defended the practice of banking as both useful and honourable. Moreover, he recognised the applicability of time-preference to money—money absent is always worth less than money present—and entertained the idea that the price of money might be determined, as any other good, by the laws of supply and demand. </a:t>
            </a:r>
            <a:endParaRPr lang="en-US" dirty="0"/>
          </a:p>
          <a:p>
            <a:endParaRPr lang="en-US" dirty="0"/>
          </a:p>
        </p:txBody>
      </p:sp>
    </p:spTree>
    <p:extLst>
      <p:ext uri="{BB962C8B-B14F-4D97-AF65-F5344CB8AC3E}">
        <p14:creationId xmlns:p14="http://schemas.microsoft.com/office/powerpoint/2010/main" val="1294575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IE" dirty="0"/>
              <a:t>St Bernardino, too, recognised that ‘present goods are more valuable than future goods, a principle which, centuries later, was invoked by Eugen V. von Bohm-Bawerk (1851-1914) as the economic justification of interest.’ [De Roover, 30] Sometimes, interest charges were concealed in the discounting of exchange rates. Foreign exchange operations were another fruitful way in which the prohibition on usury could be evaded.</a:t>
            </a:r>
            <a:r>
              <a:rPr lang="en-GB" dirty="0"/>
              <a:t> It is easy enough to see that the third of the extrinsic titles (</a:t>
            </a:r>
            <a:r>
              <a:rPr lang="en-GB" i="1" dirty="0" err="1"/>
              <a:t>lucrum</a:t>
            </a:r>
            <a:r>
              <a:rPr lang="en-GB" i="1" dirty="0"/>
              <a:t> </a:t>
            </a:r>
            <a:r>
              <a:rPr lang="en-GB" i="1" dirty="0" err="1"/>
              <a:t>cessans</a:t>
            </a:r>
            <a:r>
              <a:rPr lang="en-GB" dirty="0"/>
              <a:t>) makes the doctrine of usury fundamentally untenable since </a:t>
            </a:r>
            <a:r>
              <a:rPr lang="en-GB" i="1" dirty="0"/>
              <a:t>every</a:t>
            </a:r>
            <a:r>
              <a:rPr lang="en-GB" dirty="0"/>
              <a:t> lender incurs an opportunity cost in making a loan. </a:t>
            </a:r>
            <a:endParaRPr lang="en-US" dirty="0"/>
          </a:p>
        </p:txBody>
      </p:sp>
    </p:spTree>
    <p:extLst>
      <p:ext uri="{BB962C8B-B14F-4D97-AF65-F5344CB8AC3E}">
        <p14:creationId xmlns:p14="http://schemas.microsoft.com/office/powerpoint/2010/main" val="2059706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is, perhaps, not surprising that this title was rejected by some scholastics, including Thomas Aquinas.</a:t>
            </a:r>
            <a:r>
              <a:rPr lang="en-GB" i="1" dirty="0"/>
              <a:t> </a:t>
            </a:r>
            <a:r>
              <a:rPr lang="en-GB" dirty="0"/>
              <a:t>[</a:t>
            </a:r>
            <a:r>
              <a:rPr lang="en-GB" i="1" dirty="0"/>
              <a:t>Summa Theologiae</a:t>
            </a:r>
            <a:r>
              <a:rPr lang="en-GB" dirty="0"/>
              <a:t>, II-II, q. 78, a. 2, ad. 1] St. Bernardino, however, recognised its validity to some extent under certain conditions. De </a:t>
            </a:r>
            <a:r>
              <a:rPr lang="en-GB" dirty="0" err="1"/>
              <a:t>Roover</a:t>
            </a:r>
            <a:r>
              <a:rPr lang="en-GB" dirty="0"/>
              <a:t> is emphatic that the intellectual gymnastics generated around the usury doctrine contributed substantially to the discrediting of scholastic economic thought. This is all the more frustrating when one considers the sophisticated thinking evidenced in the scholastic treatment of other economic topics.</a:t>
            </a:r>
            <a:endParaRPr lang="en-US" dirty="0"/>
          </a:p>
        </p:txBody>
      </p:sp>
    </p:spTree>
    <p:extLst>
      <p:ext uri="{BB962C8B-B14F-4D97-AF65-F5344CB8AC3E}">
        <p14:creationId xmlns:p14="http://schemas.microsoft.com/office/powerpoint/2010/main" val="1806205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As an exemplary sceptic, we may instance the economic historian, Mark Blaug, who regards his fellow economic historian Joseph Schumpeter’s treatment of scholastic economics as ‘excessively laudatory’ [Blaug, 32] and who devotes a mere 3 pages out of over 700 of his own monumental volume to them. Blaug concludes, ‘One may doubt, therefore, whether recent work on scholastic economics required a revision of the history of economic thought prior to Adam Smith.’ [Blaug, 31] </a:t>
            </a:r>
            <a:endParaRPr lang="en-US" dirty="0"/>
          </a:p>
          <a:p>
            <a:endParaRPr lang="en-US" dirty="0"/>
          </a:p>
        </p:txBody>
      </p:sp>
    </p:spTree>
    <p:extLst>
      <p:ext uri="{BB962C8B-B14F-4D97-AF65-F5344CB8AC3E}">
        <p14:creationId xmlns:p14="http://schemas.microsoft.com/office/powerpoint/2010/main" val="2720553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IE" dirty="0"/>
              <a:t>Another sceptic, George Reisman, concedes that ‘Some discussions of economic matters took place among Scholastic Philosophers in the Middle Ages…’ but judges that they ‘…appraised economic activity largely from the hostile perspective of the Roman Catholic church and…accordingly, denounced as unjust such perfectly normal economic activities as the taking of interest on loans, speculation, and, indeed, even the mere changing of prices.’ He concludes categorically that, ‘The scholastics contributed nothing to sound economics.’ [Reisman, 6]</a:t>
            </a:r>
            <a:endParaRPr lang="en-US" dirty="0"/>
          </a:p>
          <a:p>
            <a:endParaRPr lang="en-US" dirty="0"/>
          </a:p>
        </p:txBody>
      </p:sp>
    </p:spTree>
    <p:extLst>
      <p:ext uri="{BB962C8B-B14F-4D97-AF65-F5344CB8AC3E}">
        <p14:creationId xmlns:p14="http://schemas.microsoft.com/office/powerpoint/2010/main" val="31946008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IE" dirty="0"/>
              <a:t>While I believe that Blaug and Reisman seriously err in their estimations of the contributions of the Scholastics to economics, it is nonetheless true that economics in the thought of the Scholastics occupied a subordinate position, derivative upon their reflections on ethics and law. [see, passim, de Roover] </a:t>
            </a:r>
            <a:r>
              <a:rPr lang="en-GB" dirty="0"/>
              <a:t>This is not to suggest that the scholastic approach to economics is beyond criticism; even Raymond de </a:t>
            </a:r>
            <a:r>
              <a:rPr lang="en-GB" dirty="0" err="1"/>
              <a:t>Roover</a:t>
            </a:r>
            <a:r>
              <a:rPr lang="en-GB" dirty="0"/>
              <a:t> admits—speaking of St. Bernardino, but the point is extendable to all scholastics </a:t>
            </a:r>
            <a:r>
              <a:rPr lang="en-GB" i="1" dirty="0"/>
              <a:t>mutatis mutandis</a:t>
            </a:r>
            <a:r>
              <a:rPr lang="en-GB" dirty="0"/>
              <a:t>—that his preoccupation with ethics blinded him to the need for more careful analysis of economic processes. </a:t>
            </a:r>
            <a:endParaRPr lang="en-US" dirty="0"/>
          </a:p>
        </p:txBody>
      </p:sp>
    </p:spTree>
    <p:extLst>
      <p:ext uri="{BB962C8B-B14F-4D97-AF65-F5344CB8AC3E}">
        <p14:creationId xmlns:p14="http://schemas.microsoft.com/office/powerpoint/2010/main" val="293408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IE" dirty="0"/>
              <a:t>Their viewpoint on economics was coloured not only by ethics but also by their interest in law. </a:t>
            </a:r>
            <a:r>
              <a:rPr lang="en-GB" dirty="0"/>
              <a:t>‘Not only did the scholastics look at economics from an ethical standpoint, they were also legally minded. In addition to the Bible, the Church fathers, and the “Philosopher” (Aristotle), canon and Roman law were their main sources of inspiration and their treatises bristle with references to Gratian’s </a:t>
            </a:r>
            <a:r>
              <a:rPr lang="en-GB" i="1" dirty="0"/>
              <a:t>Decretum</a:t>
            </a:r>
            <a:r>
              <a:rPr lang="en-GB" dirty="0"/>
              <a:t>, the </a:t>
            </a:r>
            <a:r>
              <a:rPr lang="en-GB" dirty="0" err="1"/>
              <a:t>Decretals</a:t>
            </a:r>
            <a:r>
              <a:rPr lang="en-GB" dirty="0"/>
              <a:t>, and the </a:t>
            </a:r>
            <a:r>
              <a:rPr lang="en-GB" i="1" dirty="0"/>
              <a:t>Corpus juris civilis</a:t>
            </a:r>
            <a:r>
              <a:rPr lang="en-GB" dirty="0"/>
              <a:t> of Emperor Justinian (527-565).’ De </a:t>
            </a:r>
            <a:r>
              <a:rPr lang="en-GB" dirty="0" err="1"/>
              <a:t>Roover</a:t>
            </a:r>
            <a:r>
              <a:rPr lang="en-GB" dirty="0"/>
              <a:t>, 8] Marjorie Grice-Hutchinson agrees with de </a:t>
            </a:r>
            <a:r>
              <a:rPr lang="en-GB" dirty="0" err="1"/>
              <a:t>Roover</a:t>
            </a:r>
            <a:r>
              <a:rPr lang="en-GB" dirty="0"/>
              <a:t>, remarking that the writers of the Salamanca School were primarily theologians and jurists who did indeed think about social and economic matters but for whom these thoughts were secondary.</a:t>
            </a:r>
            <a:endParaRPr lang="en-US" dirty="0"/>
          </a:p>
        </p:txBody>
      </p:sp>
    </p:spTree>
    <p:extLst>
      <p:ext uri="{BB962C8B-B14F-4D97-AF65-F5344CB8AC3E}">
        <p14:creationId xmlns:p14="http://schemas.microsoft.com/office/powerpoint/2010/main" val="2423213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The economic reflections of St. Antonino are to be found in his </a:t>
            </a:r>
            <a:r>
              <a:rPr lang="en-IE" i="1" dirty="0"/>
              <a:t>Summa moralis</a:t>
            </a:r>
            <a:r>
              <a:rPr lang="en-IE" dirty="0"/>
              <a:t>. De Roover says: ‘One should not be surprised to find economics discussed in a work of this kind, since it was not yet recognized as an independent discipline but was still linked to moral theology or philosophy. This was still true in the eighteenth century. Was not Adam Smith professor of “moral philosophy?”’ [De Roover, 2] </a:t>
            </a:r>
            <a:endParaRPr lang="en-US" dirty="0"/>
          </a:p>
        </p:txBody>
      </p:sp>
    </p:spTree>
    <p:extLst>
      <p:ext uri="{BB962C8B-B14F-4D97-AF65-F5344CB8AC3E}">
        <p14:creationId xmlns:p14="http://schemas.microsoft.com/office/powerpoint/2010/main" val="1416007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IE" dirty="0"/>
              <a:t>Marjorie Grice-Hutchinson remarks that, ‘Before the rise of mercantilism in the sixteenth century, when “political economy” came into being as a separate subject of study, economic analysis existed only as a by-product of legal, theological and philosophical inquiry. This was almost entirely centred in the “schools”, as the newly-founded universities were called….Such analysis as they [the Doctors] produced was generally developed in commentaries on Aristotle or St Thomas or in the examination of…contracts….This method led to a patchwork of theory.’ [</a:t>
            </a:r>
            <a:r>
              <a:rPr lang="en-GB" dirty="0"/>
              <a:t>Grice-Hutchinson, </a:t>
            </a:r>
            <a:r>
              <a:rPr lang="en-GB" i="1" dirty="0"/>
              <a:t>Early Economic Thought</a:t>
            </a:r>
            <a:r>
              <a:rPr lang="en-GB" dirty="0"/>
              <a:t>, 83]</a:t>
            </a:r>
            <a:endParaRPr lang="en-US" dirty="0"/>
          </a:p>
        </p:txBody>
      </p:sp>
    </p:spTree>
    <p:extLst>
      <p:ext uri="{BB962C8B-B14F-4D97-AF65-F5344CB8AC3E}">
        <p14:creationId xmlns:p14="http://schemas.microsoft.com/office/powerpoint/2010/main" val="1359012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109</TotalTime>
  <Words>3338</Words>
  <Application>Microsoft Macintosh PowerPoint</Application>
  <PresentationFormat>On-screen Show (4:3)</PresentationFormat>
  <Paragraphs>65</Paragraphs>
  <Slides>32</Slides>
  <Notes>30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Usury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5</cp:revision>
  <dcterms:created xsi:type="dcterms:W3CDTF">2013-10-27T15:12:09Z</dcterms:created>
  <dcterms:modified xsi:type="dcterms:W3CDTF">2013-11-13T15:28:54Z</dcterms:modified>
</cp:coreProperties>
</file>