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256" r:id="rId2"/>
    <p:sldId id="283" r:id="rId3"/>
    <p:sldId id="257" r:id="rId4"/>
    <p:sldId id="258" r:id="rId5"/>
    <p:sldId id="259" r:id="rId6"/>
    <p:sldId id="260" r:id="rId7"/>
    <p:sldId id="284" r:id="rId8"/>
    <p:sldId id="261" r:id="rId9"/>
    <p:sldId id="285" r:id="rId10"/>
    <p:sldId id="262" r:id="rId11"/>
    <p:sldId id="286" r:id="rId12"/>
    <p:sldId id="263" r:id="rId13"/>
    <p:sldId id="287" r:id="rId14"/>
    <p:sldId id="264" r:id="rId15"/>
    <p:sldId id="265" r:id="rId16"/>
    <p:sldId id="266" r:id="rId17"/>
    <p:sldId id="267" r:id="rId18"/>
    <p:sldId id="288" r:id="rId19"/>
    <p:sldId id="268" r:id="rId20"/>
    <p:sldId id="269" r:id="rId21"/>
    <p:sldId id="270" r:id="rId22"/>
    <p:sldId id="289" r:id="rId23"/>
    <p:sldId id="271" r:id="rId24"/>
    <p:sldId id="290" r:id="rId25"/>
    <p:sldId id="272" r:id="rId26"/>
    <p:sldId id="273" r:id="rId27"/>
    <p:sldId id="274" r:id="rId28"/>
    <p:sldId id="291" r:id="rId29"/>
    <p:sldId id="275" r:id="rId30"/>
    <p:sldId id="276" r:id="rId31"/>
    <p:sldId id="277" r:id="rId32"/>
    <p:sldId id="278" r:id="rId33"/>
    <p:sldId id="279" r:id="rId34"/>
    <p:sldId id="280" r:id="rId35"/>
    <p:sldId id="281" r:id="rId36"/>
    <p:sldId id="282"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notesMaster" Target="notesMasters/notesMaster1.xml"/><Relationship Id="rId39" Type="http://schemas.openxmlformats.org/officeDocument/2006/relationships/printerSettings" Target="printerSettings/printerSettings1.bin"/><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C2CEDE-7CCD-654C-B714-AD00EE8BFC7C}" type="datetimeFigureOut">
              <a:rPr lang="en-US" smtClean="0"/>
              <a:t>11/11/2013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55EFCF-1D9A-304F-8640-21BE30F40DE4}" type="slidenum">
              <a:rPr lang="en-US" smtClean="0"/>
              <a:t>‹#›</a:t>
            </a:fld>
            <a:endParaRPr lang="en-US"/>
          </a:p>
        </p:txBody>
      </p:sp>
    </p:spTree>
    <p:extLst>
      <p:ext uri="{BB962C8B-B14F-4D97-AF65-F5344CB8AC3E}">
        <p14:creationId xmlns:p14="http://schemas.microsoft.com/office/powerpoint/2010/main" val="411930161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1</a:t>
            </a:fld>
            <a:endParaRPr lang="en-US"/>
          </a:p>
        </p:txBody>
      </p:sp>
    </p:spTree>
    <p:extLst>
      <p:ext uri="{BB962C8B-B14F-4D97-AF65-F5344CB8AC3E}">
        <p14:creationId xmlns:p14="http://schemas.microsoft.com/office/powerpoint/2010/main" val="21684526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10</a:t>
            </a:fld>
            <a:endParaRPr lang="en-US"/>
          </a:p>
        </p:txBody>
      </p:sp>
    </p:spTree>
    <p:extLst>
      <p:ext uri="{BB962C8B-B14F-4D97-AF65-F5344CB8AC3E}">
        <p14:creationId xmlns:p14="http://schemas.microsoft.com/office/powerpoint/2010/main" val="3320562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11</a:t>
            </a:fld>
            <a:endParaRPr lang="en-US"/>
          </a:p>
        </p:txBody>
      </p:sp>
    </p:spTree>
    <p:extLst>
      <p:ext uri="{BB962C8B-B14F-4D97-AF65-F5344CB8AC3E}">
        <p14:creationId xmlns:p14="http://schemas.microsoft.com/office/powerpoint/2010/main" val="42683691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12</a:t>
            </a:fld>
            <a:endParaRPr lang="en-US"/>
          </a:p>
        </p:txBody>
      </p:sp>
    </p:spTree>
    <p:extLst>
      <p:ext uri="{BB962C8B-B14F-4D97-AF65-F5344CB8AC3E}">
        <p14:creationId xmlns:p14="http://schemas.microsoft.com/office/powerpoint/2010/main" val="16366961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13</a:t>
            </a:fld>
            <a:endParaRPr lang="en-US"/>
          </a:p>
        </p:txBody>
      </p:sp>
    </p:spTree>
    <p:extLst>
      <p:ext uri="{BB962C8B-B14F-4D97-AF65-F5344CB8AC3E}">
        <p14:creationId xmlns:p14="http://schemas.microsoft.com/office/powerpoint/2010/main" val="22377268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14</a:t>
            </a:fld>
            <a:endParaRPr lang="en-US"/>
          </a:p>
        </p:txBody>
      </p:sp>
    </p:spTree>
    <p:extLst>
      <p:ext uri="{BB962C8B-B14F-4D97-AF65-F5344CB8AC3E}">
        <p14:creationId xmlns:p14="http://schemas.microsoft.com/office/powerpoint/2010/main" val="580471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15</a:t>
            </a:fld>
            <a:endParaRPr lang="en-US"/>
          </a:p>
        </p:txBody>
      </p:sp>
    </p:spTree>
    <p:extLst>
      <p:ext uri="{BB962C8B-B14F-4D97-AF65-F5344CB8AC3E}">
        <p14:creationId xmlns:p14="http://schemas.microsoft.com/office/powerpoint/2010/main" val="11209372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16</a:t>
            </a:fld>
            <a:endParaRPr lang="en-US"/>
          </a:p>
        </p:txBody>
      </p:sp>
    </p:spTree>
    <p:extLst>
      <p:ext uri="{BB962C8B-B14F-4D97-AF65-F5344CB8AC3E}">
        <p14:creationId xmlns:p14="http://schemas.microsoft.com/office/powerpoint/2010/main" val="35467637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17</a:t>
            </a:fld>
            <a:endParaRPr lang="en-US"/>
          </a:p>
        </p:txBody>
      </p:sp>
    </p:spTree>
    <p:extLst>
      <p:ext uri="{BB962C8B-B14F-4D97-AF65-F5344CB8AC3E}">
        <p14:creationId xmlns:p14="http://schemas.microsoft.com/office/powerpoint/2010/main" val="36582816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18</a:t>
            </a:fld>
            <a:endParaRPr lang="en-US"/>
          </a:p>
        </p:txBody>
      </p:sp>
    </p:spTree>
    <p:extLst>
      <p:ext uri="{BB962C8B-B14F-4D97-AF65-F5344CB8AC3E}">
        <p14:creationId xmlns:p14="http://schemas.microsoft.com/office/powerpoint/2010/main" val="38788897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21</a:t>
            </a:fld>
            <a:endParaRPr lang="en-US"/>
          </a:p>
        </p:txBody>
      </p:sp>
    </p:spTree>
    <p:extLst>
      <p:ext uri="{BB962C8B-B14F-4D97-AF65-F5344CB8AC3E}">
        <p14:creationId xmlns:p14="http://schemas.microsoft.com/office/powerpoint/2010/main" val="2627900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2</a:t>
            </a:fld>
            <a:endParaRPr lang="en-US"/>
          </a:p>
        </p:txBody>
      </p:sp>
    </p:spTree>
    <p:extLst>
      <p:ext uri="{BB962C8B-B14F-4D97-AF65-F5344CB8AC3E}">
        <p14:creationId xmlns:p14="http://schemas.microsoft.com/office/powerpoint/2010/main" val="19509952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22</a:t>
            </a:fld>
            <a:endParaRPr lang="en-US"/>
          </a:p>
        </p:txBody>
      </p:sp>
    </p:spTree>
    <p:extLst>
      <p:ext uri="{BB962C8B-B14F-4D97-AF65-F5344CB8AC3E}">
        <p14:creationId xmlns:p14="http://schemas.microsoft.com/office/powerpoint/2010/main" val="40761561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23</a:t>
            </a:fld>
            <a:endParaRPr lang="en-US"/>
          </a:p>
        </p:txBody>
      </p:sp>
    </p:spTree>
    <p:extLst>
      <p:ext uri="{BB962C8B-B14F-4D97-AF65-F5344CB8AC3E}">
        <p14:creationId xmlns:p14="http://schemas.microsoft.com/office/powerpoint/2010/main" val="8933735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24</a:t>
            </a:fld>
            <a:endParaRPr lang="en-US"/>
          </a:p>
        </p:txBody>
      </p:sp>
    </p:spTree>
    <p:extLst>
      <p:ext uri="{BB962C8B-B14F-4D97-AF65-F5344CB8AC3E}">
        <p14:creationId xmlns:p14="http://schemas.microsoft.com/office/powerpoint/2010/main" val="9314445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25</a:t>
            </a:fld>
            <a:endParaRPr lang="en-US"/>
          </a:p>
        </p:txBody>
      </p:sp>
    </p:spTree>
    <p:extLst>
      <p:ext uri="{BB962C8B-B14F-4D97-AF65-F5344CB8AC3E}">
        <p14:creationId xmlns:p14="http://schemas.microsoft.com/office/powerpoint/2010/main" val="23008732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26</a:t>
            </a:fld>
            <a:endParaRPr lang="en-US"/>
          </a:p>
        </p:txBody>
      </p:sp>
    </p:spTree>
    <p:extLst>
      <p:ext uri="{BB962C8B-B14F-4D97-AF65-F5344CB8AC3E}">
        <p14:creationId xmlns:p14="http://schemas.microsoft.com/office/powerpoint/2010/main" val="31589764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27</a:t>
            </a:fld>
            <a:endParaRPr lang="en-US"/>
          </a:p>
        </p:txBody>
      </p:sp>
    </p:spTree>
    <p:extLst>
      <p:ext uri="{BB962C8B-B14F-4D97-AF65-F5344CB8AC3E}">
        <p14:creationId xmlns:p14="http://schemas.microsoft.com/office/powerpoint/2010/main" val="16624577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28</a:t>
            </a:fld>
            <a:endParaRPr lang="en-US"/>
          </a:p>
        </p:txBody>
      </p:sp>
    </p:spTree>
    <p:extLst>
      <p:ext uri="{BB962C8B-B14F-4D97-AF65-F5344CB8AC3E}">
        <p14:creationId xmlns:p14="http://schemas.microsoft.com/office/powerpoint/2010/main" val="14727144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29</a:t>
            </a:fld>
            <a:endParaRPr lang="en-US"/>
          </a:p>
        </p:txBody>
      </p:sp>
    </p:spTree>
    <p:extLst>
      <p:ext uri="{BB962C8B-B14F-4D97-AF65-F5344CB8AC3E}">
        <p14:creationId xmlns:p14="http://schemas.microsoft.com/office/powerpoint/2010/main" val="36076978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30</a:t>
            </a:fld>
            <a:endParaRPr lang="en-US"/>
          </a:p>
        </p:txBody>
      </p:sp>
    </p:spTree>
    <p:extLst>
      <p:ext uri="{BB962C8B-B14F-4D97-AF65-F5344CB8AC3E}">
        <p14:creationId xmlns:p14="http://schemas.microsoft.com/office/powerpoint/2010/main" val="183897820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31</a:t>
            </a:fld>
            <a:endParaRPr lang="en-US"/>
          </a:p>
        </p:txBody>
      </p:sp>
    </p:spTree>
    <p:extLst>
      <p:ext uri="{BB962C8B-B14F-4D97-AF65-F5344CB8AC3E}">
        <p14:creationId xmlns:p14="http://schemas.microsoft.com/office/powerpoint/2010/main" val="30522435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3</a:t>
            </a:fld>
            <a:endParaRPr lang="en-US"/>
          </a:p>
        </p:txBody>
      </p:sp>
    </p:spTree>
    <p:extLst>
      <p:ext uri="{BB962C8B-B14F-4D97-AF65-F5344CB8AC3E}">
        <p14:creationId xmlns:p14="http://schemas.microsoft.com/office/powerpoint/2010/main" val="98972177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32</a:t>
            </a:fld>
            <a:endParaRPr lang="en-US"/>
          </a:p>
        </p:txBody>
      </p:sp>
    </p:spTree>
    <p:extLst>
      <p:ext uri="{BB962C8B-B14F-4D97-AF65-F5344CB8AC3E}">
        <p14:creationId xmlns:p14="http://schemas.microsoft.com/office/powerpoint/2010/main" val="42565459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33</a:t>
            </a:fld>
            <a:endParaRPr lang="en-US"/>
          </a:p>
        </p:txBody>
      </p:sp>
    </p:spTree>
    <p:extLst>
      <p:ext uri="{BB962C8B-B14F-4D97-AF65-F5344CB8AC3E}">
        <p14:creationId xmlns:p14="http://schemas.microsoft.com/office/powerpoint/2010/main" val="1700662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34</a:t>
            </a:fld>
            <a:endParaRPr lang="en-US"/>
          </a:p>
        </p:txBody>
      </p:sp>
    </p:spTree>
    <p:extLst>
      <p:ext uri="{BB962C8B-B14F-4D97-AF65-F5344CB8AC3E}">
        <p14:creationId xmlns:p14="http://schemas.microsoft.com/office/powerpoint/2010/main" val="163543461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35</a:t>
            </a:fld>
            <a:endParaRPr lang="en-US"/>
          </a:p>
        </p:txBody>
      </p:sp>
    </p:spTree>
    <p:extLst>
      <p:ext uri="{BB962C8B-B14F-4D97-AF65-F5344CB8AC3E}">
        <p14:creationId xmlns:p14="http://schemas.microsoft.com/office/powerpoint/2010/main" val="191635243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36</a:t>
            </a:fld>
            <a:endParaRPr lang="en-US"/>
          </a:p>
        </p:txBody>
      </p:sp>
    </p:spTree>
    <p:extLst>
      <p:ext uri="{BB962C8B-B14F-4D97-AF65-F5344CB8AC3E}">
        <p14:creationId xmlns:p14="http://schemas.microsoft.com/office/powerpoint/2010/main" val="38916896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4</a:t>
            </a:fld>
            <a:endParaRPr lang="en-US"/>
          </a:p>
        </p:txBody>
      </p:sp>
    </p:spTree>
    <p:extLst>
      <p:ext uri="{BB962C8B-B14F-4D97-AF65-F5344CB8AC3E}">
        <p14:creationId xmlns:p14="http://schemas.microsoft.com/office/powerpoint/2010/main" val="2904742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5</a:t>
            </a:fld>
            <a:endParaRPr lang="en-US"/>
          </a:p>
        </p:txBody>
      </p:sp>
    </p:spTree>
    <p:extLst>
      <p:ext uri="{BB962C8B-B14F-4D97-AF65-F5344CB8AC3E}">
        <p14:creationId xmlns:p14="http://schemas.microsoft.com/office/powerpoint/2010/main" val="31562655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6</a:t>
            </a:fld>
            <a:endParaRPr lang="en-US"/>
          </a:p>
        </p:txBody>
      </p:sp>
    </p:spTree>
    <p:extLst>
      <p:ext uri="{BB962C8B-B14F-4D97-AF65-F5344CB8AC3E}">
        <p14:creationId xmlns:p14="http://schemas.microsoft.com/office/powerpoint/2010/main" val="38647244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7</a:t>
            </a:fld>
            <a:endParaRPr lang="en-US"/>
          </a:p>
        </p:txBody>
      </p:sp>
    </p:spTree>
    <p:extLst>
      <p:ext uri="{BB962C8B-B14F-4D97-AF65-F5344CB8AC3E}">
        <p14:creationId xmlns:p14="http://schemas.microsoft.com/office/powerpoint/2010/main" val="9922053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8</a:t>
            </a:fld>
            <a:endParaRPr lang="en-US"/>
          </a:p>
        </p:txBody>
      </p:sp>
    </p:spTree>
    <p:extLst>
      <p:ext uri="{BB962C8B-B14F-4D97-AF65-F5344CB8AC3E}">
        <p14:creationId xmlns:p14="http://schemas.microsoft.com/office/powerpoint/2010/main" val="26093075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55EFCF-1D9A-304F-8640-21BE30F40DE4}" type="slidenum">
              <a:rPr lang="en-US" smtClean="0"/>
              <a:t>9</a:t>
            </a:fld>
            <a:endParaRPr lang="en-US"/>
          </a:p>
        </p:txBody>
      </p:sp>
    </p:spTree>
    <p:extLst>
      <p:ext uri="{BB962C8B-B14F-4D97-AF65-F5344CB8AC3E}">
        <p14:creationId xmlns:p14="http://schemas.microsoft.com/office/powerpoint/2010/main" val="1436994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11/11/2013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11/11/2013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11/11/2013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11/11/2013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11/11/2013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11/11/2013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11/11/2013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11/11/2013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11/11/2013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35. Marsilius of Padua – </a:t>
            </a:r>
            <a:r>
              <a:rPr lang="en-US" i="1" dirty="0" smtClean="0"/>
              <a:t>Valentior Pars</a:t>
            </a:r>
            <a:endParaRPr lang="en-US" i="1" dirty="0"/>
          </a:p>
        </p:txBody>
      </p:sp>
    </p:spTree>
    <p:extLst>
      <p:ext uri="{BB962C8B-B14F-4D97-AF65-F5344CB8AC3E}">
        <p14:creationId xmlns:p14="http://schemas.microsoft.com/office/powerpoint/2010/main" val="214378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For Marsilius, sovereignty </a:t>
            </a:r>
            <a:r>
              <a:rPr lang="en-GB" dirty="0"/>
              <a:t>is unitary and the secular authority is sovereign. As such, it and it alone has the coercive power that accompanies sovereignty. </a:t>
            </a:r>
            <a:r>
              <a:rPr lang="en-GB" dirty="0" smtClean="0"/>
              <a:t>On this conception of sovereignty, the </a:t>
            </a:r>
            <a:r>
              <a:rPr lang="en-GB" i="1" dirty="0"/>
              <a:t>Sacerdotium</a:t>
            </a:r>
            <a:r>
              <a:rPr lang="en-GB" dirty="0"/>
              <a:t> then can have no coercive power unless such power is delegated to it by the secular authority and, of course, what is delegated can be undelegated. </a:t>
            </a:r>
            <a:endParaRPr lang="en-US" dirty="0"/>
          </a:p>
        </p:txBody>
      </p:sp>
    </p:spTree>
    <p:extLst>
      <p:ext uri="{BB962C8B-B14F-4D97-AF65-F5344CB8AC3E}">
        <p14:creationId xmlns:p14="http://schemas.microsoft.com/office/powerpoint/2010/main" val="4273038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Insofar as it claims to have a distinct jurisdiction, canon law is in error unless that jurisdiction is confined to purely spiritual matters with sanctions </a:t>
            </a:r>
            <a:r>
              <a:rPr lang="en-GB" dirty="0" smtClean="0"/>
              <a:t>applying </a:t>
            </a:r>
            <a:r>
              <a:rPr lang="en-GB" dirty="0"/>
              <a:t>in the hereafter. If it is to have coercive powers in the here and now it can have them only as delegated to it by the secular power. ‘No other writer in the Middle </a:t>
            </a:r>
            <a:r>
              <a:rPr lang="en-GB" dirty="0" smtClean="0"/>
              <a:t>Ages’, writes Sabine, ‘went </a:t>
            </a:r>
            <a:r>
              <a:rPr lang="en-GB" dirty="0"/>
              <a:t>so far as Marsilio in thus setting apart the spiritual and religious from the legal.’ [Sabine, p. 299]</a:t>
            </a:r>
            <a:endParaRPr lang="en-US" dirty="0"/>
          </a:p>
          <a:p>
            <a:endParaRPr lang="en-US" dirty="0"/>
          </a:p>
        </p:txBody>
      </p:sp>
    </p:spTree>
    <p:extLst>
      <p:ext uri="{BB962C8B-B14F-4D97-AF65-F5344CB8AC3E}">
        <p14:creationId xmlns:p14="http://schemas.microsoft.com/office/powerpoint/2010/main" val="3963299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Marsilius’s theory of sovereignty with its unitary and exclusive character is primarily designed to undermine the claim of the </a:t>
            </a:r>
            <a:r>
              <a:rPr lang="en-GB" i="1" dirty="0"/>
              <a:t>Sacerdotium</a:t>
            </a:r>
            <a:r>
              <a:rPr lang="en-GB" dirty="0"/>
              <a:t> to exercise any jurisdiction in the here and now but its consequences would have been startling to the medieval man in the street. </a:t>
            </a:r>
            <a:endParaRPr lang="en-GB" dirty="0" smtClean="0"/>
          </a:p>
        </p:txBody>
      </p:sp>
    </p:spTree>
    <p:extLst>
      <p:ext uri="{BB962C8B-B14F-4D97-AF65-F5344CB8AC3E}">
        <p14:creationId xmlns:p14="http://schemas.microsoft.com/office/powerpoint/2010/main" val="117459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Not only is canon law as a separate system of jurisdiction more or less completely invalidated, all the temporal claims that the Church might make, including that of owning property, are seriously undermined. [see Lee] The Church cannot lay claim to financial support from the Christian community as a matter of right unless that right be granted and supported by the secular authority. Even the filling of ecclesiastical offices is done only within boundaries set by the secular authority.</a:t>
            </a:r>
            <a:endParaRPr lang="en-US" dirty="0"/>
          </a:p>
          <a:p>
            <a:pPr marL="0" indent="0">
              <a:buNone/>
            </a:pPr>
            <a:endParaRPr lang="en-US" dirty="0"/>
          </a:p>
        </p:txBody>
      </p:sp>
    </p:spTree>
    <p:extLst>
      <p:ext uri="{BB962C8B-B14F-4D97-AF65-F5344CB8AC3E}">
        <p14:creationId xmlns:p14="http://schemas.microsoft.com/office/powerpoint/2010/main" val="2137738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We can have peace, then, </a:t>
            </a:r>
            <a:r>
              <a:rPr lang="en-GB" dirty="0" smtClean="0"/>
              <a:t>according to Marsilius, only </a:t>
            </a:r>
            <a:r>
              <a:rPr lang="en-GB" dirty="0"/>
              <a:t>if we have a unitary central authority (a prince) with coercive power to enforce the law, and there can be only one law for it to enforce. </a:t>
            </a:r>
            <a:endParaRPr lang="en-GB" dirty="0" smtClean="0"/>
          </a:p>
          <a:p>
            <a:r>
              <a:rPr lang="en-GB" dirty="0" smtClean="0"/>
              <a:t>‘</a:t>
            </a:r>
            <a:r>
              <a:rPr lang="en-GB" dirty="0"/>
              <a:t>This…Marsilian </a:t>
            </a:r>
            <a:r>
              <a:rPr lang="en-GB" dirty="0" smtClean="0"/>
              <a:t>theme’, writes Gewirth, ‘is </a:t>
            </a:r>
            <a:r>
              <a:rPr lang="en-GB" dirty="0"/>
              <a:t>the forerunner of the doctrine of politics centered in considerations of power and stability which have been so characteristic of modern political thought.’ [Gewirth, p. xxxviii] </a:t>
            </a:r>
            <a:endParaRPr lang="en-US" dirty="0"/>
          </a:p>
        </p:txBody>
      </p:sp>
    </p:spTree>
    <p:extLst>
      <p:ext uri="{BB962C8B-B14F-4D97-AF65-F5344CB8AC3E}">
        <p14:creationId xmlns:p14="http://schemas.microsoft.com/office/powerpoint/2010/main" val="2590546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Does this imply that once we have a prince he may do whatever it is he wishes? </a:t>
            </a:r>
            <a:endParaRPr lang="en-GB" dirty="0" smtClean="0"/>
          </a:p>
          <a:p>
            <a:r>
              <a:rPr lang="en-GB" dirty="0" smtClean="0"/>
              <a:t>Marsilius </a:t>
            </a:r>
            <a:r>
              <a:rPr lang="en-GB" dirty="0"/>
              <a:t>thinks not. </a:t>
            </a:r>
            <a:r>
              <a:rPr lang="en-GB" dirty="0" smtClean="0"/>
              <a:t>The </a:t>
            </a:r>
            <a:r>
              <a:rPr lang="en-GB" dirty="0"/>
              <a:t>function of the prince is to execute the law but the law is not made by him but by the legislator which is the whole people or the </a:t>
            </a:r>
            <a:r>
              <a:rPr lang="en-GB" i="1" dirty="0"/>
              <a:t>valentior pars</a:t>
            </a:r>
            <a:r>
              <a:rPr lang="en-GB" dirty="0"/>
              <a:t> of the people. </a:t>
            </a:r>
            <a:endParaRPr lang="en-GB" dirty="0" smtClean="0"/>
          </a:p>
          <a:p>
            <a:r>
              <a:rPr lang="en-GB" dirty="0" smtClean="0"/>
              <a:t>Morrall </a:t>
            </a:r>
            <a:r>
              <a:rPr lang="en-GB" dirty="0"/>
              <a:t>writes that, ‘authority is not wholly transferred; the </a:t>
            </a:r>
            <a:r>
              <a:rPr lang="en-GB" i="1" dirty="0"/>
              <a:t>legislator humanus</a:t>
            </a:r>
            <a:r>
              <a:rPr lang="en-GB" dirty="0"/>
              <a:t> retains ultimate sovereignty and can check, even depose, the </a:t>
            </a:r>
            <a:r>
              <a:rPr lang="en-GB" i="1" dirty="0"/>
              <a:t>pars principans</a:t>
            </a:r>
            <a:r>
              <a:rPr lang="en-GB" dirty="0"/>
              <a:t> [the prince] when necessary.’ [Morrall, p. 114] </a:t>
            </a:r>
            <a:endParaRPr lang="en-US" dirty="0"/>
          </a:p>
        </p:txBody>
      </p:sp>
    </p:spTree>
    <p:extLst>
      <p:ext uri="{BB962C8B-B14F-4D97-AF65-F5344CB8AC3E}">
        <p14:creationId xmlns:p14="http://schemas.microsoft.com/office/powerpoint/2010/main" val="2484167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a:t>
            </a:r>
            <a:r>
              <a:rPr lang="en-GB" dirty="0" smtClean="0"/>
              <a:t>hereas </a:t>
            </a:r>
            <a:r>
              <a:rPr lang="en-GB" dirty="0"/>
              <a:t>the transient acts of individuals may clash and lead to conflict, the people as a whole desire a peaceful state in which they may pursue their own ends. So, the will of an individual may be coerced by the prince but only if the prince in so acting is giving expression to the law that has been willed by all. </a:t>
            </a:r>
            <a:endParaRPr lang="en-GB" dirty="0" smtClean="0"/>
          </a:p>
          <a:p>
            <a:r>
              <a:rPr lang="en-GB" dirty="0" smtClean="0"/>
              <a:t>If </a:t>
            </a:r>
            <a:r>
              <a:rPr lang="en-GB" dirty="0"/>
              <a:t>you’re beginning to see the coming shadow of Rousseau here, you’re not wrong!</a:t>
            </a:r>
            <a:endParaRPr lang="en-US" dirty="0"/>
          </a:p>
          <a:p>
            <a:endParaRPr lang="en-US" dirty="0"/>
          </a:p>
        </p:txBody>
      </p:sp>
    </p:spTree>
    <p:extLst>
      <p:ext uri="{BB962C8B-B14F-4D97-AF65-F5344CB8AC3E}">
        <p14:creationId xmlns:p14="http://schemas.microsoft.com/office/powerpoint/2010/main" val="4251460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Law has to be given effect through an executive body of some kind or other. Whether this executive body is elected or hereditary is not the primary consideration for </a:t>
            </a:r>
            <a:r>
              <a:rPr lang="en-GB" dirty="0" smtClean="0"/>
              <a:t>Marsilius; </a:t>
            </a:r>
            <a:r>
              <a:rPr lang="en-GB" dirty="0"/>
              <a:t>what </a:t>
            </a:r>
            <a:r>
              <a:rPr lang="en-GB" i="1" dirty="0"/>
              <a:t>is</a:t>
            </a:r>
            <a:r>
              <a:rPr lang="en-GB" dirty="0"/>
              <a:t> important is that the executive should act in accordance with the law. That being said, Marsilius clearly has a preference for an elected executive. </a:t>
            </a:r>
            <a:endParaRPr lang="en-US" dirty="0"/>
          </a:p>
        </p:txBody>
      </p:sp>
    </p:spTree>
    <p:extLst>
      <p:ext uri="{BB962C8B-B14F-4D97-AF65-F5344CB8AC3E}">
        <p14:creationId xmlns:p14="http://schemas.microsoft.com/office/powerpoint/2010/main" val="2150791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We need law to regulate excess, and we need someone to do the regulating. There can be only one such regulator or at least, only </a:t>
            </a:r>
            <a:r>
              <a:rPr lang="en-GB" dirty="0" smtClean="0"/>
              <a:t>one </a:t>
            </a:r>
            <a:r>
              <a:rPr lang="en-GB" dirty="0"/>
              <a:t>supreme regulator in a political community. </a:t>
            </a:r>
            <a:endParaRPr lang="en-GB" dirty="0" smtClean="0"/>
          </a:p>
          <a:p>
            <a:r>
              <a:rPr lang="en-GB" dirty="0" smtClean="0"/>
              <a:t>How </a:t>
            </a:r>
            <a:r>
              <a:rPr lang="en-GB" dirty="0"/>
              <a:t>do you prevent the prince or the regulator from becoming a tyrant? </a:t>
            </a:r>
            <a:r>
              <a:rPr lang="en-GB" dirty="0" smtClean="0"/>
              <a:t>Marsilius </a:t>
            </a:r>
            <a:r>
              <a:rPr lang="en-GB" smtClean="0"/>
              <a:t>answers—by </a:t>
            </a:r>
            <a:r>
              <a:rPr lang="en-GB" dirty="0"/>
              <a:t>means of the law</a:t>
            </a:r>
            <a:r>
              <a:rPr lang="en-GB"/>
              <a:t>. </a:t>
            </a:r>
            <a:endParaRPr lang="en-GB" smtClean="0"/>
          </a:p>
          <a:p>
            <a:r>
              <a:rPr lang="en-GB" smtClean="0"/>
              <a:t>The </a:t>
            </a:r>
            <a:r>
              <a:rPr lang="en-GB" dirty="0"/>
              <a:t>prince is not the legislator and the laws limit the prince’s power so that he may act legitimately only in accordance with the law. </a:t>
            </a:r>
            <a:endParaRPr lang="en-US" dirty="0"/>
          </a:p>
          <a:p>
            <a:endParaRPr lang="en-US" dirty="0"/>
          </a:p>
        </p:txBody>
      </p:sp>
    </p:spTree>
    <p:extLst>
      <p:ext uri="{BB962C8B-B14F-4D97-AF65-F5344CB8AC3E}">
        <p14:creationId xmlns:p14="http://schemas.microsoft.com/office/powerpoint/2010/main" val="2439301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Gewirth writes: ‘The upshot, then, is that the people’s will is unchallenged as the possessor of supreme authority. Doctrines of popular control were by no means foreign to medieval political thought. The Roman law tradition of the derivation of the emperor’s power from the people, the Germanic tradition of the basis of law in immemorial custom, as well as the development of medieval institutions themselves, all pointed in this direction. Yet in no medieval work had this tendency been given so complete, explicit, and extensive a statement as in the popular sovereignty of Marsilius. [Gewirth, p. xlv]</a:t>
            </a:r>
            <a:endParaRPr lang="en-US" dirty="0"/>
          </a:p>
        </p:txBody>
      </p:sp>
    </p:spTree>
    <p:extLst>
      <p:ext uri="{BB962C8B-B14F-4D97-AF65-F5344CB8AC3E}">
        <p14:creationId xmlns:p14="http://schemas.microsoft.com/office/powerpoint/2010/main" val="1687974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Would the Marsilian theory lead to an incipient totalitarianism of the majority? </a:t>
            </a:r>
            <a:endParaRPr lang="en-GB" dirty="0" smtClean="0"/>
          </a:p>
          <a:p>
            <a:r>
              <a:rPr lang="en-GB" dirty="0" smtClean="0"/>
              <a:t>Cannot </a:t>
            </a:r>
            <a:r>
              <a:rPr lang="en-GB" dirty="0"/>
              <a:t>the whole community assent to laws that are morally objectionable? </a:t>
            </a:r>
            <a:endParaRPr lang="en-US" dirty="0"/>
          </a:p>
          <a:p>
            <a:endParaRPr lang="en-US" dirty="0"/>
          </a:p>
        </p:txBody>
      </p:sp>
    </p:spTree>
    <p:extLst>
      <p:ext uri="{BB962C8B-B14F-4D97-AF65-F5344CB8AC3E}">
        <p14:creationId xmlns:p14="http://schemas.microsoft.com/office/powerpoint/2010/main" val="1318626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Marsilius gives us the usual six types of regime on the Aristotelian model: monarchy, aristocracy and polity </a:t>
            </a:r>
            <a:r>
              <a:rPr lang="en-GB" dirty="0" smtClean="0"/>
              <a:t>(by which he means moderate </a:t>
            </a:r>
            <a:r>
              <a:rPr lang="en-GB" dirty="0"/>
              <a:t>democracy) on the good side, and tyranny, oligarchy and democracy on the bad side. Of interest to us is his description of the good regimes as being ‘tempered’ while the bad ones are described as being ‘distempered’. </a:t>
            </a:r>
            <a:endParaRPr lang="en-US" dirty="0"/>
          </a:p>
        </p:txBody>
      </p:sp>
    </p:spTree>
    <p:extLst>
      <p:ext uri="{BB962C8B-B14F-4D97-AF65-F5344CB8AC3E}">
        <p14:creationId xmlns:p14="http://schemas.microsoft.com/office/powerpoint/2010/main" val="2094596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Consider Marsilius’s account of what he calls a </a:t>
            </a:r>
            <a:r>
              <a:rPr lang="en-GB" i="1" dirty="0"/>
              <a:t>regnum</a:t>
            </a:r>
            <a:r>
              <a:rPr lang="en-GB" dirty="0"/>
              <a:t>, this term being sometimes translated somewhat anachronistically as ‘state’; a better term might be ‘realm’. </a:t>
            </a:r>
            <a:endParaRPr lang="en-GB" dirty="0" smtClean="0"/>
          </a:p>
        </p:txBody>
      </p:sp>
    </p:spTree>
    <p:extLst>
      <p:ext uri="{BB962C8B-B14F-4D97-AF65-F5344CB8AC3E}">
        <p14:creationId xmlns:p14="http://schemas.microsoft.com/office/powerpoint/2010/main" val="2552196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There are four possible ways to define a </a:t>
            </a:r>
            <a:r>
              <a:rPr lang="en-GB" i="1" dirty="0"/>
              <a:t>regnum</a:t>
            </a:r>
            <a:r>
              <a:rPr lang="en-GB" dirty="0"/>
              <a:t> or realm. It can be taken </a:t>
            </a:r>
            <a:r>
              <a:rPr lang="en-GB" dirty="0" smtClean="0"/>
              <a:t>as: </a:t>
            </a:r>
          </a:p>
          <a:p>
            <a:r>
              <a:rPr lang="en-GB" dirty="0" err="1"/>
              <a:t>a</a:t>
            </a:r>
            <a:r>
              <a:rPr lang="en-GB" dirty="0" err="1" smtClean="0"/>
              <a:t>‘plurality</a:t>
            </a:r>
            <a:r>
              <a:rPr lang="en-GB" dirty="0" smtClean="0"/>
              <a:t> </a:t>
            </a:r>
            <a:r>
              <a:rPr lang="en-GB" dirty="0"/>
              <a:t>of cities or provinces contained under one regime</a:t>
            </a:r>
            <a:r>
              <a:rPr lang="en-GB" dirty="0" smtClean="0"/>
              <a:t>’, </a:t>
            </a:r>
            <a:r>
              <a:rPr lang="en-GB" dirty="0"/>
              <a:t>or </a:t>
            </a:r>
            <a:endParaRPr lang="en-GB" dirty="0" smtClean="0"/>
          </a:p>
          <a:p>
            <a:r>
              <a:rPr lang="en-GB" dirty="0" smtClean="0"/>
              <a:t>a </a:t>
            </a:r>
            <a:r>
              <a:rPr lang="en-GB" dirty="0"/>
              <a:t>‘temperate regime’ which one can have even in a single city; </a:t>
            </a:r>
            <a:r>
              <a:rPr lang="en-GB" dirty="0" smtClean="0"/>
              <a:t>or,</a:t>
            </a:r>
          </a:p>
          <a:p>
            <a:r>
              <a:rPr lang="en-GB" dirty="0" smtClean="0"/>
              <a:t> </a:t>
            </a:r>
            <a:r>
              <a:rPr lang="en-GB" dirty="0"/>
              <a:t>a temperate regime over a plurality of cities or provinces; or, </a:t>
            </a:r>
            <a:endParaRPr lang="en-GB" dirty="0" smtClean="0"/>
          </a:p>
          <a:p>
            <a:r>
              <a:rPr lang="en-GB" dirty="0" smtClean="0"/>
              <a:t>finally</a:t>
            </a:r>
            <a:r>
              <a:rPr lang="en-GB" dirty="0"/>
              <a:t>, whatever it is that all temperate regimes have in common, whether over one city or province or many. [I, ii, 2]</a:t>
            </a:r>
            <a:endParaRPr lang="en-US" dirty="0"/>
          </a:p>
          <a:p>
            <a:endParaRPr lang="en-US" dirty="0"/>
          </a:p>
        </p:txBody>
      </p:sp>
    </p:spTree>
    <p:extLst>
      <p:ext uri="{BB962C8B-B14F-4D97-AF65-F5344CB8AC3E}">
        <p14:creationId xmlns:p14="http://schemas.microsoft.com/office/powerpoint/2010/main" val="1051883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Marsilius’s political theory is meant to be a ‘one-size-fits-all’ account inasmuch as it is not tied to any particular people, nation, area, language or culture, nor does it endorse or recommend any particular form of political constitution. </a:t>
            </a:r>
            <a:endParaRPr lang="en-US" dirty="0"/>
          </a:p>
        </p:txBody>
      </p:sp>
    </p:spTree>
    <p:extLst>
      <p:ext uri="{BB962C8B-B14F-4D97-AF65-F5344CB8AC3E}">
        <p14:creationId xmlns:p14="http://schemas.microsoft.com/office/powerpoint/2010/main" val="2612675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While relatively indifferent to constitutional forms, Marsilius is far from indifferent to the manner in which the authority of a temperate realm is exercised. Any such realm must have a single supreme ruler; otherwise all will be confusion and chaos. If there are diverse authorities in a given realm, then there must still be one supreme </a:t>
            </a:r>
            <a:r>
              <a:rPr lang="en-GB" dirty="0" smtClean="0"/>
              <a:t>authority </a:t>
            </a:r>
            <a:r>
              <a:rPr lang="en-GB" dirty="0"/>
              <a:t>to which all the others are ultimately subordinate. </a:t>
            </a:r>
            <a:endParaRPr lang="en-US" dirty="0"/>
          </a:p>
          <a:p>
            <a:endParaRPr lang="en-US" dirty="0"/>
          </a:p>
        </p:txBody>
      </p:sp>
    </p:spTree>
    <p:extLst>
      <p:ext uri="{BB962C8B-B14F-4D97-AF65-F5344CB8AC3E}">
        <p14:creationId xmlns:p14="http://schemas.microsoft.com/office/powerpoint/2010/main" val="2299843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can be only one prince in any political community, only one ultimate law-enforcer. </a:t>
            </a:r>
            <a:r>
              <a:rPr lang="en-GB" dirty="0" smtClean="0"/>
              <a:t>Marsilius writes, ‘</a:t>
            </a:r>
            <a:r>
              <a:rPr lang="en-GB" dirty="0"/>
              <a:t>…in a single city or a single realm there should be only one single principate; or if there are several, in number or species—as seems expedient in great cities, and most of all in a realm [containing a plurality of cities or provinces under one regime]—then there should be among them one in number that is supreme over all, to which and through which the rest are reduced and regulated, and any errors that arise in them corrected.’ [I, xvii, 1] </a:t>
            </a:r>
            <a:endParaRPr lang="en-US" dirty="0"/>
          </a:p>
          <a:p>
            <a:endParaRPr lang="en-US" dirty="0"/>
          </a:p>
        </p:txBody>
      </p:sp>
    </p:spTree>
    <p:extLst>
      <p:ext uri="{BB962C8B-B14F-4D97-AF65-F5344CB8AC3E}">
        <p14:creationId xmlns:p14="http://schemas.microsoft.com/office/powerpoint/2010/main" val="2738352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unity Marsilius is talking about here may be either personal or institutional. What would happen if we didn’t have such unity? ‘…if there were more than one principate in a city or realm</a:t>
            </a:r>
            <a:r>
              <a:rPr lang="en-GB" dirty="0" smtClean="0"/>
              <a:t>,’ he says, ‘and </a:t>
            </a:r>
            <a:r>
              <a:rPr lang="en-GB" dirty="0"/>
              <a:t>they were not reduced or ordered towards any one supreme, then the judgement, command and execution of what is advantageous and just would fail, and the result—because of injuries remaining unavenged between men—would be fighting, disintegration and ultimately the destruction of the city or realm.’ [I, xvii, 3]</a:t>
            </a:r>
            <a:endParaRPr lang="en-US" dirty="0"/>
          </a:p>
          <a:p>
            <a:endParaRPr lang="en-US" dirty="0"/>
          </a:p>
        </p:txBody>
      </p:sp>
    </p:spTree>
    <p:extLst>
      <p:ext uri="{BB962C8B-B14F-4D97-AF65-F5344CB8AC3E}">
        <p14:creationId xmlns:p14="http://schemas.microsoft.com/office/powerpoint/2010/main" val="4048913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At the end of the book, Marsilius offers us this summary: ‘The first citizen…of a civil regime…one man or several…will understand…that they alone have the authority to command the subject multitude, collectively, or individually, and to constrain any individual, if it is expedient to do so, according to the laws that have been laid down.’ </a:t>
            </a:r>
            <a:endParaRPr lang="en-GB" dirty="0" smtClean="0"/>
          </a:p>
        </p:txBody>
      </p:sp>
    </p:spTree>
    <p:extLst>
      <p:ext uri="{BB962C8B-B14F-4D97-AF65-F5344CB8AC3E}">
        <p14:creationId xmlns:p14="http://schemas.microsoft.com/office/powerpoint/2010/main" val="3638620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He goes on to say that ‘they can do nothing more than this, particularly anything involving difficulty, without the consent of the subject multitude or the legislator and that the multitude or legislators should not be provoked by injustice, because the </a:t>
            </a:r>
            <a:r>
              <a:rPr lang="en-GB" dirty="0" smtClean="0"/>
              <a:t>force </a:t>
            </a:r>
            <a:r>
              <a:rPr lang="en-GB" dirty="0"/>
              <a:t>and authority of the principate consists in the express will of this same multitude.’ </a:t>
            </a:r>
            <a:endParaRPr lang="en-US" dirty="0"/>
          </a:p>
          <a:p>
            <a:endParaRPr lang="en-US" dirty="0"/>
          </a:p>
        </p:txBody>
      </p:sp>
    </p:spTree>
    <p:extLst>
      <p:ext uri="{BB962C8B-B14F-4D97-AF65-F5344CB8AC3E}">
        <p14:creationId xmlns:p14="http://schemas.microsoft.com/office/powerpoint/2010/main" val="1976676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 their part, the subject multitude ‘is obliged to obey only the commands of the princely part as being coercive for and in the status of this present world’ and ‘it will learn to keep as close a watch as possible that the princely or any other part of the community does not presume to be its own arbiter, by judging or taking any other action in the city against or outside the laws.’ [III, iii]</a:t>
            </a:r>
            <a:endParaRPr lang="en-US" dirty="0"/>
          </a:p>
          <a:p>
            <a:endParaRPr lang="en-US" dirty="0"/>
          </a:p>
        </p:txBody>
      </p:sp>
    </p:spTree>
    <p:extLst>
      <p:ext uri="{BB962C8B-B14F-4D97-AF65-F5344CB8AC3E}">
        <p14:creationId xmlns:p14="http://schemas.microsoft.com/office/powerpoint/2010/main" val="2455183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No. </a:t>
            </a:r>
            <a:endParaRPr lang="en-GB" dirty="0" smtClean="0"/>
          </a:p>
          <a:p>
            <a:r>
              <a:rPr lang="en-GB" dirty="0" smtClean="0"/>
              <a:t>The </a:t>
            </a:r>
            <a:r>
              <a:rPr lang="en-GB" dirty="0"/>
              <a:t>assent of the community to the laws that govern it is a necessary but not a sufficient condition of the validity of those laws. The laws of a community may or may not conform with justice but Marsilius thinks that the greater the level of consent to laws, the more likely it is that that the laws approved of do in fact conform with justice. </a:t>
            </a:r>
            <a:endParaRPr lang="en-US" dirty="0"/>
          </a:p>
          <a:p>
            <a:endParaRPr lang="en-US" dirty="0"/>
          </a:p>
        </p:txBody>
      </p:sp>
    </p:spTree>
    <p:extLst>
      <p:ext uri="{BB962C8B-B14F-4D97-AF65-F5344CB8AC3E}">
        <p14:creationId xmlns:p14="http://schemas.microsoft.com/office/powerpoint/2010/main" val="2539202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Alan Gewirth isolates three theses in Marsilius’s work. </a:t>
            </a:r>
            <a:endParaRPr lang="en-GB" dirty="0" smtClean="0"/>
          </a:p>
          <a:p>
            <a:r>
              <a:rPr lang="en-GB" dirty="0" smtClean="0"/>
              <a:t>1</a:t>
            </a:r>
            <a:r>
              <a:rPr lang="en-GB" dirty="0"/>
              <a:t>. The state (political community) exists so that men may live well; </a:t>
            </a:r>
            <a:endParaRPr lang="en-GB" dirty="0" smtClean="0"/>
          </a:p>
          <a:p>
            <a:r>
              <a:rPr lang="en-GB" dirty="0" smtClean="0"/>
              <a:t>2</a:t>
            </a:r>
            <a:r>
              <a:rPr lang="en-GB" dirty="0"/>
              <a:t>. Political authority exists to resolve conflicts and so must have coercive power; </a:t>
            </a:r>
            <a:endParaRPr lang="en-GB" dirty="0" smtClean="0"/>
          </a:p>
          <a:p>
            <a:r>
              <a:rPr lang="en-GB" dirty="0" smtClean="0"/>
              <a:t>and </a:t>
            </a:r>
            <a:r>
              <a:rPr lang="en-GB" dirty="0"/>
              <a:t>3. The source of legitimate political power is the people. </a:t>
            </a:r>
            <a:endParaRPr lang="en-GB" dirty="0" smtClean="0"/>
          </a:p>
          <a:p>
            <a:r>
              <a:rPr lang="en-GB" dirty="0" smtClean="0"/>
              <a:t>Gewirth </a:t>
            </a:r>
            <a:r>
              <a:rPr lang="en-GB" dirty="0"/>
              <a:t>notes that while no one of these theses is particularly novel, the combination of all three in one work is. </a:t>
            </a:r>
            <a:endParaRPr lang="en-US" dirty="0"/>
          </a:p>
          <a:p>
            <a:pPr marL="0" indent="0">
              <a:buNone/>
            </a:pPr>
            <a:endParaRPr lang="en-US" dirty="0"/>
          </a:p>
        </p:txBody>
      </p:sp>
    </p:spTree>
    <p:extLst>
      <p:ext uri="{BB962C8B-B14F-4D97-AF65-F5344CB8AC3E}">
        <p14:creationId xmlns:p14="http://schemas.microsoft.com/office/powerpoint/2010/main" val="3484214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first thesis is characteristic of ideal accounts of politics; the second, of positivistic or realistic accounts usually opposed to the idealistic; and the third gives an account of the state or political authority which can be set in opposition to both the first two but, in Marsilius’s though, is meant to mediate the first and the second dialectically. Given this dialectical tension, it is no wonder that similarities between Marsilius and such diverse thinkers as Hobbes, Machiavelli and Rousseau have been drawn. </a:t>
            </a:r>
            <a:endParaRPr lang="en-US" dirty="0"/>
          </a:p>
          <a:p>
            <a:endParaRPr lang="en-US" dirty="0"/>
          </a:p>
        </p:txBody>
      </p:sp>
    </p:spTree>
    <p:extLst>
      <p:ext uri="{BB962C8B-B14F-4D97-AF65-F5344CB8AC3E}">
        <p14:creationId xmlns:p14="http://schemas.microsoft.com/office/powerpoint/2010/main" val="2662207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Marsilius starts with the idea that political obligation is based on the moral ends or virtues that a political community can help its citizens achieve. This idealistic conception is quickly moderated to the less lofty idea that political obligation is based on the ability of the executive office of the political </a:t>
            </a:r>
            <a:r>
              <a:rPr lang="en-GB" dirty="0" smtClean="0"/>
              <a:t>community </a:t>
            </a:r>
            <a:r>
              <a:rPr lang="en-GB" dirty="0"/>
              <a:t>to prevent conflict and settle disputes. </a:t>
            </a:r>
            <a:endParaRPr lang="en-GB" dirty="0" smtClean="0"/>
          </a:p>
          <a:p>
            <a:r>
              <a:rPr lang="en-GB" dirty="0" smtClean="0"/>
              <a:t>It’s </a:t>
            </a:r>
            <a:r>
              <a:rPr lang="en-GB" dirty="0"/>
              <a:t>important to note that M</a:t>
            </a:r>
            <a:r>
              <a:rPr lang="en-GB" dirty="0" smtClean="0"/>
              <a:t>arsilius </a:t>
            </a:r>
            <a:r>
              <a:rPr lang="en-GB" dirty="0"/>
              <a:t>never rejects the idealistic conception; he just doesn’t pursue it further in </a:t>
            </a:r>
            <a:r>
              <a:rPr lang="en-GB" i="1" dirty="0"/>
              <a:t>Defensor pacis</a:t>
            </a:r>
            <a:r>
              <a:rPr lang="en-GB" dirty="0"/>
              <a:t>. </a:t>
            </a:r>
            <a:endParaRPr lang="en-US" dirty="0"/>
          </a:p>
          <a:p>
            <a:endParaRPr lang="en-US" dirty="0"/>
          </a:p>
        </p:txBody>
      </p:sp>
    </p:spTree>
    <p:extLst>
      <p:ext uri="{BB962C8B-B14F-4D97-AF65-F5344CB8AC3E}">
        <p14:creationId xmlns:p14="http://schemas.microsoft.com/office/powerpoint/2010/main" val="3479337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While this seems to be an anticipation of a characteristically Hobbesian theme, it is, in fact, a commonplace of medieval thought. So, for example, Aquinas, in his </a:t>
            </a:r>
            <a:r>
              <a:rPr lang="en-GB" i="1" dirty="0"/>
              <a:t>de Regime Principum</a:t>
            </a:r>
            <a:r>
              <a:rPr lang="en-GB" dirty="0"/>
              <a:t>, says that ‘Where there are many men together and each one looks out for what suits himself, the multitude would be broken up onto diverse parts unless there were someone to watch out for that which concerns the good of the multitude.’ [</a:t>
            </a:r>
            <a:r>
              <a:rPr lang="en-GB" i="1" dirty="0"/>
              <a:t>de Regimine Principum</a:t>
            </a:r>
            <a:r>
              <a:rPr lang="en-GB" dirty="0"/>
              <a:t>, I, </a:t>
            </a:r>
            <a:r>
              <a:rPr lang="en-GB" dirty="0" err="1"/>
              <a:t>i</a:t>
            </a:r>
            <a:r>
              <a:rPr lang="en-GB" dirty="0"/>
              <a:t>]. And, of course, we have the typical Augustinian theme behind all this to the effect that the sinfulness of men is what makes government necessary. </a:t>
            </a:r>
            <a:endParaRPr lang="en-US" dirty="0"/>
          </a:p>
          <a:p>
            <a:endParaRPr lang="en-US" dirty="0"/>
          </a:p>
        </p:txBody>
      </p:sp>
    </p:spTree>
    <p:extLst>
      <p:ext uri="{BB962C8B-B14F-4D97-AF65-F5344CB8AC3E}">
        <p14:creationId xmlns:p14="http://schemas.microsoft.com/office/powerpoint/2010/main" val="361349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approach a political philosopher takes towards this sociological fact (if it is a fact) determines to a large extent the outcome of his philosophy. If he takes it to be something relatively insignificant, something to be dealt with expeditiously before moving on to higher things, we will get a generally more optimistic political philosophy. If, as here, it is a recurring drumbeat that sounds all the way through, then the political philosophy is likely to be much less optimistic. This is what we find in Machiavelli and in Hobbes. </a:t>
            </a:r>
            <a:endParaRPr lang="en-US" dirty="0"/>
          </a:p>
        </p:txBody>
      </p:sp>
    </p:spTree>
    <p:extLst>
      <p:ext uri="{BB962C8B-B14F-4D97-AF65-F5344CB8AC3E}">
        <p14:creationId xmlns:p14="http://schemas.microsoft.com/office/powerpoint/2010/main" val="4161073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Once again, Marsilius does not deny that the content of the law is determined relative to some standard of reason or justice, but the essential characteristic of law is a command backed by coercive force. Once again, this is an idea that will echo in Hobbes and others. </a:t>
            </a:r>
            <a:endParaRPr lang="en-US" dirty="0"/>
          </a:p>
          <a:p>
            <a:endParaRPr lang="en-US" dirty="0"/>
          </a:p>
        </p:txBody>
      </p:sp>
    </p:spTree>
    <p:extLst>
      <p:ext uri="{BB962C8B-B14F-4D97-AF65-F5344CB8AC3E}">
        <p14:creationId xmlns:p14="http://schemas.microsoft.com/office/powerpoint/2010/main" val="2442467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 leave the last word to Morrall: ‘Though even Marsiglio did not realize it, the Christian Commonwealth, in the form in which the Middle Ages had created it, was ceasing to exist and in its place a new political </a:t>
            </a:r>
            <a:r>
              <a:rPr lang="en-GB" i="1" dirty="0"/>
              <a:t>leitmotiv</a:t>
            </a:r>
            <a:r>
              <a:rPr lang="en-GB" dirty="0"/>
              <a:t> was coming into control—the modern State.’ [Morrall, p. 118</a:t>
            </a:r>
            <a:r>
              <a:rPr lang="en-GB" dirty="0" smtClean="0"/>
              <a:t>]</a:t>
            </a:r>
            <a:endParaRPr lang="en-US" dirty="0"/>
          </a:p>
        </p:txBody>
      </p:sp>
    </p:spTree>
    <p:extLst>
      <p:ext uri="{BB962C8B-B14F-4D97-AF65-F5344CB8AC3E}">
        <p14:creationId xmlns:p14="http://schemas.microsoft.com/office/powerpoint/2010/main" val="1691839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What standard of justice are we to employ in these considerations? </a:t>
            </a:r>
            <a:endParaRPr lang="en-GB" dirty="0" smtClean="0"/>
          </a:p>
          <a:p>
            <a:r>
              <a:rPr lang="en-GB" dirty="0" smtClean="0"/>
              <a:t>Not </a:t>
            </a:r>
            <a:r>
              <a:rPr lang="en-GB" dirty="0"/>
              <a:t>an abstract conception but one that bears directly on each and everyone’s self-interest. Given that communities are formed for the preservation of the individual and the advancement of his interest, this is hardly surprising. ‘Those matters, therefore, that can touch upon the advantage and disadvantage of everyone ought to be known and heard by everyone, so that they can obtain advantage and repel its opposite.’ [I, xii, 7] </a:t>
            </a:r>
            <a:endParaRPr lang="en-US" dirty="0"/>
          </a:p>
          <a:p>
            <a:endParaRPr lang="en-US" dirty="0"/>
          </a:p>
        </p:txBody>
      </p:sp>
    </p:spTree>
    <p:extLst>
      <p:ext uri="{BB962C8B-B14F-4D97-AF65-F5344CB8AC3E}">
        <p14:creationId xmlns:p14="http://schemas.microsoft.com/office/powerpoint/2010/main" val="3445834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common good of the community, then, is not something over and above the goods of the individuals making up the community; it is, rather, the sum total of advantage over disadvantage of the individuals in the community. In short, if an individual wants to know what the communal benefit is of any proposed law or regulation, he need only consult his own benefit and ‘anyone can check whether a proposed law tends more to the advantage of a particular man or men than to that of other </a:t>
            </a:r>
            <a:r>
              <a:rPr lang="en-GB" dirty="0" smtClean="0"/>
              <a:t>men or </a:t>
            </a:r>
            <a:r>
              <a:rPr lang="en-GB" dirty="0"/>
              <a:t>of the community…’ [I, xii, 5] </a:t>
            </a:r>
            <a:endParaRPr lang="en-US" dirty="0"/>
          </a:p>
          <a:p>
            <a:endParaRPr lang="en-US" dirty="0"/>
          </a:p>
        </p:txBody>
      </p:sp>
    </p:spTree>
    <p:extLst>
      <p:ext uri="{BB962C8B-B14F-4D97-AF65-F5344CB8AC3E}">
        <p14:creationId xmlns:p14="http://schemas.microsoft.com/office/powerpoint/2010/main" val="4283452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Without the test of popular assent, it is likely that the law will lean towards the benefit of the few rather than the many. But where there is none to object to a proposal on the grounds that it is detrimental to his interest, then that law is more than likely to be reasonable. </a:t>
            </a:r>
            <a:endParaRPr lang="en-GB" dirty="0" smtClean="0"/>
          </a:p>
          <a:p>
            <a:endParaRPr lang="en-US" dirty="0"/>
          </a:p>
        </p:txBody>
      </p:sp>
    </p:spTree>
    <p:extLst>
      <p:ext uri="{BB962C8B-B14F-4D97-AF65-F5344CB8AC3E}">
        <p14:creationId xmlns:p14="http://schemas.microsoft.com/office/powerpoint/2010/main" val="913329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Marsilius doesn’t manifest any strong preference for any particular form of governance, either monarchy, aristocracy or democracy. He is much more concerned that a government be temperate or healthy than that it have a particular constitution and no government can be healthy or temperate without the consent of the governed. </a:t>
            </a:r>
            <a:endParaRPr lang="en-US" dirty="0"/>
          </a:p>
          <a:p>
            <a:endParaRPr lang="en-US" dirty="0"/>
          </a:p>
        </p:txBody>
      </p:sp>
    </p:spTree>
    <p:extLst>
      <p:ext uri="{BB962C8B-B14F-4D97-AF65-F5344CB8AC3E}">
        <p14:creationId xmlns:p14="http://schemas.microsoft.com/office/powerpoint/2010/main" val="2133292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However it comes into being, what is most important for the executive is not only that it give expression to the law as determined by the legislator, it is also that it be supreme. Only if it is supreme or sovereign can it in fact give expression to the law. </a:t>
            </a:r>
            <a:endParaRPr lang="en-US" dirty="0"/>
          </a:p>
        </p:txBody>
      </p:sp>
    </p:spTree>
    <p:extLst>
      <p:ext uri="{BB962C8B-B14F-4D97-AF65-F5344CB8AC3E}">
        <p14:creationId xmlns:p14="http://schemas.microsoft.com/office/powerpoint/2010/main" val="3909338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considering this aspect of Marsilius’s thought, it is difficult not to see this idea of the supremacy of the executive as being, at least in part, a response to the existential conditions of governance in the 14</a:t>
            </a:r>
            <a:r>
              <a:rPr lang="en-GB" baseline="30000" dirty="0"/>
              <a:t>th</a:t>
            </a:r>
            <a:r>
              <a:rPr lang="en-GB" dirty="0"/>
              <a:t> century. Not only was there a division between the authority of the secular and the spiritual, </a:t>
            </a:r>
            <a:r>
              <a:rPr lang="en-GB" dirty="0" smtClean="0"/>
              <a:t>expressed </a:t>
            </a:r>
            <a:r>
              <a:rPr lang="en-GB" dirty="0"/>
              <a:t>legally in courts and in claims of jurisdiction, there were also multiple and overlapping forms of each of these </a:t>
            </a:r>
            <a:r>
              <a:rPr lang="en-GB" dirty="0" smtClean="0"/>
              <a:t>two </a:t>
            </a:r>
            <a:r>
              <a:rPr lang="en-GB" dirty="0"/>
              <a:t>basic types </a:t>
            </a:r>
            <a:r>
              <a:rPr lang="en-GB" dirty="0" smtClean="0"/>
              <a:t>of</a:t>
            </a:r>
            <a:r>
              <a:rPr lang="en-GB" dirty="0" smtClean="0"/>
              <a:t> </a:t>
            </a:r>
            <a:r>
              <a:rPr lang="en-GB" dirty="0" smtClean="0"/>
              <a:t>administration </a:t>
            </a:r>
            <a:r>
              <a:rPr lang="en-GB" dirty="0"/>
              <a:t>in any given area. [see Berman, passim.]</a:t>
            </a:r>
            <a:endParaRPr lang="en-US" dirty="0"/>
          </a:p>
          <a:p>
            <a:endParaRPr lang="en-US" dirty="0"/>
          </a:p>
        </p:txBody>
      </p:sp>
    </p:spTree>
    <p:extLst>
      <p:ext uri="{BB962C8B-B14F-4D97-AF65-F5344CB8AC3E}">
        <p14:creationId xmlns:p14="http://schemas.microsoft.com/office/powerpoint/2010/main" val="1427160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79</TotalTime>
  <Words>2779</Words>
  <Application>Microsoft Macintosh PowerPoint</Application>
  <PresentationFormat>On-screen Show (4:3)</PresentationFormat>
  <Paragraphs>89</Paragraphs>
  <Slides>36</Slides>
  <Notes>34</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10</cp:revision>
  <dcterms:created xsi:type="dcterms:W3CDTF">2013-10-27T10:38:10Z</dcterms:created>
  <dcterms:modified xsi:type="dcterms:W3CDTF">2013-11-11T16:11:43Z</dcterms:modified>
</cp:coreProperties>
</file>