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292" r:id="rId3"/>
    <p:sldId id="257" r:id="rId4"/>
    <p:sldId id="258" r:id="rId5"/>
    <p:sldId id="259" r:id="rId6"/>
    <p:sldId id="260" r:id="rId7"/>
    <p:sldId id="261" r:id="rId8"/>
    <p:sldId id="262" r:id="rId9"/>
    <p:sldId id="263" r:id="rId10"/>
    <p:sldId id="264" r:id="rId11"/>
    <p:sldId id="293" r:id="rId12"/>
    <p:sldId id="265" r:id="rId13"/>
    <p:sldId id="266" r:id="rId14"/>
    <p:sldId id="294" r:id="rId15"/>
    <p:sldId id="267" r:id="rId16"/>
    <p:sldId id="295" r:id="rId17"/>
    <p:sldId id="268" r:id="rId18"/>
    <p:sldId id="269" r:id="rId19"/>
    <p:sldId id="270" r:id="rId20"/>
    <p:sldId id="271" r:id="rId21"/>
    <p:sldId id="272" r:id="rId22"/>
    <p:sldId id="296" r:id="rId23"/>
    <p:sldId id="273" r:id="rId24"/>
    <p:sldId id="274" r:id="rId25"/>
    <p:sldId id="275" r:id="rId26"/>
    <p:sldId id="276" r:id="rId27"/>
    <p:sldId id="277" r:id="rId28"/>
    <p:sldId id="297" r:id="rId29"/>
    <p:sldId id="278" r:id="rId30"/>
    <p:sldId id="279" r:id="rId31"/>
    <p:sldId id="280" r:id="rId32"/>
    <p:sldId id="281" r:id="rId33"/>
    <p:sldId id="282" r:id="rId34"/>
    <p:sldId id="298" r:id="rId35"/>
    <p:sldId id="283" r:id="rId36"/>
    <p:sldId id="284" r:id="rId37"/>
    <p:sldId id="285" r:id="rId38"/>
    <p:sldId id="286" r:id="rId39"/>
    <p:sldId id="299" r:id="rId40"/>
    <p:sldId id="287" r:id="rId41"/>
    <p:sldId id="300" r:id="rId42"/>
    <p:sldId id="288" r:id="rId43"/>
    <p:sldId id="289" r:id="rId44"/>
    <p:sldId id="290" r:id="rId45"/>
    <p:sldId id="291" r:id="rId46"/>
    <p:sldId id="301"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notesMaster" Target="notesMasters/notesMaster1.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7BCF7F-9DA1-3F40-903B-1B38AAAC3E2D}" type="datetimeFigureOut">
              <a:rPr lang="en-US" smtClean="0"/>
              <a:t>11/11/2013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94419A-DC31-5748-AFFC-22CBC32D7F04}" type="slidenum">
              <a:rPr lang="en-US" smtClean="0"/>
              <a:t>‹#›</a:t>
            </a:fld>
            <a:endParaRPr lang="en-US"/>
          </a:p>
        </p:txBody>
      </p:sp>
    </p:spTree>
    <p:extLst>
      <p:ext uri="{BB962C8B-B14F-4D97-AF65-F5344CB8AC3E}">
        <p14:creationId xmlns:p14="http://schemas.microsoft.com/office/powerpoint/2010/main" val="132919935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a:t>
            </a:fld>
            <a:endParaRPr lang="en-US"/>
          </a:p>
        </p:txBody>
      </p:sp>
    </p:spTree>
    <p:extLst>
      <p:ext uri="{BB962C8B-B14F-4D97-AF65-F5344CB8AC3E}">
        <p14:creationId xmlns:p14="http://schemas.microsoft.com/office/powerpoint/2010/main" val="42362868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10</a:t>
            </a:fld>
            <a:endParaRPr lang="en-US"/>
          </a:p>
        </p:txBody>
      </p:sp>
    </p:spTree>
    <p:extLst>
      <p:ext uri="{BB962C8B-B14F-4D97-AF65-F5344CB8AC3E}">
        <p14:creationId xmlns:p14="http://schemas.microsoft.com/office/powerpoint/2010/main" val="10866894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11</a:t>
            </a:fld>
            <a:endParaRPr lang="en-US"/>
          </a:p>
        </p:txBody>
      </p:sp>
    </p:spTree>
    <p:extLst>
      <p:ext uri="{BB962C8B-B14F-4D97-AF65-F5344CB8AC3E}">
        <p14:creationId xmlns:p14="http://schemas.microsoft.com/office/powerpoint/2010/main" val="30430609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12</a:t>
            </a:fld>
            <a:endParaRPr lang="en-US"/>
          </a:p>
        </p:txBody>
      </p:sp>
    </p:spTree>
    <p:extLst>
      <p:ext uri="{BB962C8B-B14F-4D97-AF65-F5344CB8AC3E}">
        <p14:creationId xmlns:p14="http://schemas.microsoft.com/office/powerpoint/2010/main" val="3158196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13</a:t>
            </a:fld>
            <a:endParaRPr lang="en-US"/>
          </a:p>
        </p:txBody>
      </p:sp>
    </p:spTree>
    <p:extLst>
      <p:ext uri="{BB962C8B-B14F-4D97-AF65-F5344CB8AC3E}">
        <p14:creationId xmlns:p14="http://schemas.microsoft.com/office/powerpoint/2010/main" val="4444101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14</a:t>
            </a:fld>
            <a:endParaRPr lang="en-US"/>
          </a:p>
        </p:txBody>
      </p:sp>
    </p:spTree>
    <p:extLst>
      <p:ext uri="{BB962C8B-B14F-4D97-AF65-F5344CB8AC3E}">
        <p14:creationId xmlns:p14="http://schemas.microsoft.com/office/powerpoint/2010/main" val="4191294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15</a:t>
            </a:fld>
            <a:endParaRPr lang="en-US"/>
          </a:p>
        </p:txBody>
      </p:sp>
    </p:spTree>
    <p:extLst>
      <p:ext uri="{BB962C8B-B14F-4D97-AF65-F5344CB8AC3E}">
        <p14:creationId xmlns:p14="http://schemas.microsoft.com/office/powerpoint/2010/main" val="41082075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16</a:t>
            </a:fld>
            <a:endParaRPr lang="en-US"/>
          </a:p>
        </p:txBody>
      </p:sp>
    </p:spTree>
    <p:extLst>
      <p:ext uri="{BB962C8B-B14F-4D97-AF65-F5344CB8AC3E}">
        <p14:creationId xmlns:p14="http://schemas.microsoft.com/office/powerpoint/2010/main" val="28729534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17</a:t>
            </a:fld>
            <a:endParaRPr lang="en-US"/>
          </a:p>
        </p:txBody>
      </p:sp>
    </p:spTree>
    <p:extLst>
      <p:ext uri="{BB962C8B-B14F-4D97-AF65-F5344CB8AC3E}">
        <p14:creationId xmlns:p14="http://schemas.microsoft.com/office/powerpoint/2010/main" val="23978106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18</a:t>
            </a:fld>
            <a:endParaRPr lang="en-US"/>
          </a:p>
        </p:txBody>
      </p:sp>
    </p:spTree>
    <p:extLst>
      <p:ext uri="{BB962C8B-B14F-4D97-AF65-F5344CB8AC3E}">
        <p14:creationId xmlns:p14="http://schemas.microsoft.com/office/powerpoint/2010/main" val="4182329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19</a:t>
            </a:fld>
            <a:endParaRPr lang="en-US"/>
          </a:p>
        </p:txBody>
      </p:sp>
    </p:spTree>
    <p:extLst>
      <p:ext uri="{BB962C8B-B14F-4D97-AF65-F5344CB8AC3E}">
        <p14:creationId xmlns:p14="http://schemas.microsoft.com/office/powerpoint/2010/main" val="2902162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a:t>
            </a:fld>
            <a:endParaRPr lang="en-US"/>
          </a:p>
        </p:txBody>
      </p:sp>
    </p:spTree>
    <p:extLst>
      <p:ext uri="{BB962C8B-B14F-4D97-AF65-F5344CB8AC3E}">
        <p14:creationId xmlns:p14="http://schemas.microsoft.com/office/powerpoint/2010/main" val="13773545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20</a:t>
            </a:fld>
            <a:endParaRPr lang="en-US"/>
          </a:p>
        </p:txBody>
      </p:sp>
    </p:spTree>
    <p:extLst>
      <p:ext uri="{BB962C8B-B14F-4D97-AF65-F5344CB8AC3E}">
        <p14:creationId xmlns:p14="http://schemas.microsoft.com/office/powerpoint/2010/main" val="42197388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21</a:t>
            </a:fld>
            <a:endParaRPr lang="en-US"/>
          </a:p>
        </p:txBody>
      </p:sp>
    </p:spTree>
    <p:extLst>
      <p:ext uri="{BB962C8B-B14F-4D97-AF65-F5344CB8AC3E}">
        <p14:creationId xmlns:p14="http://schemas.microsoft.com/office/powerpoint/2010/main" val="36923317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22</a:t>
            </a:fld>
            <a:endParaRPr lang="en-US"/>
          </a:p>
        </p:txBody>
      </p:sp>
    </p:spTree>
    <p:extLst>
      <p:ext uri="{BB962C8B-B14F-4D97-AF65-F5344CB8AC3E}">
        <p14:creationId xmlns:p14="http://schemas.microsoft.com/office/powerpoint/2010/main" val="6866744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23</a:t>
            </a:fld>
            <a:endParaRPr lang="en-US"/>
          </a:p>
        </p:txBody>
      </p:sp>
    </p:spTree>
    <p:extLst>
      <p:ext uri="{BB962C8B-B14F-4D97-AF65-F5344CB8AC3E}">
        <p14:creationId xmlns:p14="http://schemas.microsoft.com/office/powerpoint/2010/main" val="2756507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24</a:t>
            </a:fld>
            <a:endParaRPr lang="en-US"/>
          </a:p>
        </p:txBody>
      </p:sp>
    </p:spTree>
    <p:extLst>
      <p:ext uri="{BB962C8B-B14F-4D97-AF65-F5344CB8AC3E}">
        <p14:creationId xmlns:p14="http://schemas.microsoft.com/office/powerpoint/2010/main" val="7466133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25</a:t>
            </a:fld>
            <a:endParaRPr lang="en-US"/>
          </a:p>
        </p:txBody>
      </p:sp>
    </p:spTree>
    <p:extLst>
      <p:ext uri="{BB962C8B-B14F-4D97-AF65-F5344CB8AC3E}">
        <p14:creationId xmlns:p14="http://schemas.microsoft.com/office/powerpoint/2010/main" val="36358613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26</a:t>
            </a:fld>
            <a:endParaRPr lang="en-US"/>
          </a:p>
        </p:txBody>
      </p:sp>
    </p:spTree>
    <p:extLst>
      <p:ext uri="{BB962C8B-B14F-4D97-AF65-F5344CB8AC3E}">
        <p14:creationId xmlns:p14="http://schemas.microsoft.com/office/powerpoint/2010/main" val="14324814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27</a:t>
            </a:fld>
            <a:endParaRPr lang="en-US"/>
          </a:p>
        </p:txBody>
      </p:sp>
    </p:spTree>
    <p:extLst>
      <p:ext uri="{BB962C8B-B14F-4D97-AF65-F5344CB8AC3E}">
        <p14:creationId xmlns:p14="http://schemas.microsoft.com/office/powerpoint/2010/main" val="34182176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28</a:t>
            </a:fld>
            <a:endParaRPr lang="en-US"/>
          </a:p>
        </p:txBody>
      </p:sp>
    </p:spTree>
    <p:extLst>
      <p:ext uri="{BB962C8B-B14F-4D97-AF65-F5344CB8AC3E}">
        <p14:creationId xmlns:p14="http://schemas.microsoft.com/office/powerpoint/2010/main" val="12627940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34</a:t>
            </a:fld>
            <a:endParaRPr lang="en-US"/>
          </a:p>
        </p:txBody>
      </p:sp>
    </p:spTree>
    <p:extLst>
      <p:ext uri="{BB962C8B-B14F-4D97-AF65-F5344CB8AC3E}">
        <p14:creationId xmlns:p14="http://schemas.microsoft.com/office/powerpoint/2010/main" val="1335600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3</a:t>
            </a:fld>
            <a:endParaRPr lang="en-US"/>
          </a:p>
        </p:txBody>
      </p:sp>
    </p:spTree>
    <p:extLst>
      <p:ext uri="{BB962C8B-B14F-4D97-AF65-F5344CB8AC3E}">
        <p14:creationId xmlns:p14="http://schemas.microsoft.com/office/powerpoint/2010/main" val="492150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35</a:t>
            </a:fld>
            <a:endParaRPr lang="en-US"/>
          </a:p>
        </p:txBody>
      </p:sp>
    </p:spTree>
    <p:extLst>
      <p:ext uri="{BB962C8B-B14F-4D97-AF65-F5344CB8AC3E}">
        <p14:creationId xmlns:p14="http://schemas.microsoft.com/office/powerpoint/2010/main" val="14003450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36</a:t>
            </a:fld>
            <a:endParaRPr lang="en-US"/>
          </a:p>
        </p:txBody>
      </p:sp>
    </p:spTree>
    <p:extLst>
      <p:ext uri="{BB962C8B-B14F-4D97-AF65-F5344CB8AC3E}">
        <p14:creationId xmlns:p14="http://schemas.microsoft.com/office/powerpoint/2010/main" val="4627828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37</a:t>
            </a:fld>
            <a:endParaRPr lang="en-US"/>
          </a:p>
        </p:txBody>
      </p:sp>
    </p:spTree>
    <p:extLst>
      <p:ext uri="{BB962C8B-B14F-4D97-AF65-F5344CB8AC3E}">
        <p14:creationId xmlns:p14="http://schemas.microsoft.com/office/powerpoint/2010/main" val="33081846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38</a:t>
            </a:fld>
            <a:endParaRPr lang="en-US"/>
          </a:p>
        </p:txBody>
      </p:sp>
    </p:spTree>
    <p:extLst>
      <p:ext uri="{BB962C8B-B14F-4D97-AF65-F5344CB8AC3E}">
        <p14:creationId xmlns:p14="http://schemas.microsoft.com/office/powerpoint/2010/main" val="12848012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42</a:t>
            </a:fld>
            <a:endParaRPr lang="en-US"/>
          </a:p>
        </p:txBody>
      </p:sp>
    </p:spTree>
    <p:extLst>
      <p:ext uri="{BB962C8B-B14F-4D97-AF65-F5344CB8AC3E}">
        <p14:creationId xmlns:p14="http://schemas.microsoft.com/office/powerpoint/2010/main" val="39032248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43</a:t>
            </a:fld>
            <a:endParaRPr lang="en-US"/>
          </a:p>
        </p:txBody>
      </p:sp>
    </p:spTree>
    <p:extLst>
      <p:ext uri="{BB962C8B-B14F-4D97-AF65-F5344CB8AC3E}">
        <p14:creationId xmlns:p14="http://schemas.microsoft.com/office/powerpoint/2010/main" val="3825973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44</a:t>
            </a:fld>
            <a:endParaRPr lang="en-US"/>
          </a:p>
        </p:txBody>
      </p:sp>
    </p:spTree>
    <p:extLst>
      <p:ext uri="{BB962C8B-B14F-4D97-AF65-F5344CB8AC3E}">
        <p14:creationId xmlns:p14="http://schemas.microsoft.com/office/powerpoint/2010/main" val="19711220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45</a:t>
            </a:fld>
            <a:endParaRPr lang="en-US"/>
          </a:p>
        </p:txBody>
      </p:sp>
    </p:spTree>
    <p:extLst>
      <p:ext uri="{BB962C8B-B14F-4D97-AF65-F5344CB8AC3E}">
        <p14:creationId xmlns:p14="http://schemas.microsoft.com/office/powerpoint/2010/main" val="3434430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4</a:t>
            </a:fld>
            <a:endParaRPr lang="en-US"/>
          </a:p>
        </p:txBody>
      </p:sp>
    </p:spTree>
    <p:extLst>
      <p:ext uri="{BB962C8B-B14F-4D97-AF65-F5344CB8AC3E}">
        <p14:creationId xmlns:p14="http://schemas.microsoft.com/office/powerpoint/2010/main" val="1260995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5</a:t>
            </a:fld>
            <a:endParaRPr lang="en-US"/>
          </a:p>
        </p:txBody>
      </p:sp>
    </p:spTree>
    <p:extLst>
      <p:ext uri="{BB962C8B-B14F-4D97-AF65-F5344CB8AC3E}">
        <p14:creationId xmlns:p14="http://schemas.microsoft.com/office/powerpoint/2010/main" val="3978871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6</a:t>
            </a:fld>
            <a:endParaRPr lang="en-US"/>
          </a:p>
        </p:txBody>
      </p:sp>
    </p:spTree>
    <p:extLst>
      <p:ext uri="{BB962C8B-B14F-4D97-AF65-F5344CB8AC3E}">
        <p14:creationId xmlns:p14="http://schemas.microsoft.com/office/powerpoint/2010/main" val="708941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7</a:t>
            </a:fld>
            <a:endParaRPr lang="en-US"/>
          </a:p>
        </p:txBody>
      </p:sp>
    </p:spTree>
    <p:extLst>
      <p:ext uri="{BB962C8B-B14F-4D97-AF65-F5344CB8AC3E}">
        <p14:creationId xmlns:p14="http://schemas.microsoft.com/office/powerpoint/2010/main" val="4023438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8</a:t>
            </a:fld>
            <a:endParaRPr lang="en-US"/>
          </a:p>
        </p:txBody>
      </p:sp>
    </p:spTree>
    <p:extLst>
      <p:ext uri="{BB962C8B-B14F-4D97-AF65-F5344CB8AC3E}">
        <p14:creationId xmlns:p14="http://schemas.microsoft.com/office/powerpoint/2010/main" val="3314371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4419A-DC31-5748-AFFC-22CBC32D7F04}" type="slidenum">
              <a:rPr lang="en-US" smtClean="0"/>
              <a:t>9</a:t>
            </a:fld>
            <a:endParaRPr lang="en-US"/>
          </a:p>
        </p:txBody>
      </p:sp>
    </p:spTree>
    <p:extLst>
      <p:ext uri="{BB962C8B-B14F-4D97-AF65-F5344CB8AC3E}">
        <p14:creationId xmlns:p14="http://schemas.microsoft.com/office/powerpoint/2010/main" val="59993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11/11/2013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34. Marsilius of Padua – The Defender of the Peace</a:t>
            </a:r>
            <a:endParaRPr lang="en-US" dirty="0"/>
          </a:p>
        </p:txBody>
      </p:sp>
    </p:spTree>
    <p:extLst>
      <p:ext uri="{BB962C8B-B14F-4D97-AF65-F5344CB8AC3E}">
        <p14:creationId xmlns:p14="http://schemas.microsoft.com/office/powerpoint/2010/main" val="4620348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line with Aristotle’s distinction between good polities and bad polities, Marsilius thinks of temperate or healthy government as government for the good of all, intemperate or unhealthy government as that which is good only for some of the </a:t>
            </a:r>
            <a:r>
              <a:rPr lang="en-GB" dirty="0" smtClean="0"/>
              <a:t>parts.</a:t>
            </a:r>
            <a:endParaRPr lang="en-US" dirty="0"/>
          </a:p>
        </p:txBody>
      </p:sp>
    </p:spTree>
    <p:extLst>
      <p:ext uri="{BB962C8B-B14F-4D97-AF65-F5344CB8AC3E}">
        <p14:creationId xmlns:p14="http://schemas.microsoft.com/office/powerpoint/2010/main" val="30960032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order to illustrate what tranquillity and its opposition is he imagines ‘that the city is like a kind of animate or animal nature. For the animal which is in a good condition in respect of its nature is composed of certain proportionate parts arranged in respect of each other, all communicating their action between themselves and towards the whole; likewise too the city which is in a good condition and established in accordance with reason is made up of certain such </a:t>
            </a:r>
            <a:r>
              <a:rPr lang="en-GB" dirty="0" smtClean="0"/>
              <a:t>parts….(cont’d)</a:t>
            </a:r>
            <a:endParaRPr lang="en-US" dirty="0"/>
          </a:p>
        </p:txBody>
      </p:sp>
    </p:spTree>
    <p:extLst>
      <p:ext uri="{BB962C8B-B14F-4D97-AF65-F5344CB8AC3E}">
        <p14:creationId xmlns:p14="http://schemas.microsoft.com/office/powerpoint/2010/main" val="32103058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city and its parts would therefore seem to be in the same relation to tranquillity as an animal and its </a:t>
            </a:r>
            <a:r>
              <a:rPr lang="en-GB" dirty="0" smtClean="0"/>
              <a:t>parts </a:t>
            </a:r>
            <a:r>
              <a:rPr lang="en-GB" dirty="0"/>
              <a:t>is to health…’[I, ii, 3; cf. Aristotle </a:t>
            </a:r>
            <a:r>
              <a:rPr lang="en-GB" i="1" dirty="0"/>
              <a:t>Politics</a:t>
            </a:r>
            <a:r>
              <a:rPr lang="en-GB" dirty="0"/>
              <a:t> 1253a18ff.] </a:t>
            </a:r>
            <a:r>
              <a:rPr lang="en-GB" dirty="0" smtClean="0"/>
              <a:t>A somewhat</a:t>
            </a:r>
            <a:r>
              <a:rPr lang="en-GB" dirty="0" smtClean="0"/>
              <a:t> </a:t>
            </a:r>
            <a:r>
              <a:rPr lang="en-GB" dirty="0"/>
              <a:t>less metaphorical and less picturesque definition of tranquillity is that it is the ‘good condition of a city or realm in which each of its parts is enabled perfectly to perform the operations appropriate to it according to reason and the way it has been established.’ [I, ii, 3]</a:t>
            </a:r>
            <a:endParaRPr lang="en-US" dirty="0"/>
          </a:p>
          <a:p>
            <a:endParaRPr lang="en-US" dirty="0"/>
          </a:p>
        </p:txBody>
      </p:sp>
    </p:spTree>
    <p:extLst>
      <p:ext uri="{BB962C8B-B14F-4D97-AF65-F5344CB8AC3E}">
        <p14:creationId xmlns:p14="http://schemas.microsoft.com/office/powerpoint/2010/main" val="39613553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Marsilius’s sharp division between the spiritual and the secular is applied to law. Although on the surface it appears multifaceted, in the end, Marsilius’s division of law reduces to a simple bifurcation; we have divine law and </a:t>
            </a:r>
            <a:r>
              <a:rPr lang="en-GB" dirty="0" smtClean="0"/>
              <a:t>we have human </a:t>
            </a:r>
            <a:r>
              <a:rPr lang="en-GB" dirty="0"/>
              <a:t>law. [</a:t>
            </a:r>
            <a:r>
              <a:rPr lang="en-GB" i="1" dirty="0"/>
              <a:t>Defensor minor</a:t>
            </a:r>
            <a:r>
              <a:rPr lang="en-GB" dirty="0"/>
              <a:t>, 1. ii</a:t>
            </a:r>
            <a:r>
              <a:rPr lang="en-GB" dirty="0" smtClean="0"/>
              <a:t>]</a:t>
            </a:r>
            <a:endParaRPr lang="en-US" dirty="0"/>
          </a:p>
        </p:txBody>
      </p:sp>
    </p:spTree>
    <p:extLst>
      <p:ext uri="{BB962C8B-B14F-4D97-AF65-F5344CB8AC3E}">
        <p14:creationId xmlns:p14="http://schemas.microsoft.com/office/powerpoint/2010/main" val="36360224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Both forms of law are presented as the outcomes of commands; the one the result of a divine command, the other the result of a human command. </a:t>
            </a:r>
            <a:endParaRPr lang="en-GB" dirty="0" smtClean="0"/>
          </a:p>
          <a:p>
            <a:r>
              <a:rPr lang="en-GB" dirty="0" smtClean="0"/>
              <a:t>Both </a:t>
            </a:r>
            <a:r>
              <a:rPr lang="en-GB" dirty="0"/>
              <a:t>forms of law have content but only human law is coercible in this world. </a:t>
            </a:r>
            <a:endParaRPr lang="en-GB" dirty="0" smtClean="0"/>
          </a:p>
          <a:p>
            <a:r>
              <a:rPr lang="en-GB" dirty="0" smtClean="0"/>
              <a:t>In </a:t>
            </a:r>
            <a:r>
              <a:rPr lang="en-GB" dirty="0"/>
              <a:t>this, as in other matters, Marsilius’s thought differs fundamentally from that of Thomas Aquinas. </a:t>
            </a:r>
            <a:endParaRPr lang="en-US" dirty="0"/>
          </a:p>
          <a:p>
            <a:endParaRPr lang="en-US" dirty="0"/>
          </a:p>
        </p:txBody>
      </p:sp>
    </p:spTree>
    <p:extLst>
      <p:ext uri="{BB962C8B-B14F-4D97-AF65-F5344CB8AC3E}">
        <p14:creationId xmlns:p14="http://schemas.microsoft.com/office/powerpoint/2010/main" val="15772524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For Thomas, all law was understood to be essentially the same kind of thing albeit </a:t>
            </a:r>
            <a:r>
              <a:rPr lang="en-GB" dirty="0" smtClean="0"/>
              <a:t>it had</a:t>
            </a:r>
            <a:r>
              <a:rPr lang="en-GB" dirty="0" smtClean="0"/>
              <a:t> </a:t>
            </a:r>
            <a:r>
              <a:rPr lang="en-GB" dirty="0"/>
              <a:t>to be understood analogously, cascading downwards, as it were, from eternal law through divine law to natural law and human law. For Marsilius, on the other hand, divine law and human law are essentially different. </a:t>
            </a:r>
            <a:endParaRPr lang="en-US" dirty="0"/>
          </a:p>
        </p:txBody>
      </p:sp>
    </p:spTree>
    <p:extLst>
      <p:ext uri="{BB962C8B-B14F-4D97-AF65-F5344CB8AC3E}">
        <p14:creationId xmlns:p14="http://schemas.microsoft.com/office/powerpoint/2010/main" val="20380490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Moreover, for Thomas, law was an ordinance of reason consonant with the natures of those subject to it and not simply an expression of a legislator’s will whereas for Marsilius, law is essentially a command, an expression of the will of the legislator, the disobeying of which will attract a penal sanction. </a:t>
            </a:r>
            <a:endParaRPr lang="en-US" dirty="0"/>
          </a:p>
          <a:p>
            <a:endParaRPr lang="en-US" dirty="0"/>
          </a:p>
        </p:txBody>
      </p:sp>
    </p:spTree>
    <p:extLst>
      <p:ext uri="{BB962C8B-B14F-4D97-AF65-F5344CB8AC3E}">
        <p14:creationId xmlns:p14="http://schemas.microsoft.com/office/powerpoint/2010/main" val="19946495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Alexander d’Entrèves identifies the dependence of the whole body politic on the will of the legislator as the novelty of Marsilius’s system. [see d’Entrèves (1939), p. 59] </a:t>
            </a:r>
            <a:endParaRPr lang="en-GB" dirty="0" smtClean="0"/>
          </a:p>
          <a:p>
            <a:r>
              <a:rPr lang="en-GB" dirty="0" smtClean="0"/>
              <a:t>I </a:t>
            </a:r>
            <a:r>
              <a:rPr lang="en-GB" dirty="0"/>
              <a:t>am not quite so sure it is quite the novelty d’Entrèves thinks it is. Cicero, one of Marsilius’s sources, had remarked that as the magistrate is under the law, so too the people are under the magistrate. ‘As magistrates are subject to laws, the people are subject to the magistrates. In fact it is true to say that a magistrate is a speaking law, and law a silent magistrate.’ [</a:t>
            </a:r>
            <a:r>
              <a:rPr lang="en-GB" i="1" dirty="0"/>
              <a:t>The Laws</a:t>
            </a:r>
            <a:r>
              <a:rPr lang="en-GB" dirty="0"/>
              <a:t>, III, 2] All that’s missing to square Cicero with Marsilius is to have the people be the source of law; and that’s precisely the direction in which Marsilius goes.</a:t>
            </a:r>
            <a:endParaRPr lang="en-US" dirty="0"/>
          </a:p>
        </p:txBody>
      </p:sp>
    </p:spTree>
    <p:extLst>
      <p:ext uri="{BB962C8B-B14F-4D97-AF65-F5344CB8AC3E}">
        <p14:creationId xmlns:p14="http://schemas.microsoft.com/office/powerpoint/2010/main" val="1363459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God is obviously the legislator in the case of divine law. Who is the legislator of human law? </a:t>
            </a:r>
            <a:endParaRPr lang="en-GB" dirty="0" smtClean="0"/>
          </a:p>
          <a:p>
            <a:r>
              <a:rPr lang="en-GB" dirty="0" smtClean="0"/>
              <a:t>Ideally</a:t>
            </a:r>
            <a:r>
              <a:rPr lang="en-GB" dirty="0"/>
              <a:t>, the whole body of the people but where that is not possible (and it isn’t often going to be possible) the weightier part of the community (</a:t>
            </a:r>
            <a:r>
              <a:rPr lang="en-GB" i="1" dirty="0"/>
              <a:t>valentior pars</a:t>
            </a:r>
            <a:r>
              <a:rPr lang="en-GB" dirty="0"/>
              <a:t>). Determining who this weightier part is is more a qualitative than a quantitative matter. In any political community, there will be those, usually those few, who are best placed and best circumstanced to declare the law. In Marsilius’s city-state, those would be the oligarchs of the city. </a:t>
            </a:r>
            <a:endParaRPr lang="en-US" dirty="0"/>
          </a:p>
          <a:p>
            <a:endParaRPr lang="en-US" dirty="0"/>
          </a:p>
        </p:txBody>
      </p:sp>
    </p:spTree>
    <p:extLst>
      <p:ext uri="{BB962C8B-B14F-4D97-AF65-F5344CB8AC3E}">
        <p14:creationId xmlns:p14="http://schemas.microsoft.com/office/powerpoint/2010/main" val="25203814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Who was to play this role in the various kingdoms and principalities of the Holy Roman Empire? It is not so easy for Marsilius to answer this question! The legislator is ‘the primary and proper efficient cause of the law…the people or the universal body of the citizens or else its prevailing part, when, by means of an election or will expressed in speech in a general assembly of the citizens, it commands or determines, subject to temporal penalty or punishment, that something should be done or omitted in respect of human civil acts.’ [I, xii, 3] </a:t>
            </a:r>
            <a:endParaRPr lang="en-US" dirty="0"/>
          </a:p>
        </p:txBody>
      </p:sp>
    </p:spTree>
    <p:extLst>
      <p:ext uri="{BB962C8B-B14F-4D97-AF65-F5344CB8AC3E}">
        <p14:creationId xmlns:p14="http://schemas.microsoft.com/office/powerpoint/2010/main" val="17154493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an eerily anticipatory echo of Hobbes, Marsilius claims that the basic task of government is to be a defender of the peace. </a:t>
            </a:r>
            <a:endParaRPr lang="en-US" dirty="0"/>
          </a:p>
          <a:p>
            <a:endParaRPr lang="en-US" dirty="0"/>
          </a:p>
        </p:txBody>
      </p:sp>
    </p:spTree>
    <p:extLst>
      <p:ext uri="{BB962C8B-B14F-4D97-AF65-F5344CB8AC3E}">
        <p14:creationId xmlns:p14="http://schemas.microsoft.com/office/powerpoint/2010/main" val="16845653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body of the people or its prevailing part give effect to their will in a general assembly operating according to a set of rules. Human </a:t>
            </a:r>
            <a:r>
              <a:rPr lang="en-GB" dirty="0" smtClean="0"/>
              <a:t>law-making</a:t>
            </a:r>
            <a:r>
              <a:rPr lang="en-GB" dirty="0"/>
              <a:t>, then, requires something akin to an executive body whose authority derives ultimately from all the people. Law supported by such authority may not only be made in a formal assembly but can also be expressed through generally accepted custom. </a:t>
            </a:r>
            <a:endParaRPr lang="en-US" dirty="0"/>
          </a:p>
          <a:p>
            <a:endParaRPr lang="en-US" dirty="0"/>
          </a:p>
        </p:txBody>
      </p:sp>
    </p:spTree>
    <p:extLst>
      <p:ext uri="{BB962C8B-B14F-4D97-AF65-F5344CB8AC3E}">
        <p14:creationId xmlns:p14="http://schemas.microsoft.com/office/powerpoint/2010/main" val="21343153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Wisdom is the cumulative possession of a community, not the inspiration of some particularly inspired person. Marsilius thinks of knowledge as something that is gradually accumulated so that at the start of an inquiry, we have at best a partial and limited </a:t>
            </a:r>
            <a:r>
              <a:rPr lang="en-GB" dirty="0" smtClean="0"/>
              <a:t>grasp of reality. </a:t>
            </a:r>
            <a:endParaRPr lang="en-US" dirty="0"/>
          </a:p>
        </p:txBody>
      </p:sp>
    </p:spTree>
    <p:extLst>
      <p:ext uri="{BB962C8B-B14F-4D97-AF65-F5344CB8AC3E}">
        <p14:creationId xmlns:p14="http://schemas.microsoft.com/office/powerpoint/2010/main" val="6021015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Understanding requires a community and is a function of a common history. There will be those in the community who are above average in their grasp and understanding of political matters but they are not and cannot be the only judges of what is good or bad. If the prince were to act as legislator, he would lack the communal wisdom of the whole body of citizens (cf. Hayek’s dispersed </a:t>
            </a:r>
            <a:r>
              <a:rPr lang="en-GB" dirty="0" smtClean="0"/>
              <a:t>knowledge in this connection) </a:t>
            </a:r>
            <a:r>
              <a:rPr lang="en-GB" dirty="0"/>
              <a:t>and would be susceptible to partiality in respect of himself and his family and his own interests. </a:t>
            </a:r>
            <a:endParaRPr lang="en-US" dirty="0"/>
          </a:p>
          <a:p>
            <a:pPr marL="0" indent="0">
              <a:buNone/>
            </a:pPr>
            <a:endParaRPr lang="en-US" dirty="0"/>
          </a:p>
        </p:txBody>
      </p:sp>
    </p:spTree>
    <p:extLst>
      <p:ext uri="{BB962C8B-B14F-4D97-AF65-F5344CB8AC3E}">
        <p14:creationId xmlns:p14="http://schemas.microsoft.com/office/powerpoint/2010/main" val="11200184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In </a:t>
            </a:r>
            <a:r>
              <a:rPr lang="en-GB" i="1" dirty="0"/>
              <a:t>Defensor pacis</a:t>
            </a:r>
            <a:r>
              <a:rPr lang="en-GB" dirty="0"/>
              <a:t> Marsilius positioned the people as the legislator </a:t>
            </a:r>
            <a:r>
              <a:rPr lang="en-GB" dirty="0" smtClean="0"/>
              <a:t>but he </a:t>
            </a:r>
            <a:r>
              <a:rPr lang="en-GB" dirty="0"/>
              <a:t>appears to be somewhat ambiguous as to </a:t>
            </a:r>
            <a:r>
              <a:rPr lang="en-GB" dirty="0" smtClean="0"/>
              <a:t>who constitutes</a:t>
            </a:r>
            <a:r>
              <a:rPr lang="en-GB" dirty="0" smtClean="0"/>
              <a:t> </a:t>
            </a:r>
            <a:r>
              <a:rPr lang="en-GB" dirty="0"/>
              <a:t>the people in this context. </a:t>
            </a:r>
            <a:endParaRPr lang="en-GB" dirty="0" smtClean="0"/>
          </a:p>
          <a:p>
            <a:r>
              <a:rPr lang="en-GB" dirty="0" smtClean="0"/>
              <a:t>Should </a:t>
            </a:r>
            <a:r>
              <a:rPr lang="en-GB" dirty="0"/>
              <a:t>the people be understood narrowly or broadly, inclusively or exclusively? Are artisans and workmen to be included in this body or not? </a:t>
            </a:r>
            <a:endParaRPr lang="en-GB" dirty="0" smtClean="0"/>
          </a:p>
          <a:p>
            <a:r>
              <a:rPr lang="en-GB" dirty="0" smtClean="0"/>
              <a:t>Morrall </a:t>
            </a:r>
            <a:r>
              <a:rPr lang="en-GB" dirty="0"/>
              <a:t>thinks that the </a:t>
            </a:r>
            <a:r>
              <a:rPr lang="en-GB" i="1" dirty="0"/>
              <a:t>valentior pars</a:t>
            </a:r>
            <a:r>
              <a:rPr lang="en-GB" dirty="0"/>
              <a:t> comprises ‘the vast majority of the community—the normal undeformed citizens. In their persons, the claims of both quality and quantity </a:t>
            </a:r>
            <a:r>
              <a:rPr lang="en-GB" dirty="0" smtClean="0"/>
              <a:t>are reconciled</a:t>
            </a:r>
            <a:r>
              <a:rPr lang="en-GB" dirty="0"/>
              <a:t>.’ [Morrall. p. 113] </a:t>
            </a:r>
            <a:endParaRPr lang="en-US" dirty="0"/>
          </a:p>
        </p:txBody>
      </p:sp>
    </p:spTree>
    <p:extLst>
      <p:ext uri="{BB962C8B-B14F-4D97-AF65-F5344CB8AC3E}">
        <p14:creationId xmlns:p14="http://schemas.microsoft.com/office/powerpoint/2010/main" val="2421916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a:t>
            </a:r>
            <a:r>
              <a:rPr lang="en-GB" i="1" dirty="0"/>
              <a:t>Defensor minor</a:t>
            </a:r>
            <a:r>
              <a:rPr lang="en-GB" dirty="0"/>
              <a:t> appears to clarify this point. Marsilius writes, ‘…the power and authority to correct rulers who are negligent or irresponsible in performing their duties by restraining them through punishment of their persons or property belongs solely to the human legislator….if such correction pertains to some particular part or office of the civic body, then under no circumstances does it pertain to the priests, but instead to the men of prudence or learned teachers, indeed preferably to the workmen or craftsmen or the rest of the labourers.’ [</a:t>
            </a:r>
            <a:r>
              <a:rPr lang="en-GB" i="1" dirty="0"/>
              <a:t>Defensor minor</a:t>
            </a:r>
            <a:r>
              <a:rPr lang="en-GB" dirty="0"/>
              <a:t>, 2, vii] </a:t>
            </a:r>
            <a:endParaRPr lang="en-US" dirty="0"/>
          </a:p>
        </p:txBody>
      </p:sp>
    </p:spTree>
    <p:extLst>
      <p:ext uri="{BB962C8B-B14F-4D97-AF65-F5344CB8AC3E}">
        <p14:creationId xmlns:p14="http://schemas.microsoft.com/office/powerpoint/2010/main" val="2695654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Nederman takes this passage to indicate that the task of correction should be given for preference to workmen and artisans rather than the men of prudence or learned teachers. However, the passage is ambiguous and I think it more likely that Marsilius is counselling that the task of correction be given not to priests but to men of prudence and learned teachers </a:t>
            </a:r>
            <a:r>
              <a:rPr lang="en-GB" i="1" dirty="0"/>
              <a:t>in preference to </a:t>
            </a:r>
            <a:r>
              <a:rPr lang="en-GB" dirty="0"/>
              <a:t>the workmen or craftsmen. </a:t>
            </a:r>
            <a:endParaRPr lang="en-US" dirty="0"/>
          </a:p>
          <a:p>
            <a:endParaRPr lang="en-US" dirty="0"/>
          </a:p>
        </p:txBody>
      </p:sp>
    </p:spTree>
    <p:extLst>
      <p:ext uri="{BB962C8B-B14F-4D97-AF65-F5344CB8AC3E}">
        <p14:creationId xmlns:p14="http://schemas.microsoft.com/office/powerpoint/2010/main" val="2862504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would correspond to what he says explicitly in </a:t>
            </a:r>
            <a:r>
              <a:rPr lang="en-GB" i="1" dirty="0"/>
              <a:t>Defensor pacis</a:t>
            </a:r>
            <a:r>
              <a:rPr lang="en-GB" dirty="0"/>
              <a:t>: ‘…it is the province of any citizen to discover the [content of the] law…even if this kind of inquiry can more appropriately be undertaken and more adequately completed through the observations of those who have the possibility of leisure—elders and those experienced in action, who are called ‘the prudent’—than through the cogitations of mechanical workers who must concentrate on their labours in order to acquire the necessities of life.’ [I, xii, 2]</a:t>
            </a:r>
            <a:endParaRPr lang="en-US" dirty="0"/>
          </a:p>
          <a:p>
            <a:endParaRPr lang="en-US" dirty="0"/>
          </a:p>
        </p:txBody>
      </p:sp>
    </p:spTree>
    <p:extLst>
      <p:ext uri="{BB962C8B-B14F-4D97-AF65-F5344CB8AC3E}">
        <p14:creationId xmlns:p14="http://schemas.microsoft.com/office/powerpoint/2010/main" val="36376208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rival authorities and legal structures prevalent in the middle ages could and did give rise to situations in which rival claims conflicted and were capable of being arbitrated differently. Often, of course, agreement was possible or one or other side would concede but </a:t>
            </a:r>
            <a:r>
              <a:rPr lang="en-GB" dirty="0" smtClean="0"/>
              <a:t>sometimes, </a:t>
            </a:r>
            <a:r>
              <a:rPr lang="en-GB" dirty="0"/>
              <a:t>agreement wasn’t possible and neither side would give way. </a:t>
            </a:r>
            <a:endParaRPr lang="en-US" dirty="0"/>
          </a:p>
        </p:txBody>
      </p:sp>
    </p:spTree>
    <p:extLst>
      <p:ext uri="{BB962C8B-B14F-4D97-AF65-F5344CB8AC3E}">
        <p14:creationId xmlns:p14="http://schemas.microsoft.com/office/powerpoint/2010/main" val="41463793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the two competing sides were the Regnum and the Sacerdotium, specifically the Empire and the Papacy, trouble was bound to ensue. Both laid claim to men’s allegiance; both could claim divine support; both had means at their disposal to cause trouble for the other; but, in the end, each had need of the other.</a:t>
            </a:r>
            <a:endParaRPr lang="en-US" dirty="0"/>
          </a:p>
          <a:p>
            <a:endParaRPr lang="en-US" dirty="0"/>
          </a:p>
        </p:txBody>
      </p:sp>
    </p:spTree>
    <p:extLst>
      <p:ext uri="{BB962C8B-B14F-4D97-AF65-F5344CB8AC3E}">
        <p14:creationId xmlns:p14="http://schemas.microsoft.com/office/powerpoint/2010/main" val="26534681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For Marsilius, good government is government by law, not force. Good law should be clear and knowable and it should really be law, not just force masquerading as law. </a:t>
            </a:r>
            <a:endParaRPr lang="en-GB" dirty="0" smtClean="0"/>
          </a:p>
          <a:p>
            <a:r>
              <a:rPr lang="en-GB" dirty="0" smtClean="0"/>
              <a:t>What </a:t>
            </a:r>
            <a:r>
              <a:rPr lang="en-GB" dirty="0"/>
              <a:t>makes law to be law? </a:t>
            </a:r>
            <a:endParaRPr lang="en-GB" dirty="0" smtClean="0"/>
          </a:p>
          <a:p>
            <a:r>
              <a:rPr lang="en-GB" dirty="0" smtClean="0"/>
              <a:t>One </a:t>
            </a:r>
            <a:r>
              <a:rPr lang="en-GB" dirty="0"/>
              <a:t>thing on which all the medievals were agreed, though their working out of that agreement was a contentious matter, was that the law was not something that could, still less ought to, be made. ‘To think otherwise, that human beings really could make law, was to take a position with potentially very radical implications.’ [McClelland p. 133 Cf. Berman. See also Morrall, p. 16] </a:t>
            </a:r>
            <a:endParaRPr lang="en-US" dirty="0"/>
          </a:p>
        </p:txBody>
      </p:sp>
    </p:spTree>
    <p:extLst>
      <p:ext uri="{BB962C8B-B14F-4D97-AF65-F5344CB8AC3E}">
        <p14:creationId xmlns:p14="http://schemas.microsoft.com/office/powerpoint/2010/main" val="38477248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a:t>
            </a:r>
            <a:r>
              <a:rPr lang="en-GB" dirty="0" err="1"/>
              <a:t>ecause</a:t>
            </a:r>
            <a:r>
              <a:rPr lang="en-GB" dirty="0"/>
              <a:t> he [man] is born naked and undefended against the excesses of the air which surrounds him, and of the other elements…therefore he stood in need of arts of different kinds and types in order to resist the said damage. And since these arts could not be practised except by a large number of men, nor retained except by their mutual communication, men need to gather together to secure the advantage to be had from them and to avoid disadvantage….(cont’d) </a:t>
            </a:r>
            <a:endParaRPr lang="en-US" dirty="0"/>
          </a:p>
          <a:p>
            <a:endParaRPr lang="en-US" dirty="0"/>
          </a:p>
        </p:txBody>
      </p:sp>
    </p:spTree>
    <p:extLst>
      <p:ext uri="{BB962C8B-B14F-4D97-AF65-F5344CB8AC3E}">
        <p14:creationId xmlns:p14="http://schemas.microsoft.com/office/powerpoint/2010/main" val="13276699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Until very recently, the task of the judge in common law systems in cases not readily subsumable under existing legal rules was to ‘find’ the law, the assumption being that the law governing this particular case was there to be found, just that the occasion for finding it </a:t>
            </a:r>
            <a:r>
              <a:rPr lang="en-GB" dirty="0" smtClean="0"/>
              <a:t>had </a:t>
            </a:r>
            <a:r>
              <a:rPr lang="en-GB" dirty="0"/>
              <a:t>not </a:t>
            </a:r>
            <a:r>
              <a:rPr lang="en-GB" dirty="0" smtClean="0"/>
              <a:t>yet arisen. </a:t>
            </a:r>
            <a:r>
              <a:rPr lang="en-GB" dirty="0"/>
              <a:t>It cannot be too much emphasised that the idea that it is the task of a specific body to </a:t>
            </a:r>
            <a:r>
              <a:rPr lang="en-GB" i="1" dirty="0"/>
              <a:t>make</a:t>
            </a:r>
            <a:r>
              <a:rPr lang="en-GB" dirty="0"/>
              <a:t> law—as distinct for codifying, clarifying or synthesising aboriginal law—is a very new and a very revolutionary idea. </a:t>
            </a:r>
            <a:endParaRPr lang="en-US" dirty="0"/>
          </a:p>
        </p:txBody>
      </p:sp>
    </p:spTree>
    <p:extLst>
      <p:ext uri="{BB962C8B-B14F-4D97-AF65-F5344CB8AC3E}">
        <p14:creationId xmlns:p14="http://schemas.microsoft.com/office/powerpoint/2010/main" val="6214449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its novelty and its revolutionary character, the idea of law as the product of a legislature is now the dominant conception of what law is in Western societies. </a:t>
            </a:r>
            <a:endParaRPr lang="en-US" dirty="0"/>
          </a:p>
          <a:p>
            <a:r>
              <a:rPr lang="en-GB" dirty="0" smtClean="0"/>
              <a:t>McClelland </a:t>
            </a:r>
            <a:r>
              <a:rPr lang="en-GB" dirty="0"/>
              <a:t>remarks that ‘…it is not clear when men in the West began to believe that they could truly make new law. The distinction between “law-declarer” and “law-maker” was still alive and well at the end of the eighteenth century…’ [McClelland, p. 140]</a:t>
            </a:r>
            <a:endParaRPr lang="en-US" dirty="0"/>
          </a:p>
          <a:p>
            <a:endParaRPr lang="en-US" dirty="0"/>
          </a:p>
        </p:txBody>
      </p:sp>
    </p:spTree>
    <p:extLst>
      <p:ext uri="{BB962C8B-B14F-4D97-AF65-F5344CB8AC3E}">
        <p14:creationId xmlns:p14="http://schemas.microsoft.com/office/powerpoint/2010/main" val="27967942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Marsilius’s ideas have often been taken to presage a theory of consent of the governed and it is easy to see why. All those whose interests are determined in any way by a community must be granted full membership of that community. </a:t>
            </a:r>
            <a:endParaRPr lang="en-GB" dirty="0" smtClean="0"/>
          </a:p>
          <a:p>
            <a:r>
              <a:rPr lang="en-GB" dirty="0" smtClean="0"/>
              <a:t>In </a:t>
            </a:r>
            <a:r>
              <a:rPr lang="en-GB" dirty="0"/>
              <a:t>Roman law, there was a maxim that </a:t>
            </a:r>
            <a:r>
              <a:rPr lang="en-GB" i="1" dirty="0"/>
              <a:t>quod omnes similiter tangit, ab omnibus comprobetur</a:t>
            </a:r>
            <a:r>
              <a:rPr lang="en-GB" dirty="0"/>
              <a:t>—what touches or concerns all similarly should be approved by all. So, Marsilius give the following argument: Either the legislator is all, one or a few. If one, the distorting effects of passion and self-interest might induce him to pass a bad law; similarly with the few. </a:t>
            </a:r>
            <a:endParaRPr lang="en-US" dirty="0"/>
          </a:p>
          <a:p>
            <a:endParaRPr lang="en-US" dirty="0"/>
          </a:p>
        </p:txBody>
      </p:sp>
    </p:spTree>
    <p:extLst>
      <p:ext uri="{BB962C8B-B14F-4D97-AF65-F5344CB8AC3E}">
        <p14:creationId xmlns:p14="http://schemas.microsoft.com/office/powerpoint/2010/main" val="5031704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He continues: ‘It </a:t>
            </a:r>
            <a:r>
              <a:rPr lang="en-GB" dirty="0"/>
              <a:t>belongs, therefore, to the universal body of the citizens or its prevailing part, where the reasoning is different and contrasting. For because all the citizens must be measured by law in due proportion, and no one willingly harms or wants what is unjust for himself, therefore all or most of them want a law that is adapted to the common advantage of the citizens’ [I, xii, 8</a:t>
            </a:r>
            <a:r>
              <a:rPr lang="en-GB" dirty="0" smtClean="0"/>
              <a:t>]</a:t>
            </a:r>
            <a:endParaRPr lang="en-US" dirty="0"/>
          </a:p>
        </p:txBody>
      </p:sp>
    </p:spTree>
    <p:extLst>
      <p:ext uri="{BB962C8B-B14F-4D97-AF65-F5344CB8AC3E}">
        <p14:creationId xmlns:p14="http://schemas.microsoft.com/office/powerpoint/2010/main" val="12283394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passage gives two reasons why the legislator should be the citizen body as a whole. </a:t>
            </a:r>
            <a:endParaRPr lang="en-GB" dirty="0" smtClean="0"/>
          </a:p>
          <a:p>
            <a:r>
              <a:rPr lang="en-GB" dirty="0" smtClean="0"/>
              <a:t>The </a:t>
            </a:r>
            <a:r>
              <a:rPr lang="en-GB" dirty="0"/>
              <a:t>first is that by having all give their approval, it irons out the idiosyncrasies that might well result from the law’s being made by one or a </a:t>
            </a:r>
            <a:r>
              <a:rPr lang="en-GB" dirty="0" smtClean="0"/>
              <a:t>few.</a:t>
            </a:r>
          </a:p>
          <a:p>
            <a:r>
              <a:rPr lang="en-GB" dirty="0" smtClean="0"/>
              <a:t>Secondly</a:t>
            </a:r>
            <a:r>
              <a:rPr lang="en-GB" dirty="0"/>
              <a:t>, since the law that is made by me will apply to me, and that is the case for all citizens, then it is </a:t>
            </a:r>
            <a:r>
              <a:rPr lang="en-GB" dirty="0" smtClean="0"/>
              <a:t>more </a:t>
            </a:r>
            <a:r>
              <a:rPr lang="en-GB" dirty="0"/>
              <a:t>likely to be made for the advantage of </a:t>
            </a:r>
            <a:r>
              <a:rPr lang="en-GB" dirty="0" smtClean="0"/>
              <a:t>all than otherwise.</a:t>
            </a:r>
            <a:endParaRPr lang="en-US" dirty="0"/>
          </a:p>
          <a:p>
            <a:endParaRPr lang="en-US" dirty="0"/>
          </a:p>
        </p:txBody>
      </p:sp>
    </p:spTree>
    <p:extLst>
      <p:ext uri="{BB962C8B-B14F-4D97-AF65-F5344CB8AC3E}">
        <p14:creationId xmlns:p14="http://schemas.microsoft.com/office/powerpoint/2010/main" val="262740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But it might be objected that there is as good a chance of the voice of the people being </a:t>
            </a:r>
            <a:r>
              <a:rPr lang="en-GB" i="1" dirty="0"/>
              <a:t>vox diaboli</a:t>
            </a:r>
            <a:r>
              <a:rPr lang="en-GB" dirty="0"/>
              <a:t> as being </a:t>
            </a:r>
            <a:r>
              <a:rPr lang="en-GB" i="1" dirty="0"/>
              <a:t>vox dei</a:t>
            </a:r>
            <a:r>
              <a:rPr lang="en-GB" dirty="0"/>
              <a:t>. What then? </a:t>
            </a:r>
            <a:endParaRPr lang="en-GB" dirty="0" smtClean="0"/>
          </a:p>
          <a:p>
            <a:r>
              <a:rPr lang="en-GB" dirty="0" smtClean="0"/>
              <a:t>A </a:t>
            </a:r>
            <a:r>
              <a:rPr lang="en-GB" dirty="0"/>
              <a:t>political community can only come into being if the majority of its citizens are willing to support it and engage with it in such as way that it is truly productive of a sufficiency. That being so, ‘citizens in the plural are neither wicked nor undiscerning, at least in respect of most individuals and most of the </a:t>
            </a:r>
            <a:r>
              <a:rPr lang="en-GB" dirty="0" smtClean="0"/>
              <a:t>time</a:t>
            </a:r>
            <a:r>
              <a:rPr lang="en-GB" dirty="0" smtClean="0"/>
              <a:t>: </a:t>
            </a:r>
            <a:r>
              <a:rPr lang="en-GB" dirty="0"/>
              <a:t>all or most are of sound mind and reasons and of an upright desire for the polity and what is necessary for its survival, such as laws and other statutes or customs, as shown </a:t>
            </a:r>
            <a:r>
              <a:rPr lang="en-GB" dirty="0" smtClean="0"/>
              <a:t>before….(cont’d) </a:t>
            </a:r>
            <a:endParaRPr lang="en-US" dirty="0"/>
          </a:p>
          <a:p>
            <a:endParaRPr lang="en-US" dirty="0"/>
          </a:p>
        </p:txBody>
      </p:sp>
    </p:spTree>
    <p:extLst>
      <p:ext uri="{BB962C8B-B14F-4D97-AF65-F5344CB8AC3E}">
        <p14:creationId xmlns:p14="http://schemas.microsoft.com/office/powerpoint/2010/main" val="27437364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although not every citizen, nor the greater multitude, may discover the laws, every citizen is nonetheless capable of a judgement on those which have been discovered and put to him by another, and of perceiving if something should be added or </a:t>
            </a:r>
            <a:r>
              <a:rPr lang="en-GB" dirty="0" smtClean="0"/>
              <a:t>removed </a:t>
            </a:r>
            <a:r>
              <a:rPr lang="en-GB" dirty="0"/>
              <a:t>or changed.’ [I, xiii, 3] Secondly, even if we have among us those who are wise, it doesn’t </a:t>
            </a:r>
            <a:r>
              <a:rPr lang="en-GB" dirty="0" smtClean="0"/>
              <a:t>follow </a:t>
            </a:r>
            <a:r>
              <a:rPr lang="en-GB" dirty="0"/>
              <a:t>that ‘the wise know how to discern what needs to be established better than the entire multitude, which includes them along with the rest of the less learned.’ [I, xiii, 4]</a:t>
            </a:r>
            <a:endParaRPr lang="en-US" dirty="0"/>
          </a:p>
          <a:p>
            <a:endParaRPr lang="en-US" dirty="0"/>
          </a:p>
        </p:txBody>
      </p:sp>
    </p:spTree>
    <p:extLst>
      <p:ext uri="{BB962C8B-B14F-4D97-AF65-F5344CB8AC3E}">
        <p14:creationId xmlns:p14="http://schemas.microsoft.com/office/powerpoint/2010/main" val="17152379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members of a community, individuals must agree to the terms constituting this community—the laws by which it is to be regulated and the executive principles by which it is to be governed. </a:t>
            </a:r>
            <a:endParaRPr lang="en-GB" dirty="0" smtClean="0"/>
          </a:p>
          <a:p>
            <a:r>
              <a:rPr lang="en-GB" dirty="0" smtClean="0"/>
              <a:t>Once </a:t>
            </a:r>
            <a:r>
              <a:rPr lang="en-GB" dirty="0"/>
              <a:t>consent is given, individuals are bound to obey the law and the decisions made by the rulers of the community in conformity with those laws. This account is of particular interest to libertarians inasmuch as it makes the legitimacy of the community a voluntary matter. </a:t>
            </a:r>
            <a:endParaRPr lang="en-US" dirty="0"/>
          </a:p>
          <a:p>
            <a:endParaRPr lang="en-US" dirty="0"/>
          </a:p>
        </p:txBody>
      </p:sp>
    </p:spTree>
    <p:extLst>
      <p:ext uri="{BB962C8B-B14F-4D97-AF65-F5344CB8AC3E}">
        <p14:creationId xmlns:p14="http://schemas.microsoft.com/office/powerpoint/2010/main" val="39324862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 regime is well-tempered, Marsilius thinks, to the degree that it is exercised ‘over willing subjects and in accordance with a law passed for the common advantage of these subjects’ and laws ‘must receive their necessary approval from the same primary authority [the universal body of </a:t>
            </a:r>
            <a:r>
              <a:rPr lang="en-GB" dirty="0" smtClean="0"/>
              <a:t>the citizens </a:t>
            </a:r>
            <a:r>
              <a:rPr lang="en-GB" dirty="0"/>
              <a:t>or its prevailing part] and no other’. [I, ix, 5; I, xii, 3. See also I, xii, 7</a:t>
            </a:r>
            <a:r>
              <a:rPr lang="en-GB" dirty="0" smtClean="0"/>
              <a:t>]</a:t>
            </a:r>
            <a:endParaRPr lang="en-US" dirty="0"/>
          </a:p>
        </p:txBody>
      </p:sp>
    </p:spTree>
    <p:extLst>
      <p:ext uri="{BB962C8B-B14F-4D97-AF65-F5344CB8AC3E}">
        <p14:creationId xmlns:p14="http://schemas.microsoft.com/office/powerpoint/2010/main" val="29939999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Participation in the political life of the community therefore is, for Marsilius, real and not nominal and even if citizens-in-the-street are not expected to devote themselves full-time to political matters, it is appropriate and expedient for them to delegate this task to ‘prudent and </a:t>
            </a:r>
            <a:r>
              <a:rPr lang="en-GB" dirty="0" smtClean="0"/>
              <a:t>experienced </a:t>
            </a:r>
            <a:r>
              <a:rPr lang="en-GB" dirty="0"/>
              <a:t>men’. [I, xiii. 8] </a:t>
            </a:r>
            <a:endParaRPr lang="en-US" dirty="0"/>
          </a:p>
          <a:p>
            <a:endParaRPr lang="en-US" dirty="0"/>
          </a:p>
        </p:txBody>
      </p:sp>
    </p:spTree>
    <p:extLst>
      <p:ext uri="{BB962C8B-B14F-4D97-AF65-F5344CB8AC3E}">
        <p14:creationId xmlns:p14="http://schemas.microsoft.com/office/powerpoint/2010/main" val="19280662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But because disputes and scuffles break out among men who are gathered together in this way, and these, were they not regulated by a norm of justice, would cause fighting, the separation of men and ultimately the destruction of the city, it was necessary to institute within this community a standard of justice and a guardian and executor of it.’ [I, iv. 4] Peace is the basic reason for which government exists and the condition without which no one can obtain a sufficient life. [I. </a:t>
            </a:r>
            <a:r>
              <a:rPr lang="en-GB" dirty="0" err="1"/>
              <a:t>i</a:t>
            </a:r>
            <a:r>
              <a:rPr lang="en-GB" dirty="0"/>
              <a:t>. 1] </a:t>
            </a:r>
            <a:endParaRPr lang="en-US" dirty="0"/>
          </a:p>
          <a:p>
            <a:endParaRPr lang="en-US" dirty="0"/>
          </a:p>
        </p:txBody>
      </p:sp>
    </p:spTree>
    <p:extLst>
      <p:ext uri="{BB962C8B-B14F-4D97-AF65-F5344CB8AC3E}">
        <p14:creationId xmlns:p14="http://schemas.microsoft.com/office/powerpoint/2010/main" val="30486924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legitimacy of any government, then, depends upon the voluntary assent of those over whom government is to be exercised. Once one has assented to a law, one cannot thereafter object to its enforcement. </a:t>
            </a:r>
            <a:endParaRPr lang="en-GB" dirty="0" smtClean="0"/>
          </a:p>
          <a:p>
            <a:r>
              <a:rPr lang="en-GB" dirty="0" smtClean="0"/>
              <a:t>‘</a:t>
            </a:r>
            <a:r>
              <a:rPr lang="en-GB" dirty="0"/>
              <a:t>But every citizen would happily obey and accept a law passed as a result of an audience or consent on the part of all the multitude…in that with a law of this kind, each can be seen to have laid it upon himself, and therefore has no cause to protest against it, but rather to accept it with equanimity.’ [I, xii, 6</a:t>
            </a:r>
            <a:r>
              <a:rPr lang="en-GB" dirty="0" smtClean="0"/>
              <a:t>]</a:t>
            </a:r>
            <a:endParaRPr lang="en-US" dirty="0"/>
          </a:p>
        </p:txBody>
      </p:sp>
    </p:spTree>
    <p:extLst>
      <p:ext uri="{BB962C8B-B14F-4D97-AF65-F5344CB8AC3E}">
        <p14:creationId xmlns:p14="http://schemas.microsoft.com/office/powerpoint/2010/main" val="3871457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idea of legal obligation resulting from the imposition of a law on oneself will echo through the succeeding centuries, resonating in such different thinkers as Rousseau and Kant and Hegel.</a:t>
            </a:r>
            <a:endParaRPr lang="en-US" dirty="0"/>
          </a:p>
          <a:p>
            <a:endParaRPr lang="en-US" dirty="0"/>
          </a:p>
        </p:txBody>
      </p:sp>
    </p:spTree>
    <p:extLst>
      <p:ext uri="{BB962C8B-B14F-4D97-AF65-F5344CB8AC3E}">
        <p14:creationId xmlns:p14="http://schemas.microsoft.com/office/powerpoint/2010/main" val="16548335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Marsilius’s account of the popular basis of sovereignty can be made to sound radical and forward-looking but its effect is to strengthen, not weaken, the authority of the secular rulers of the political community. To describe the people as the source of political sovereignty is not at all the same thing as to say that the people should exercise political sovereignty. Marsilius was no democrat, as that term is understood in the contemporary world. And there was enough of Augustine in him to think that sinful men required a firm hand, otherwise the peace would be disturbed. </a:t>
            </a:r>
            <a:endParaRPr lang="en-US" dirty="0"/>
          </a:p>
        </p:txBody>
      </p:sp>
    </p:spTree>
    <p:extLst>
      <p:ext uri="{BB962C8B-B14F-4D97-AF65-F5344CB8AC3E}">
        <p14:creationId xmlns:p14="http://schemas.microsoft.com/office/powerpoint/2010/main" val="2593159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Despite all this, the </a:t>
            </a:r>
            <a:r>
              <a:rPr lang="en-GB" dirty="0" smtClean="0"/>
              <a:t>ome</a:t>
            </a:r>
            <a:r>
              <a:rPr lang="en-GB" dirty="0" smtClean="0"/>
              <a:t>ns </a:t>
            </a:r>
            <a:r>
              <a:rPr lang="en-GB" dirty="0"/>
              <a:t>for freedom in Marsilius’s world are anything but propitious. Whereas before Marsilius, the </a:t>
            </a:r>
            <a:r>
              <a:rPr lang="en-GB" i="1" dirty="0"/>
              <a:t>Sacerdotium</a:t>
            </a:r>
            <a:r>
              <a:rPr lang="en-GB" dirty="0"/>
              <a:t> and the </a:t>
            </a:r>
            <a:r>
              <a:rPr lang="en-GB" i="1" dirty="0"/>
              <a:t>Regnum</a:t>
            </a:r>
            <a:r>
              <a:rPr lang="en-GB" dirty="0"/>
              <a:t> worked together to restrain and repress the selfish disruptive tendencies of men, with the coercive power of the spiritual </a:t>
            </a:r>
            <a:r>
              <a:rPr lang="en-GB" dirty="0" smtClean="0"/>
              <a:t>authority</a:t>
            </a:r>
            <a:r>
              <a:rPr lang="en-GB" dirty="0" smtClean="0"/>
              <a:t> </a:t>
            </a:r>
            <a:r>
              <a:rPr lang="en-GB" dirty="0"/>
              <a:t>removed, the whole task of repressing and restraining men now falls on the shoulders of the secular rulers. And there is nothing to prevent secular rulers requiring a stricter and more rigidly enforced obedience to secular law than obtained in the competing and conflicting multiple authorities of the medieval world. </a:t>
            </a:r>
            <a:endParaRPr lang="en-US" dirty="0"/>
          </a:p>
        </p:txBody>
      </p:sp>
    </p:spTree>
    <p:extLst>
      <p:ext uri="{BB962C8B-B14F-4D97-AF65-F5344CB8AC3E}">
        <p14:creationId xmlns:p14="http://schemas.microsoft.com/office/powerpoint/2010/main" val="9992495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Furthermore, w</a:t>
            </a:r>
            <a:r>
              <a:rPr lang="en-GB" dirty="0" smtClean="0"/>
              <a:t>hereas </a:t>
            </a:r>
            <a:r>
              <a:rPr lang="en-GB" dirty="0"/>
              <a:t>in the pre-Marsilian world, there existed the possibility of playing one coercive authority off against another, in the Marsilian world, that possibility no longer exists. [see Berman, passim.] </a:t>
            </a:r>
            <a:endParaRPr lang="en-GB" dirty="0" smtClean="0"/>
          </a:p>
          <a:p>
            <a:r>
              <a:rPr lang="en-GB" dirty="0" smtClean="0"/>
              <a:t>In </a:t>
            </a:r>
            <a:r>
              <a:rPr lang="en-GB" dirty="0"/>
              <a:t>the </a:t>
            </a:r>
            <a:r>
              <a:rPr lang="en-GB" i="1" dirty="0"/>
              <a:t>Defensor minor</a:t>
            </a:r>
            <a:r>
              <a:rPr lang="en-GB" dirty="0"/>
              <a:t>, Marsilius, disappointingly from a libertarian perspective, remarks that ‘divine law commands obedience to human rulers and laws which are not contrary to divine law…’ [</a:t>
            </a:r>
            <a:r>
              <a:rPr lang="en-GB" i="1" dirty="0"/>
              <a:t>Defensor minor</a:t>
            </a:r>
            <a:r>
              <a:rPr lang="en-GB" dirty="0"/>
              <a:t>, 8, iii</a:t>
            </a:r>
            <a:r>
              <a:rPr lang="en-GB" dirty="0" smtClean="0"/>
              <a:t>]</a:t>
            </a:r>
            <a:endParaRPr lang="en-US" dirty="0"/>
          </a:p>
        </p:txBody>
      </p:sp>
    </p:spTree>
    <p:extLst>
      <p:ext uri="{BB962C8B-B14F-4D97-AF65-F5344CB8AC3E}">
        <p14:creationId xmlns:p14="http://schemas.microsoft.com/office/powerpoint/2010/main" val="39660934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There can be no doubt that Marsilius desires the freedom of every citizen ‘…any and every citizen should be free and not suffer the despotism…of another. But this would not be the case if some one or few of the citizens passed law upon the universal body of the citizens on their own authority, for in legislating in this way they would be despots over the others,’ [I, xii, 6] What is not so clear is </a:t>
            </a:r>
            <a:r>
              <a:rPr lang="en-GB" i="1"/>
              <a:t>why</a:t>
            </a:r>
            <a:r>
              <a:rPr lang="en-GB"/>
              <a:t> </a:t>
            </a:r>
            <a:r>
              <a:rPr lang="en-GB" smtClean="0"/>
              <a:t>Marsilius </a:t>
            </a:r>
            <a:r>
              <a:rPr lang="en-GB" dirty="0" smtClean="0"/>
              <a:t>desires the freedom of every citizen.</a:t>
            </a:r>
            <a:r>
              <a:rPr lang="en-GB" dirty="0" smtClean="0"/>
              <a:t>.</a:t>
            </a:r>
            <a:endParaRPr lang="en-US" dirty="0"/>
          </a:p>
          <a:p>
            <a:endParaRPr lang="en-US" dirty="0"/>
          </a:p>
        </p:txBody>
      </p:sp>
    </p:spTree>
    <p:extLst>
      <p:ext uri="{BB962C8B-B14F-4D97-AF65-F5344CB8AC3E}">
        <p14:creationId xmlns:p14="http://schemas.microsoft.com/office/powerpoint/2010/main" val="25477707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the end, Marsilius appears to have no fully developed theory of freedom. It seems that just as the matter of the virtuous life, while not rejected is deferred by Marsilius, so too is the ultimate value of freedom.</a:t>
            </a:r>
            <a:endParaRPr lang="en-US" dirty="0"/>
          </a:p>
          <a:p>
            <a:endParaRPr lang="en-US" dirty="0"/>
          </a:p>
        </p:txBody>
      </p:sp>
    </p:spTree>
    <p:extLst>
      <p:ext uri="{BB962C8B-B14F-4D97-AF65-F5344CB8AC3E}">
        <p14:creationId xmlns:p14="http://schemas.microsoft.com/office/powerpoint/2010/main" val="22786099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‘Peace for </a:t>
            </a:r>
            <a:r>
              <a:rPr lang="en-GB" dirty="0" smtClean="0"/>
              <a:t>Marsiglio’, writes Nederman, ‘is </a:t>
            </a:r>
            <a:r>
              <a:rPr lang="en-GB" dirty="0"/>
              <a:t>not an end in itself, but a requirement for the realization of stable intercourse within the community towards the end of a materially sufficient life. Whatever threatens the peace is necessarily inconsistent with the natural and proper goal of human society’ [Nederman, 157]</a:t>
            </a:r>
            <a:endParaRPr lang="en-US" dirty="0"/>
          </a:p>
          <a:p>
            <a:endParaRPr lang="en-US" dirty="0"/>
          </a:p>
        </p:txBody>
      </p:sp>
    </p:spTree>
    <p:extLst>
      <p:ext uri="{BB962C8B-B14F-4D97-AF65-F5344CB8AC3E}">
        <p14:creationId xmlns:p14="http://schemas.microsoft.com/office/powerpoint/2010/main" val="26539212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tranquillity of the city can be disturbed from without or within. </a:t>
            </a:r>
            <a:r>
              <a:rPr lang="en-GB" dirty="0" smtClean="0"/>
              <a:t>Outside </a:t>
            </a:r>
            <a:r>
              <a:rPr lang="en-GB" dirty="0"/>
              <a:t>considerations such as bad weather or natural disasters can affect the political community’s ability to provide a sufficiency. </a:t>
            </a:r>
            <a:r>
              <a:rPr lang="en-GB" dirty="0" smtClean="0"/>
              <a:t>The </a:t>
            </a:r>
            <a:r>
              <a:rPr lang="en-GB" dirty="0"/>
              <a:t>internal considerations, however, are the human passions that issue in actions that affect others for good or for ill. </a:t>
            </a:r>
            <a:endParaRPr lang="en-GB" dirty="0" smtClean="0"/>
          </a:p>
          <a:p>
            <a:r>
              <a:rPr lang="en-GB" dirty="0" smtClean="0"/>
              <a:t>Employing </a:t>
            </a:r>
            <a:r>
              <a:rPr lang="en-GB" dirty="0"/>
              <a:t>again a medical metaphor, Marsilius conceives of some human actions as proceeding from an excess that, if not restrained, can lead to conflict and the consequent destruction of the political community. The cure for such excess is the restoration of some kind of balance. </a:t>
            </a:r>
            <a:endParaRPr lang="en-US" dirty="0"/>
          </a:p>
          <a:p>
            <a:endParaRPr lang="en-US" dirty="0"/>
          </a:p>
        </p:txBody>
      </p:sp>
    </p:spTree>
    <p:extLst>
      <p:ext uri="{BB962C8B-B14F-4D97-AF65-F5344CB8AC3E}">
        <p14:creationId xmlns:p14="http://schemas.microsoft.com/office/powerpoint/2010/main" val="36830656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Marsilius writes, ‘There </a:t>
            </a:r>
            <a:r>
              <a:rPr lang="en-GB" dirty="0"/>
              <a:t>are other actions and passions, however, which come from us or occur within us as a result of our cognitive and appetitive powers. Some of these are called ‘immanent’, i.e. because they do not cross over into a subject different from the agent nor are they performed by means of an external organ or limb moved in respect </a:t>
            </a:r>
            <a:r>
              <a:rPr lang="en-GB" dirty="0" smtClean="0"/>
              <a:t>of</a:t>
            </a:r>
            <a:r>
              <a:rPr lang="en-GB" dirty="0" smtClean="0"/>
              <a:t> </a:t>
            </a:r>
            <a:r>
              <a:rPr lang="en-GB" dirty="0"/>
              <a:t>place. Such are the thoughts and desires and inclinations of men. Whereas others are and are called ‘transitive’, because in one or other of the said ways they are in contrast with those just mentioned.’ [I, v, 4] </a:t>
            </a:r>
            <a:endParaRPr lang="en-US" dirty="0"/>
          </a:p>
          <a:p>
            <a:endParaRPr lang="en-US" dirty="0"/>
          </a:p>
        </p:txBody>
      </p:sp>
    </p:spTree>
    <p:extLst>
      <p:ext uri="{BB962C8B-B14F-4D97-AF65-F5344CB8AC3E}">
        <p14:creationId xmlns:p14="http://schemas.microsoft.com/office/powerpoint/2010/main" val="18486462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Transitive actions may cause inconvenience or injury to others. </a:t>
            </a:r>
            <a:endParaRPr lang="en-GB" dirty="0" smtClean="0"/>
          </a:p>
          <a:p>
            <a:r>
              <a:rPr lang="en-GB" dirty="0" smtClean="0"/>
              <a:t>In </a:t>
            </a:r>
            <a:r>
              <a:rPr lang="en-GB" dirty="0"/>
              <a:t>order to moderate excesses arising from some of these transitive actions ‘there was of necessity instituted within the city a particular part or office through which the excesses of such acts might be corrected and reduced to equality or due proportion.’ [I, v, 7; see Aristotle’s </a:t>
            </a:r>
            <a:r>
              <a:rPr lang="en-GB" i="1" dirty="0"/>
              <a:t>Politics</a:t>
            </a:r>
            <a:r>
              <a:rPr lang="en-GB" dirty="0"/>
              <a:t> 1291a2-4]</a:t>
            </a:r>
            <a:endParaRPr lang="en-US" dirty="0"/>
          </a:p>
        </p:txBody>
      </p:sp>
    </p:spTree>
    <p:extLst>
      <p:ext uri="{BB962C8B-B14F-4D97-AF65-F5344CB8AC3E}">
        <p14:creationId xmlns:p14="http://schemas.microsoft.com/office/powerpoint/2010/main" val="13058818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a student of medicine, it is understandable that Marsilius uses the metaphor of health and sickness in his evaluation of political regimes. Just as a body can be healthy or diseased, so too can a city. A body will be unhealthy if its constituent parts compete with each other instead of cooperating; so too with the city. The health of a body is the co-operation of all its organs: the health of the city is tranquillity. [see I. ii. 3] </a:t>
            </a:r>
            <a:endParaRPr lang="en-US" dirty="0"/>
          </a:p>
        </p:txBody>
      </p:sp>
    </p:spTree>
    <p:extLst>
      <p:ext uri="{BB962C8B-B14F-4D97-AF65-F5344CB8AC3E}">
        <p14:creationId xmlns:p14="http://schemas.microsoft.com/office/powerpoint/2010/main" val="9541173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156</TotalTime>
  <Words>3962</Words>
  <Application>Microsoft Macintosh PowerPoint</Application>
  <PresentationFormat>On-screen Show (4:3)</PresentationFormat>
  <Paragraphs>102</Paragraphs>
  <Slides>46</Slides>
  <Notes>37</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13</cp:revision>
  <dcterms:created xsi:type="dcterms:W3CDTF">2013-10-27T10:20:16Z</dcterms:created>
  <dcterms:modified xsi:type="dcterms:W3CDTF">2013-11-11T18:56:53Z</dcterms:modified>
</cp:coreProperties>
</file>