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4" d="100"/>
          <a:sy n="114" d="100"/>
        </p:scale>
        <p:origin x="-112" y="-1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B0A3E0-6CFE-DE45-A280-5DAF25F2AA82}" type="datetimeFigureOut">
              <a:rPr lang="en-US" smtClean="0"/>
              <a:t>24/10/2013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1E83BF-4F9D-C94E-826A-028B81415F2B}" type="slidenum">
              <a:rPr lang="en-US" smtClean="0"/>
              <a:t>‹#›</a:t>
            </a:fld>
            <a:endParaRPr lang="en-US"/>
          </a:p>
        </p:txBody>
      </p:sp>
    </p:spTree>
    <p:extLst>
      <p:ext uri="{BB962C8B-B14F-4D97-AF65-F5344CB8AC3E}">
        <p14:creationId xmlns:p14="http://schemas.microsoft.com/office/powerpoint/2010/main" val="405053632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1</a:t>
            </a:fld>
            <a:endParaRPr lang="en-US"/>
          </a:p>
        </p:txBody>
      </p:sp>
    </p:spTree>
    <p:extLst>
      <p:ext uri="{BB962C8B-B14F-4D97-AF65-F5344CB8AC3E}">
        <p14:creationId xmlns:p14="http://schemas.microsoft.com/office/powerpoint/2010/main" val="4272383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10</a:t>
            </a:fld>
            <a:endParaRPr lang="en-US"/>
          </a:p>
        </p:txBody>
      </p:sp>
    </p:spTree>
    <p:extLst>
      <p:ext uri="{BB962C8B-B14F-4D97-AF65-F5344CB8AC3E}">
        <p14:creationId xmlns:p14="http://schemas.microsoft.com/office/powerpoint/2010/main" val="37685167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11</a:t>
            </a:fld>
            <a:endParaRPr lang="en-US"/>
          </a:p>
        </p:txBody>
      </p:sp>
    </p:spTree>
    <p:extLst>
      <p:ext uri="{BB962C8B-B14F-4D97-AF65-F5344CB8AC3E}">
        <p14:creationId xmlns:p14="http://schemas.microsoft.com/office/powerpoint/2010/main" val="16353514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12</a:t>
            </a:fld>
            <a:endParaRPr lang="en-US"/>
          </a:p>
        </p:txBody>
      </p:sp>
    </p:spTree>
    <p:extLst>
      <p:ext uri="{BB962C8B-B14F-4D97-AF65-F5344CB8AC3E}">
        <p14:creationId xmlns:p14="http://schemas.microsoft.com/office/powerpoint/2010/main" val="24929975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13</a:t>
            </a:fld>
            <a:endParaRPr lang="en-US"/>
          </a:p>
        </p:txBody>
      </p:sp>
    </p:spTree>
    <p:extLst>
      <p:ext uri="{BB962C8B-B14F-4D97-AF65-F5344CB8AC3E}">
        <p14:creationId xmlns:p14="http://schemas.microsoft.com/office/powerpoint/2010/main" val="28319010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14</a:t>
            </a:fld>
            <a:endParaRPr lang="en-US"/>
          </a:p>
        </p:txBody>
      </p:sp>
    </p:spTree>
    <p:extLst>
      <p:ext uri="{BB962C8B-B14F-4D97-AF65-F5344CB8AC3E}">
        <p14:creationId xmlns:p14="http://schemas.microsoft.com/office/powerpoint/2010/main" val="21117486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15</a:t>
            </a:fld>
            <a:endParaRPr lang="en-US"/>
          </a:p>
        </p:txBody>
      </p:sp>
    </p:spTree>
    <p:extLst>
      <p:ext uri="{BB962C8B-B14F-4D97-AF65-F5344CB8AC3E}">
        <p14:creationId xmlns:p14="http://schemas.microsoft.com/office/powerpoint/2010/main" val="11648182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16</a:t>
            </a:fld>
            <a:endParaRPr lang="en-US"/>
          </a:p>
        </p:txBody>
      </p:sp>
    </p:spTree>
    <p:extLst>
      <p:ext uri="{BB962C8B-B14F-4D97-AF65-F5344CB8AC3E}">
        <p14:creationId xmlns:p14="http://schemas.microsoft.com/office/powerpoint/2010/main" val="3700666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17</a:t>
            </a:fld>
            <a:endParaRPr lang="en-US"/>
          </a:p>
        </p:txBody>
      </p:sp>
    </p:spTree>
    <p:extLst>
      <p:ext uri="{BB962C8B-B14F-4D97-AF65-F5344CB8AC3E}">
        <p14:creationId xmlns:p14="http://schemas.microsoft.com/office/powerpoint/2010/main" val="4306231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18</a:t>
            </a:fld>
            <a:endParaRPr lang="en-US"/>
          </a:p>
        </p:txBody>
      </p:sp>
    </p:spTree>
    <p:extLst>
      <p:ext uri="{BB962C8B-B14F-4D97-AF65-F5344CB8AC3E}">
        <p14:creationId xmlns:p14="http://schemas.microsoft.com/office/powerpoint/2010/main" val="8936905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19</a:t>
            </a:fld>
            <a:endParaRPr lang="en-US"/>
          </a:p>
        </p:txBody>
      </p:sp>
    </p:spTree>
    <p:extLst>
      <p:ext uri="{BB962C8B-B14F-4D97-AF65-F5344CB8AC3E}">
        <p14:creationId xmlns:p14="http://schemas.microsoft.com/office/powerpoint/2010/main" val="18889917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2</a:t>
            </a:fld>
            <a:endParaRPr lang="en-US"/>
          </a:p>
        </p:txBody>
      </p:sp>
    </p:spTree>
    <p:extLst>
      <p:ext uri="{BB962C8B-B14F-4D97-AF65-F5344CB8AC3E}">
        <p14:creationId xmlns:p14="http://schemas.microsoft.com/office/powerpoint/2010/main" val="38891773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20</a:t>
            </a:fld>
            <a:endParaRPr lang="en-US"/>
          </a:p>
        </p:txBody>
      </p:sp>
    </p:spTree>
    <p:extLst>
      <p:ext uri="{BB962C8B-B14F-4D97-AF65-F5344CB8AC3E}">
        <p14:creationId xmlns:p14="http://schemas.microsoft.com/office/powerpoint/2010/main" val="369317410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21</a:t>
            </a:fld>
            <a:endParaRPr lang="en-US"/>
          </a:p>
        </p:txBody>
      </p:sp>
    </p:spTree>
    <p:extLst>
      <p:ext uri="{BB962C8B-B14F-4D97-AF65-F5344CB8AC3E}">
        <p14:creationId xmlns:p14="http://schemas.microsoft.com/office/powerpoint/2010/main" val="23838657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22</a:t>
            </a:fld>
            <a:endParaRPr lang="en-US"/>
          </a:p>
        </p:txBody>
      </p:sp>
    </p:spTree>
    <p:extLst>
      <p:ext uri="{BB962C8B-B14F-4D97-AF65-F5344CB8AC3E}">
        <p14:creationId xmlns:p14="http://schemas.microsoft.com/office/powerpoint/2010/main" val="34176854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23</a:t>
            </a:fld>
            <a:endParaRPr lang="en-US"/>
          </a:p>
        </p:txBody>
      </p:sp>
    </p:spTree>
    <p:extLst>
      <p:ext uri="{BB962C8B-B14F-4D97-AF65-F5344CB8AC3E}">
        <p14:creationId xmlns:p14="http://schemas.microsoft.com/office/powerpoint/2010/main" val="40415191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24</a:t>
            </a:fld>
            <a:endParaRPr lang="en-US"/>
          </a:p>
        </p:txBody>
      </p:sp>
    </p:spTree>
    <p:extLst>
      <p:ext uri="{BB962C8B-B14F-4D97-AF65-F5344CB8AC3E}">
        <p14:creationId xmlns:p14="http://schemas.microsoft.com/office/powerpoint/2010/main" val="692523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3</a:t>
            </a:fld>
            <a:endParaRPr lang="en-US"/>
          </a:p>
        </p:txBody>
      </p:sp>
    </p:spTree>
    <p:extLst>
      <p:ext uri="{BB962C8B-B14F-4D97-AF65-F5344CB8AC3E}">
        <p14:creationId xmlns:p14="http://schemas.microsoft.com/office/powerpoint/2010/main" val="1458811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4</a:t>
            </a:fld>
            <a:endParaRPr lang="en-US"/>
          </a:p>
        </p:txBody>
      </p:sp>
    </p:spTree>
    <p:extLst>
      <p:ext uri="{BB962C8B-B14F-4D97-AF65-F5344CB8AC3E}">
        <p14:creationId xmlns:p14="http://schemas.microsoft.com/office/powerpoint/2010/main" val="6876964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5</a:t>
            </a:fld>
            <a:endParaRPr lang="en-US"/>
          </a:p>
        </p:txBody>
      </p:sp>
    </p:spTree>
    <p:extLst>
      <p:ext uri="{BB962C8B-B14F-4D97-AF65-F5344CB8AC3E}">
        <p14:creationId xmlns:p14="http://schemas.microsoft.com/office/powerpoint/2010/main" val="6341441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6</a:t>
            </a:fld>
            <a:endParaRPr lang="en-US"/>
          </a:p>
        </p:txBody>
      </p:sp>
    </p:spTree>
    <p:extLst>
      <p:ext uri="{BB962C8B-B14F-4D97-AF65-F5344CB8AC3E}">
        <p14:creationId xmlns:p14="http://schemas.microsoft.com/office/powerpoint/2010/main" val="10674112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7</a:t>
            </a:fld>
            <a:endParaRPr lang="en-US"/>
          </a:p>
        </p:txBody>
      </p:sp>
    </p:spTree>
    <p:extLst>
      <p:ext uri="{BB962C8B-B14F-4D97-AF65-F5344CB8AC3E}">
        <p14:creationId xmlns:p14="http://schemas.microsoft.com/office/powerpoint/2010/main" val="35161593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8</a:t>
            </a:fld>
            <a:endParaRPr lang="en-US"/>
          </a:p>
        </p:txBody>
      </p:sp>
    </p:spTree>
    <p:extLst>
      <p:ext uri="{BB962C8B-B14F-4D97-AF65-F5344CB8AC3E}">
        <p14:creationId xmlns:p14="http://schemas.microsoft.com/office/powerpoint/2010/main" val="2914224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1E83BF-4F9D-C94E-826A-028B81415F2B}" type="slidenum">
              <a:rPr lang="en-US" smtClean="0"/>
              <a:t>9</a:t>
            </a:fld>
            <a:endParaRPr lang="en-US"/>
          </a:p>
        </p:txBody>
      </p:sp>
    </p:spTree>
    <p:extLst>
      <p:ext uri="{BB962C8B-B14F-4D97-AF65-F5344CB8AC3E}">
        <p14:creationId xmlns:p14="http://schemas.microsoft.com/office/powerpoint/2010/main" val="5826777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D636A51-7F9C-0142-BC66-0C99E634855D}" type="datetimeFigureOut">
              <a:rPr lang="en-US" smtClean="0"/>
              <a:t>24/10/2013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D9A6CCDE-04F9-344A-BB85-21E70800D25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D636A51-7F9C-0142-BC66-0C99E634855D}" type="datetimeFigureOut">
              <a:rPr lang="en-US" smtClean="0"/>
              <a:t>24/10/2013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A6CCDE-04F9-344A-BB85-21E70800D25E}"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D636A51-7F9C-0142-BC66-0C99E634855D}" type="datetimeFigureOut">
              <a:rPr lang="en-US" smtClean="0"/>
              <a:t>24/10/2013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A6CCDE-04F9-344A-BB85-21E70800D25E}"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D636A51-7F9C-0142-BC66-0C99E634855D}" type="datetimeFigureOut">
              <a:rPr lang="en-US" smtClean="0"/>
              <a:t>24/10/2013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A6CCDE-04F9-344A-BB85-21E70800D25E}"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D636A51-7F9C-0142-BC66-0C99E634855D}" type="datetimeFigureOut">
              <a:rPr lang="en-US" smtClean="0"/>
              <a:t>24/10/2013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A6CCDE-04F9-344A-BB85-21E70800D25E}"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D636A51-7F9C-0142-BC66-0C99E634855D}" type="datetimeFigureOut">
              <a:rPr lang="en-US" smtClean="0"/>
              <a:t>24/10/2013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A6CCDE-04F9-344A-BB85-21E70800D25E}"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D636A51-7F9C-0142-BC66-0C99E634855D}" type="datetimeFigureOut">
              <a:rPr lang="en-US" smtClean="0"/>
              <a:t>24/10/2013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D9A6CCDE-04F9-344A-BB85-21E70800D25E}"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D636A51-7F9C-0142-BC66-0C99E634855D}" type="datetimeFigureOut">
              <a:rPr lang="en-US" smtClean="0"/>
              <a:t>24/10/2013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A6CCDE-04F9-344A-BB85-21E70800D25E}"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D636A51-7F9C-0142-BC66-0C99E634855D}" type="datetimeFigureOut">
              <a:rPr lang="en-US" smtClean="0"/>
              <a:t>24/10/2013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A6CCDE-04F9-344A-BB85-21E70800D25E}"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D636A51-7F9C-0142-BC66-0C99E634855D}" type="datetimeFigureOut">
              <a:rPr lang="en-US" smtClean="0"/>
              <a:t>24/10/2013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6CCDE-04F9-344A-BB85-21E70800D25E}"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D636A51-7F9C-0142-BC66-0C99E634855D}" type="datetimeFigureOut">
              <a:rPr lang="en-US" smtClean="0"/>
              <a:t>24/10/2013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6CCDE-04F9-344A-BB85-21E70800D25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D636A51-7F9C-0142-BC66-0C99E634855D}" type="datetimeFigureOut">
              <a:rPr lang="en-US" smtClean="0"/>
              <a:t>24/10/2013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6CCDE-04F9-344A-BB85-21E70800D25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D636A51-7F9C-0142-BC66-0C99E634855D}" type="datetimeFigureOut">
              <a:rPr lang="en-US" smtClean="0"/>
              <a:t>24/10/2013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D9A6CCDE-04F9-344A-BB85-21E70800D25E}"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D636A51-7F9C-0142-BC66-0C99E634855D}" type="datetimeFigureOut">
              <a:rPr lang="en-US" smtClean="0"/>
              <a:t>24/10/2013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D9A6CCDE-04F9-344A-BB85-21E70800D25E}"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D636A51-7F9C-0142-BC66-0C99E634855D}" type="datetimeFigureOut">
              <a:rPr lang="en-US" smtClean="0"/>
              <a:t>24/10/2013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D9A6CCDE-04F9-344A-BB85-21E70800D25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D9A6CCDE-04F9-344A-BB85-21E70800D25E}"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D636A51-7F9C-0142-BC66-0C99E634855D}" type="datetimeFigureOut">
              <a:rPr lang="en-US" smtClean="0"/>
              <a:t>24/10/2013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A6CCDE-04F9-344A-BB85-21E70800D25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D636A51-7F9C-0142-BC66-0C99E634855D}" type="datetimeFigureOut">
              <a:rPr lang="en-US" smtClean="0"/>
              <a:t>24/10/2013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A6CCDE-04F9-344A-BB85-21E70800D25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D636A51-7F9C-0142-BC66-0C99E634855D}" type="datetimeFigureOut">
              <a:rPr lang="en-US" smtClean="0"/>
              <a:t>24/10/2013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A6CCDE-04F9-344A-BB85-21E70800D25E}"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D636A51-7F9C-0142-BC66-0C99E634855D}" type="datetimeFigureOut">
              <a:rPr lang="en-US" smtClean="0"/>
              <a:t>24/10/2013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D9A6CCDE-04F9-344A-BB85-21E70800D25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Seneca and the Roman Lawyers</a:t>
            </a:r>
            <a:endParaRPr lang="en-US" dirty="0"/>
          </a:p>
        </p:txBody>
      </p:sp>
    </p:spTree>
    <p:extLst>
      <p:ext uri="{BB962C8B-B14F-4D97-AF65-F5344CB8AC3E}">
        <p14:creationId xmlns:p14="http://schemas.microsoft.com/office/powerpoint/2010/main" val="2364327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What is of interest to us in these writers </a:t>
            </a:r>
            <a:r>
              <a:rPr lang="en-GB" dirty="0" smtClean="0"/>
              <a:t>is </a:t>
            </a:r>
            <a:r>
              <a:rPr lang="en-GB" dirty="0"/>
              <a:t>not the detail of law but their conception of what the law is. Their common word for what we call law generally understood was </a:t>
            </a:r>
            <a:r>
              <a:rPr lang="en-GB" i="1" dirty="0"/>
              <a:t>ius</a:t>
            </a:r>
            <a:r>
              <a:rPr lang="en-GB" dirty="0"/>
              <a:t>; when they wanted to refer to a specific enactment of a legislative body, they generally used the term </a:t>
            </a:r>
            <a:r>
              <a:rPr lang="en-GB" i="1" dirty="0"/>
              <a:t>lex</a:t>
            </a:r>
            <a:r>
              <a:rPr lang="en-GB" dirty="0"/>
              <a:t>. In their </a:t>
            </a:r>
            <a:r>
              <a:rPr lang="en-GB" dirty="0" smtClean="0"/>
              <a:t>writings </a:t>
            </a:r>
            <a:r>
              <a:rPr lang="en-GB" dirty="0"/>
              <a:t>we find them talking about </a:t>
            </a:r>
            <a:r>
              <a:rPr lang="en-GB" i="1" dirty="0"/>
              <a:t>ius naturale</a:t>
            </a:r>
            <a:r>
              <a:rPr lang="en-GB" dirty="0"/>
              <a:t>, </a:t>
            </a:r>
            <a:r>
              <a:rPr lang="en-GB" i="1" dirty="0"/>
              <a:t>ius gentium</a:t>
            </a:r>
            <a:r>
              <a:rPr lang="en-GB" dirty="0"/>
              <a:t> and </a:t>
            </a:r>
            <a:r>
              <a:rPr lang="en-GB" i="1" dirty="0"/>
              <a:t>ius civile</a:t>
            </a:r>
            <a:r>
              <a:rPr lang="en-GB" dirty="0"/>
              <a:t> which we might translate respectively as the law of nature or natural law, the law of nations and the civil law or the law of the city. </a:t>
            </a:r>
            <a:endParaRPr lang="en-US" dirty="0"/>
          </a:p>
        </p:txBody>
      </p:sp>
    </p:spTree>
    <p:extLst>
      <p:ext uri="{BB962C8B-B14F-4D97-AF65-F5344CB8AC3E}">
        <p14:creationId xmlns:p14="http://schemas.microsoft.com/office/powerpoint/2010/main" val="590267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What constitutes the </a:t>
            </a:r>
            <a:r>
              <a:rPr lang="en-GB" i="1" dirty="0"/>
              <a:t>ius civile</a:t>
            </a:r>
            <a:r>
              <a:rPr lang="en-GB" dirty="0"/>
              <a:t> is not really a matter of much dispute though its </a:t>
            </a:r>
            <a:r>
              <a:rPr lang="en-GB" dirty="0" smtClean="0"/>
              <a:t>relation </a:t>
            </a:r>
            <a:r>
              <a:rPr lang="en-GB" dirty="0"/>
              <a:t>to the other two kinds of law is a matter of great interest. However, </a:t>
            </a:r>
            <a:r>
              <a:rPr lang="en-GB" dirty="0" smtClean="0"/>
              <a:t>the </a:t>
            </a:r>
            <a:r>
              <a:rPr lang="en-GB" dirty="0"/>
              <a:t>distinction between the other two kinds of law—the </a:t>
            </a:r>
            <a:r>
              <a:rPr lang="en-GB" i="1" dirty="0"/>
              <a:t>ius naturale</a:t>
            </a:r>
            <a:r>
              <a:rPr lang="en-GB" dirty="0"/>
              <a:t> and the </a:t>
            </a:r>
            <a:r>
              <a:rPr lang="en-GB" i="1" dirty="0"/>
              <a:t>ius gentium</a:t>
            </a:r>
            <a:r>
              <a:rPr lang="en-GB" dirty="0" smtClean="0"/>
              <a:t>—</a:t>
            </a:r>
            <a:r>
              <a:rPr lang="en-GB" dirty="0" smtClean="0"/>
              <a:t>is</a:t>
            </a:r>
            <a:r>
              <a:rPr lang="en-GB" dirty="0" smtClean="0"/>
              <a:t> </a:t>
            </a:r>
            <a:r>
              <a:rPr lang="en-GB" dirty="0"/>
              <a:t>controversial and we find differing accounts of them in the writings of the jurisconsults.</a:t>
            </a:r>
            <a:endParaRPr lang="en-US" dirty="0"/>
          </a:p>
        </p:txBody>
      </p:sp>
    </p:spTree>
    <p:extLst>
      <p:ext uri="{BB962C8B-B14F-4D97-AF65-F5344CB8AC3E}">
        <p14:creationId xmlns:p14="http://schemas.microsoft.com/office/powerpoint/2010/main" val="160708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Gaius sees no essential difference between </a:t>
            </a:r>
            <a:r>
              <a:rPr lang="en-GB" i="1" dirty="0"/>
              <a:t>ius naturale</a:t>
            </a:r>
            <a:r>
              <a:rPr lang="en-GB" dirty="0"/>
              <a:t> and </a:t>
            </a:r>
            <a:r>
              <a:rPr lang="en-GB" i="1" dirty="0"/>
              <a:t>ius gentium</a:t>
            </a:r>
            <a:r>
              <a:rPr lang="en-GB" dirty="0"/>
              <a:t> whereas Ulpian, a slightly later 2</a:t>
            </a:r>
            <a:r>
              <a:rPr lang="en-GB" baseline="30000" dirty="0"/>
              <a:t>nd</a:t>
            </a:r>
            <a:r>
              <a:rPr lang="en-GB" dirty="0"/>
              <a:t> century AD jurist, distinguished between them. Of these two views, Ulpian’s was the one to triumph, albeit with some modifications. Gaius’s view of the </a:t>
            </a:r>
            <a:r>
              <a:rPr lang="en-GB" i="1" dirty="0"/>
              <a:t>ius gentium</a:t>
            </a:r>
            <a:r>
              <a:rPr lang="en-GB" dirty="0"/>
              <a:t> is that this is a kind of universal law which embodies natural reason. The principles of this law of nations are given to man from the beginning. </a:t>
            </a:r>
            <a:endParaRPr lang="en-US" dirty="0"/>
          </a:p>
        </p:txBody>
      </p:sp>
    </p:spTree>
    <p:extLst>
      <p:ext uri="{BB962C8B-B14F-4D97-AF65-F5344CB8AC3E}">
        <p14:creationId xmlns:p14="http://schemas.microsoft.com/office/powerpoint/2010/main" val="1374249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Gaius’s </a:t>
            </a:r>
            <a:r>
              <a:rPr lang="en-GB" i="1" dirty="0"/>
              <a:t>ius gentium</a:t>
            </a:r>
            <a:r>
              <a:rPr lang="en-GB" dirty="0"/>
              <a:t> is ‘that body of principles or laws which men have always learned from their reason to recognise as useful and just. The </a:t>
            </a:r>
            <a:r>
              <a:rPr lang="en-GB" i="1" dirty="0"/>
              <a:t>jus gentium</a:t>
            </a:r>
            <a:r>
              <a:rPr lang="en-GB" dirty="0"/>
              <a:t> is primitive, universal, rational, and equitable.’ [Carlyle I, 37] To the extent that </a:t>
            </a:r>
            <a:r>
              <a:rPr lang="en-GB" dirty="0" smtClean="0"/>
              <a:t>Gaius</a:t>
            </a:r>
            <a:r>
              <a:rPr lang="en-GB" dirty="0" smtClean="0"/>
              <a:t> </a:t>
            </a:r>
            <a:r>
              <a:rPr lang="en-GB" dirty="0"/>
              <a:t>talks of </a:t>
            </a:r>
            <a:r>
              <a:rPr lang="en-GB" i="1" dirty="0"/>
              <a:t>ius naturale,</a:t>
            </a:r>
            <a:r>
              <a:rPr lang="en-GB" dirty="0"/>
              <a:t> which is not often, it appears to amount to much the same thing as </a:t>
            </a:r>
            <a:r>
              <a:rPr lang="en-GB" i="1" dirty="0"/>
              <a:t>ius gentium</a:t>
            </a:r>
            <a:r>
              <a:rPr lang="en-GB" dirty="0"/>
              <a:t>. In thinking of the </a:t>
            </a:r>
            <a:r>
              <a:rPr lang="en-GB" i="1" dirty="0"/>
              <a:t>ius gentium</a:t>
            </a:r>
            <a:r>
              <a:rPr lang="en-GB" dirty="0"/>
              <a:t> as rational and universal, Gaius is very close to the Ciceronian conception. </a:t>
            </a:r>
            <a:endParaRPr lang="en-US" dirty="0"/>
          </a:p>
        </p:txBody>
      </p:sp>
    </p:spTree>
    <p:extLst>
      <p:ext uri="{BB962C8B-B14F-4D97-AF65-F5344CB8AC3E}">
        <p14:creationId xmlns:p14="http://schemas.microsoft.com/office/powerpoint/2010/main" val="3155199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For both men, law is not essentially a matter of anyone’s will but rather a matter of </a:t>
            </a:r>
            <a:r>
              <a:rPr lang="en-GB" dirty="0" smtClean="0"/>
              <a:t>the rational </a:t>
            </a:r>
            <a:r>
              <a:rPr lang="en-GB" dirty="0"/>
              <a:t>apprehension of a pre-existing order. The division between voluntaristic and rationalistic conceptions of law is a permanent and recurring feature of all jurisprudence, then and now.</a:t>
            </a:r>
            <a:endParaRPr lang="en-US" dirty="0"/>
          </a:p>
        </p:txBody>
      </p:sp>
    </p:spTree>
    <p:extLst>
      <p:ext uri="{BB962C8B-B14F-4D97-AF65-F5344CB8AC3E}">
        <p14:creationId xmlns:p14="http://schemas.microsoft.com/office/powerpoint/2010/main" val="3422096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At the beginning of the 3</a:t>
            </a:r>
            <a:r>
              <a:rPr lang="en-GB" baseline="30000" dirty="0"/>
              <a:t>rd</a:t>
            </a:r>
            <a:r>
              <a:rPr lang="en-GB" dirty="0"/>
              <a:t> century AD, a distinction begins to be drawn between </a:t>
            </a:r>
            <a:r>
              <a:rPr lang="en-GB" i="1" dirty="0"/>
              <a:t>ius naturale </a:t>
            </a:r>
            <a:r>
              <a:rPr lang="en-GB" dirty="0"/>
              <a:t>and </a:t>
            </a:r>
            <a:r>
              <a:rPr lang="en-GB" i="1" dirty="0"/>
              <a:t>ius gentium</a:t>
            </a:r>
            <a:r>
              <a:rPr lang="en-GB" dirty="0"/>
              <a:t>. We find this particularly in the contributions of Ulpian. While his distinction between the two kinds of law becomes a commonplace of subsequent thought, his manner of drawing the distinction has been a source of confusion. For him, </a:t>
            </a:r>
            <a:r>
              <a:rPr lang="en-GB" i="1" dirty="0"/>
              <a:t>ius naturale</a:t>
            </a:r>
            <a:r>
              <a:rPr lang="en-GB" dirty="0"/>
              <a:t> is whatever nature teaches all animals, including man. Natural law thus covers procreation and the care of offspring, both in animals and man. The </a:t>
            </a:r>
            <a:r>
              <a:rPr lang="en-GB" i="1" dirty="0"/>
              <a:t>ius gentium</a:t>
            </a:r>
            <a:r>
              <a:rPr lang="en-GB" dirty="0"/>
              <a:t>, by contrast, is peculiar to and is common to all nations, not just Rome. As Ulpian thinks of it, the </a:t>
            </a:r>
            <a:r>
              <a:rPr lang="en-GB" i="1" dirty="0"/>
              <a:t>ius naturale</a:t>
            </a:r>
            <a:r>
              <a:rPr lang="en-GB" dirty="0"/>
              <a:t> is more a matter of instinct than reason. </a:t>
            </a:r>
            <a:endParaRPr lang="en-US" dirty="0"/>
          </a:p>
        </p:txBody>
      </p:sp>
    </p:spTree>
    <p:extLst>
      <p:ext uri="{BB962C8B-B14F-4D97-AF65-F5344CB8AC3E}">
        <p14:creationId xmlns:p14="http://schemas.microsoft.com/office/powerpoint/2010/main" val="3872973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However, in other uses of this term, Ulpian characterises </a:t>
            </a:r>
            <a:r>
              <a:rPr lang="en-GB" i="1" dirty="0"/>
              <a:t>ius naturale</a:t>
            </a:r>
            <a:r>
              <a:rPr lang="en-GB" dirty="0"/>
              <a:t> in a manner that makes sense only if it is understood rationally so that it would then have to be peculiar to man and not common to man and animal alike. Ulpian’s companion jurisconsults, while they generally (but not always) draw a distinction between </a:t>
            </a:r>
            <a:r>
              <a:rPr lang="en-GB" i="1" dirty="0"/>
              <a:t>ius naturale</a:t>
            </a:r>
            <a:r>
              <a:rPr lang="en-GB" dirty="0"/>
              <a:t> and </a:t>
            </a:r>
            <a:r>
              <a:rPr lang="en-GB" i="1" dirty="0"/>
              <a:t>ius </a:t>
            </a:r>
            <a:r>
              <a:rPr lang="en-GB" i="1" dirty="0" smtClean="0"/>
              <a:t>gentium</a:t>
            </a:r>
            <a:r>
              <a:rPr lang="en-GB" dirty="0"/>
              <a:t>,</a:t>
            </a:r>
            <a:r>
              <a:rPr lang="en-GB" dirty="0" smtClean="0"/>
              <a:t> </a:t>
            </a:r>
            <a:r>
              <a:rPr lang="en-GB" dirty="0"/>
              <a:t>are no more conspicuously successful in characterising the distinction clearly than he is. </a:t>
            </a:r>
            <a:endParaRPr lang="en-US" dirty="0"/>
          </a:p>
        </p:txBody>
      </p:sp>
    </p:spTree>
    <p:extLst>
      <p:ext uri="{BB962C8B-B14F-4D97-AF65-F5344CB8AC3E}">
        <p14:creationId xmlns:p14="http://schemas.microsoft.com/office/powerpoint/2010/main" val="2277765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By the time we get to the 4</a:t>
            </a:r>
            <a:r>
              <a:rPr lang="en-GB" baseline="30000" dirty="0"/>
              <a:t>th</a:t>
            </a:r>
            <a:r>
              <a:rPr lang="en-GB" dirty="0"/>
              <a:t> century AD, matters have become a little clearer. By this time, the distinction is made to correspond to a distinction between what belongs to man by nature and that which belongs to him by convention. So, for example, man by nature is free and equal but, in the actual conditions of human life, war and slavery have arisen and around these </a:t>
            </a:r>
            <a:r>
              <a:rPr lang="en-GB" dirty="0" smtClean="0"/>
              <a:t>circumstances </a:t>
            </a:r>
            <a:r>
              <a:rPr lang="en-GB" dirty="0"/>
              <a:t>the law of nations has developed. </a:t>
            </a:r>
            <a:endParaRPr lang="en-US" dirty="0"/>
          </a:p>
        </p:txBody>
      </p:sp>
    </p:spTree>
    <p:extLst>
      <p:ext uri="{BB962C8B-B14F-4D97-AF65-F5344CB8AC3E}">
        <p14:creationId xmlns:p14="http://schemas.microsoft.com/office/powerpoint/2010/main" val="1892326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distinction between the two kinds of law has particular application to the matter of slavery. For the Roman jurisconsults, slavery is not, as it would have been for Aristotle, something </a:t>
            </a:r>
            <a:r>
              <a:rPr lang="en-GB" dirty="0" smtClean="0"/>
              <a:t>natural pertaining to </a:t>
            </a:r>
            <a:r>
              <a:rPr lang="en-GB" dirty="0"/>
              <a:t>the original condition of man but something that arose with the development of complex societies and </a:t>
            </a:r>
            <a:r>
              <a:rPr lang="en-GB" dirty="0" smtClean="0"/>
              <a:t>which is in </a:t>
            </a:r>
            <a:r>
              <a:rPr lang="en-GB" dirty="0"/>
              <a:t>some </a:t>
            </a:r>
            <a:r>
              <a:rPr lang="en-GB" dirty="0" smtClean="0"/>
              <a:t>way </a:t>
            </a:r>
            <a:r>
              <a:rPr lang="en-GB" dirty="0"/>
              <a:t>a consequence of human failings. </a:t>
            </a:r>
            <a:r>
              <a:rPr lang="en-GB" dirty="0" smtClean="0"/>
              <a:t>(Slavery </a:t>
            </a:r>
            <a:r>
              <a:rPr lang="en-GB" dirty="0"/>
              <a:t>took a long time to disappear and its eventual demise may well be attributed to fundamental changes in the economics circumstances of men</a:t>
            </a:r>
            <a:r>
              <a:rPr lang="en-GB" dirty="0" smtClean="0"/>
              <a:t>.) </a:t>
            </a:r>
            <a:endParaRPr lang="en-US" dirty="0"/>
          </a:p>
        </p:txBody>
      </p:sp>
    </p:spTree>
    <p:extLst>
      <p:ext uri="{BB962C8B-B14F-4D97-AF65-F5344CB8AC3E}">
        <p14:creationId xmlns:p14="http://schemas.microsoft.com/office/powerpoint/2010/main" val="2068806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Nevertheless, we find in the Roman Lawyers a rejection of the naturalness of slavery that, together with a similar rejection of slavery’s naturalness in the </a:t>
            </a:r>
            <a:r>
              <a:rPr lang="en-GB" dirty="0" smtClean="0"/>
              <a:t>Fathers </a:t>
            </a:r>
            <a:r>
              <a:rPr lang="en-GB" dirty="0"/>
              <a:t>of the Church, makes some contribution to slavery’s eventual eradication. </a:t>
            </a:r>
            <a:r>
              <a:rPr lang="en-GB" dirty="0" smtClean="0"/>
              <a:t>However, while </a:t>
            </a:r>
            <a:r>
              <a:rPr lang="en-GB" dirty="0"/>
              <a:t>the jurists (and the Church Fathers) all rejected the </a:t>
            </a:r>
            <a:r>
              <a:rPr lang="en-GB" i="1" dirty="0"/>
              <a:t>naturalness</a:t>
            </a:r>
            <a:r>
              <a:rPr lang="en-GB" dirty="0"/>
              <a:t> of slavery, they all continued to support the </a:t>
            </a:r>
            <a:r>
              <a:rPr lang="en-GB" i="1" dirty="0"/>
              <a:t>institution</a:t>
            </a:r>
            <a:r>
              <a:rPr lang="en-GB" dirty="0"/>
              <a:t> of slavery. That slavery should be the consequence of some declension from the right and the good seems plausible, whether in a secular or religious story. That slavery should be the cure for the </a:t>
            </a:r>
            <a:r>
              <a:rPr lang="en-GB" dirty="0" smtClean="0"/>
              <a:t>very deficiencies </a:t>
            </a:r>
            <a:r>
              <a:rPr lang="en-GB" dirty="0"/>
              <a:t>giving rise to itself seems to be bizarrely circular! </a:t>
            </a:r>
            <a:endParaRPr lang="en-US" dirty="0"/>
          </a:p>
        </p:txBody>
      </p:sp>
    </p:spTree>
    <p:extLst>
      <p:ext uri="{BB962C8B-B14F-4D97-AF65-F5344CB8AC3E}">
        <p14:creationId xmlns:p14="http://schemas.microsoft.com/office/powerpoint/2010/main" val="3759172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Seneca (4BC-65AD)</a:t>
            </a:r>
            <a:endParaRPr lang="en-US" dirty="0"/>
          </a:p>
        </p:txBody>
      </p:sp>
      <p:sp>
        <p:nvSpPr>
          <p:cNvPr id="3" name="Content Placeholder 2"/>
          <p:cNvSpPr>
            <a:spLocks noGrp="1"/>
          </p:cNvSpPr>
          <p:nvPr>
            <p:ph idx="1"/>
          </p:nvPr>
        </p:nvSpPr>
        <p:spPr/>
        <p:txBody>
          <a:bodyPr/>
          <a:lstStyle/>
          <a:p>
            <a:r>
              <a:rPr lang="en-GB" dirty="0" smtClean="0"/>
              <a:t>We </a:t>
            </a:r>
            <a:r>
              <a:rPr lang="en-GB" dirty="0"/>
              <a:t>are all essentially equal. No one is a slave by nature. Slavery is the result of misfortune affecting only the body but not the whole man. Seneca gives us an account of man’s original condition that is, in a secular mode, very much like the Christian story of the Fall. </a:t>
            </a:r>
            <a:endParaRPr lang="en-US" dirty="0"/>
          </a:p>
        </p:txBody>
      </p:sp>
    </p:spTree>
    <p:extLst>
      <p:ext uri="{BB962C8B-B14F-4D97-AF65-F5344CB8AC3E}">
        <p14:creationId xmlns:p14="http://schemas.microsoft.com/office/powerpoint/2010/main" val="466452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Those who distinguish sharply between the </a:t>
            </a:r>
            <a:r>
              <a:rPr lang="en-GB" i="1" dirty="0"/>
              <a:t>ius naturale</a:t>
            </a:r>
            <a:r>
              <a:rPr lang="en-GB" dirty="0"/>
              <a:t> and the </a:t>
            </a:r>
            <a:r>
              <a:rPr lang="en-GB" i="1" dirty="0"/>
              <a:t>ius gentium</a:t>
            </a:r>
            <a:r>
              <a:rPr lang="en-GB" dirty="0"/>
              <a:t> generally tend to see private property as an institution of the </a:t>
            </a:r>
            <a:r>
              <a:rPr lang="en-GB" i="1" dirty="0" smtClean="0"/>
              <a:t>ius gentium</a:t>
            </a:r>
            <a:r>
              <a:rPr lang="en-GB" dirty="0" smtClean="0"/>
              <a:t> than the </a:t>
            </a:r>
            <a:r>
              <a:rPr lang="en-GB" i="1" dirty="0" smtClean="0"/>
              <a:t>ius naturale</a:t>
            </a:r>
            <a:r>
              <a:rPr lang="en-GB" dirty="0" smtClean="0"/>
              <a:t>. </a:t>
            </a:r>
            <a:r>
              <a:rPr lang="en-GB" dirty="0"/>
              <a:t>They hold that in man’s original condition, all things were held in common. Those who do not make such a sharp distinction between the two kinds of law, such as Gaius and Paulus, tend to see private property as being both primitive and equitable. </a:t>
            </a:r>
            <a:endParaRPr lang="en-US" dirty="0"/>
          </a:p>
        </p:txBody>
      </p:sp>
    </p:spTree>
    <p:extLst>
      <p:ext uri="{BB962C8B-B14F-4D97-AF65-F5344CB8AC3E}">
        <p14:creationId xmlns:p14="http://schemas.microsoft.com/office/powerpoint/2010/main" val="3957416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Cicero’s conception of the law is one that resonates through the Middle Ages and is reflected in the sophisticated analysis of St Thomas in the 13</a:t>
            </a:r>
            <a:r>
              <a:rPr lang="en-GB" baseline="30000" dirty="0"/>
              <a:t>th</a:t>
            </a:r>
            <a:r>
              <a:rPr lang="en-GB" dirty="0"/>
              <a:t> century. For Cicero, all law is in some sense a reflection of the law of God, </a:t>
            </a:r>
            <a:r>
              <a:rPr lang="en-GB" dirty="0" smtClean="0"/>
              <a:t>of the </a:t>
            </a:r>
            <a:r>
              <a:rPr lang="en-GB" dirty="0"/>
              <a:t>eternal principles of justice. </a:t>
            </a:r>
            <a:endParaRPr lang="en-GB" dirty="0" smtClean="0"/>
          </a:p>
          <a:p>
            <a:r>
              <a:rPr lang="en-GB" dirty="0" smtClean="0"/>
              <a:t>Any </a:t>
            </a:r>
            <a:r>
              <a:rPr lang="en-GB" dirty="0"/>
              <a:t>law that essentially contradicts these principles is not just a bad law but is no law at all. </a:t>
            </a:r>
            <a:endParaRPr lang="en-US" dirty="0"/>
          </a:p>
        </p:txBody>
      </p:sp>
    </p:spTree>
    <p:extLst>
      <p:ext uri="{BB962C8B-B14F-4D97-AF65-F5344CB8AC3E}">
        <p14:creationId xmlns:p14="http://schemas.microsoft.com/office/powerpoint/2010/main" val="42436185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law of the city, the civil law, is an adaptation of these principles to the particular circumstances of a particular people at a particular time. Thus understood, civil law comes down on the rationalistic side of the rationalistic/voluntaristic debate. It is not just the will of a person or a community; it is the application to a community of the universal principles of justice. </a:t>
            </a:r>
            <a:endParaRPr lang="en-US" dirty="0"/>
          </a:p>
        </p:txBody>
      </p:sp>
    </p:spTree>
    <p:extLst>
      <p:ext uri="{BB962C8B-B14F-4D97-AF65-F5344CB8AC3E}">
        <p14:creationId xmlns:p14="http://schemas.microsoft.com/office/powerpoint/2010/main" val="2957371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Cicero tended to conceive of liberty as the having of a share in the state. The Roman lawyers think of the populace as a whole as the ultimate source of authority, even if, as Ulpian states so plainly in the </a:t>
            </a:r>
            <a:r>
              <a:rPr lang="en-GB" i="1" dirty="0"/>
              <a:t>Digest</a:t>
            </a:r>
            <a:r>
              <a:rPr lang="en-GB" dirty="0"/>
              <a:t>, its proximate source is the emperor. ‘A decision given by the emperor has the force of a statute. This is because the populace commits to him and unto him its own entire authority and power, doing this by the </a:t>
            </a:r>
            <a:r>
              <a:rPr lang="en-GB" i="1" dirty="0"/>
              <a:t>lex regia</a:t>
            </a:r>
            <a:r>
              <a:rPr lang="en-GB" dirty="0"/>
              <a:t>.’ [</a:t>
            </a:r>
            <a:r>
              <a:rPr lang="en-GB" i="1" dirty="0"/>
              <a:t>Digest</a:t>
            </a:r>
            <a:r>
              <a:rPr lang="en-GB" dirty="0"/>
              <a:t>, 1, 4, 1] </a:t>
            </a:r>
            <a:endParaRPr lang="en-US" dirty="0"/>
          </a:p>
        </p:txBody>
      </p:sp>
    </p:spTree>
    <p:extLst>
      <p:ext uri="{BB962C8B-B14F-4D97-AF65-F5344CB8AC3E}">
        <p14:creationId xmlns:p14="http://schemas.microsoft.com/office/powerpoint/2010/main" val="1167933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Carlyle notes that ‘with the exception of the </a:t>
            </a:r>
            <a:r>
              <a:rPr lang="en-GB" i="1" dirty="0"/>
              <a:t>Senatus consultum</a:t>
            </a:r>
            <a:r>
              <a:rPr lang="en-GB" dirty="0"/>
              <a:t>, every form of law derives its authority ultimately from the </a:t>
            </a:r>
            <a:r>
              <a:rPr lang="en-GB" i="1" dirty="0"/>
              <a:t>populus</a:t>
            </a:r>
            <a:r>
              <a:rPr lang="en-GB" dirty="0"/>
              <a:t>.’ [Carlyles I, 67-68] This idea of a popular source for imperial authority—really a somewhat attenuated theory of consent—could provide the starting point for a theory of contract but it wasn’t so developed by the Roman </a:t>
            </a:r>
            <a:r>
              <a:rPr lang="en-GB" dirty="0" err="1"/>
              <a:t>juristconsults</a:t>
            </a:r>
            <a:r>
              <a:rPr lang="en-GB" dirty="0"/>
              <a:t>. Instead, the contract theory first appears in recognisable form in the 11</a:t>
            </a:r>
            <a:r>
              <a:rPr lang="en-GB" baseline="30000" dirty="0"/>
              <a:t>th</a:t>
            </a:r>
            <a:r>
              <a:rPr lang="en-GB" dirty="0"/>
              <a:t> century and then its most immediate source is the law of the tribes rather than any Roman source. </a:t>
            </a:r>
            <a:endParaRPr lang="en-US" dirty="0"/>
          </a:p>
        </p:txBody>
      </p:sp>
    </p:spTree>
    <p:extLst>
      <p:ext uri="{BB962C8B-B14F-4D97-AF65-F5344CB8AC3E}">
        <p14:creationId xmlns:p14="http://schemas.microsoft.com/office/powerpoint/2010/main" val="3944765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this he differs from Cicero to the extent that Cicero has no developed idea of such a state of innocence and such material as we find in his writings that might relate to such a conception are undeveloped. ‘Seneca’s view is, in all important points, the same as that of the Christian Fathers, that man was once innocent and happy but has grown corrupt.’ [Carlyle I, 25] Before the emergence of conventions, men lived in peace and happiness without slavery and without coercive government. </a:t>
            </a:r>
            <a:endParaRPr lang="en-US" dirty="0"/>
          </a:p>
          <a:p>
            <a:endParaRPr lang="en-US" dirty="0"/>
          </a:p>
        </p:txBody>
      </p:sp>
    </p:spTree>
    <p:extLst>
      <p:ext uri="{BB962C8B-B14F-4D97-AF65-F5344CB8AC3E}">
        <p14:creationId xmlns:p14="http://schemas.microsoft.com/office/powerpoint/2010/main" val="2273318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However, this state of innocence is disrupted by the emergence of avarice and uncontrolled desire. The natural voluntary subordination of the not-so-wise to the </a:t>
            </a:r>
            <a:r>
              <a:rPr lang="en-GB" dirty="0" smtClean="0"/>
              <a:t>wise </a:t>
            </a:r>
            <a:r>
              <a:rPr lang="en-GB" dirty="0"/>
              <a:t>is replaced by tyranny so that men have to have recourse to laws to exercise some control over their rulers. </a:t>
            </a:r>
            <a:endParaRPr lang="en-US" dirty="0"/>
          </a:p>
        </p:txBody>
      </p:sp>
    </p:spTree>
    <p:extLst>
      <p:ext uri="{BB962C8B-B14F-4D97-AF65-F5344CB8AC3E}">
        <p14:creationId xmlns:p14="http://schemas.microsoft.com/office/powerpoint/2010/main" val="339690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Property and coercive government emerge from the loss of our original innocence and yet, somewhat paradoxically, are remedies for it as well. ‘Seneca holds of the great institutions of society, property and coercive government, namely, that they are the consequences of and the remedies for vice.’ [Carlyle I, 25] In fact, with the addition of slavery to property and coercive government, this view is a commonplace among the Christian Fathers. Slavery, private property and coercive government are not aspects of man’s original social condition but are the </a:t>
            </a:r>
            <a:r>
              <a:rPr lang="en-GB" dirty="0" smtClean="0"/>
              <a:t>product </a:t>
            </a:r>
            <a:r>
              <a:rPr lang="en-GB" dirty="0"/>
              <a:t>of some lapse from innocence, some fall from grace</a:t>
            </a:r>
            <a:r>
              <a:rPr lang="en-GB" dirty="0" smtClean="0"/>
              <a:t>.</a:t>
            </a:r>
            <a:endParaRPr lang="en-US" dirty="0"/>
          </a:p>
        </p:txBody>
      </p:sp>
    </p:spTree>
    <p:extLst>
      <p:ext uri="{BB962C8B-B14F-4D97-AF65-F5344CB8AC3E}">
        <p14:creationId xmlns:p14="http://schemas.microsoft.com/office/powerpoint/2010/main" val="3723223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Seneca, as Cicero, holds to what one might term a republican theory of liberty. Whatever about man’s natural condition, in the realities of a post-innocent society, liberty is essentially related </a:t>
            </a:r>
            <a:r>
              <a:rPr lang="en-GB" dirty="0" smtClean="0"/>
              <a:t>to one’s </a:t>
            </a:r>
            <a:r>
              <a:rPr lang="en-GB" dirty="0"/>
              <a:t>being a member of a suitably constituted state.</a:t>
            </a:r>
            <a:endParaRPr lang="en-US" dirty="0"/>
          </a:p>
        </p:txBody>
      </p:sp>
    </p:spTree>
    <p:extLst>
      <p:ext uri="{BB962C8B-B14F-4D97-AF65-F5344CB8AC3E}">
        <p14:creationId xmlns:p14="http://schemas.microsoft.com/office/powerpoint/2010/main" val="2643220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Roman Lawyers</a:t>
            </a:r>
            <a:endParaRPr lang="en-US" dirty="0"/>
          </a:p>
        </p:txBody>
      </p:sp>
      <p:sp>
        <p:nvSpPr>
          <p:cNvPr id="3" name="Content Placeholder 2"/>
          <p:cNvSpPr>
            <a:spLocks noGrp="1"/>
          </p:cNvSpPr>
          <p:nvPr>
            <p:ph idx="1"/>
          </p:nvPr>
        </p:nvSpPr>
        <p:spPr/>
        <p:txBody>
          <a:bodyPr/>
          <a:lstStyle/>
          <a:p>
            <a:r>
              <a:rPr lang="en-GB" dirty="0"/>
              <a:t>Carlyle sees the political theory of the Middle Ages are having its origin in three sources: the writings of the Roman Lawyers, the thought of the Christian Fathers and, from my point of </a:t>
            </a:r>
            <a:r>
              <a:rPr lang="en-GB" dirty="0" smtClean="0"/>
              <a:t>view </a:t>
            </a:r>
            <a:r>
              <a:rPr lang="en-GB" dirty="0"/>
              <a:t>most significantly, from the tribal law and customs of the post-Western Roman Empire barbarian invaders. We’ll look at the latter two sources a little later. Let’s now take a look at the thought of the Roman Lawyers</a:t>
            </a:r>
            <a:r>
              <a:rPr lang="en-GB" dirty="0" smtClean="0"/>
              <a:t>.</a:t>
            </a:r>
            <a:endParaRPr lang="en-US" dirty="0"/>
          </a:p>
        </p:txBody>
      </p:sp>
    </p:spTree>
    <p:extLst>
      <p:ext uri="{BB962C8B-B14F-4D97-AF65-F5344CB8AC3E}">
        <p14:creationId xmlns:p14="http://schemas.microsoft.com/office/powerpoint/2010/main" val="1166191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While the Roman Jurists do not formally belong to any one philosophical school, it is nevertheless the case that their conceptions of justice and law align them more with the Stoics than with any other school such as the Epicureans or the Academic Sceptics.</a:t>
            </a:r>
            <a:endParaRPr lang="en-US" dirty="0"/>
          </a:p>
        </p:txBody>
      </p:sp>
    </p:spTree>
    <p:extLst>
      <p:ext uri="{BB962C8B-B14F-4D97-AF65-F5344CB8AC3E}">
        <p14:creationId xmlns:p14="http://schemas.microsoft.com/office/powerpoint/2010/main" val="210380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the great collection of Roman law compiled under Justinian—the </a:t>
            </a:r>
            <a:r>
              <a:rPr lang="en-GB" i="1" dirty="0"/>
              <a:t>Digest</a:t>
            </a:r>
            <a:r>
              <a:rPr lang="en-GB" dirty="0"/>
              <a:t>, the </a:t>
            </a:r>
            <a:r>
              <a:rPr lang="en-GB" i="1" dirty="0"/>
              <a:t>Institutes</a:t>
            </a:r>
            <a:r>
              <a:rPr lang="en-GB" dirty="0"/>
              <a:t>, the </a:t>
            </a:r>
            <a:r>
              <a:rPr lang="en-GB" i="1" dirty="0"/>
              <a:t>Code</a:t>
            </a:r>
            <a:r>
              <a:rPr lang="en-GB" dirty="0"/>
              <a:t>—in the 6</a:t>
            </a:r>
            <a:r>
              <a:rPr lang="en-GB" baseline="30000" dirty="0"/>
              <a:t>th</a:t>
            </a:r>
            <a:r>
              <a:rPr lang="en-GB" dirty="0"/>
              <a:t> century AD, we can witness the development of the thought of the Roman jurisconsults. We also have the </a:t>
            </a:r>
            <a:r>
              <a:rPr lang="en-GB" i="1" dirty="0"/>
              <a:t>Institutes</a:t>
            </a:r>
            <a:r>
              <a:rPr lang="en-GB" dirty="0"/>
              <a:t> of the 2</a:t>
            </a:r>
            <a:r>
              <a:rPr lang="en-GB" baseline="30000" dirty="0"/>
              <a:t>nd</a:t>
            </a:r>
            <a:r>
              <a:rPr lang="en-GB" dirty="0"/>
              <a:t> century AD jurisconsult Gaius (c. AD 130-180), not just the fragments preserved in the </a:t>
            </a:r>
            <a:r>
              <a:rPr lang="en-GB" i="1" dirty="0"/>
              <a:t>Digest</a:t>
            </a:r>
            <a:r>
              <a:rPr lang="en-GB" dirty="0"/>
              <a:t>, as is the case with the </a:t>
            </a:r>
            <a:r>
              <a:rPr lang="en-GB" dirty="0" smtClean="0"/>
              <a:t>other jurisconsults. </a:t>
            </a:r>
            <a:r>
              <a:rPr lang="en-GB" dirty="0"/>
              <a:t>This gives us a valuable point of comparison. </a:t>
            </a:r>
            <a:endParaRPr lang="en-US" dirty="0"/>
          </a:p>
        </p:txBody>
      </p:sp>
    </p:spTree>
    <p:extLst>
      <p:ext uri="{BB962C8B-B14F-4D97-AF65-F5344CB8AC3E}">
        <p14:creationId xmlns:p14="http://schemas.microsoft.com/office/powerpoint/2010/main" val="1374466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73</TotalTime>
  <Words>1946</Words>
  <Application>Microsoft Macintosh PowerPoint</Application>
  <PresentationFormat>On-screen Show (4:3)</PresentationFormat>
  <Paragraphs>52</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Plaza</vt:lpstr>
      <vt:lpstr>Freedom’s Progress</vt:lpstr>
      <vt:lpstr>Seneca (4BC-65AD)</vt:lpstr>
      <vt:lpstr>PowerPoint Presentation</vt:lpstr>
      <vt:lpstr>PowerPoint Presentation</vt:lpstr>
      <vt:lpstr>PowerPoint Presentation</vt:lpstr>
      <vt:lpstr>PowerPoint Presentation</vt:lpstr>
      <vt:lpstr>Roman Lawyers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7</cp:revision>
  <dcterms:created xsi:type="dcterms:W3CDTF">2013-10-24T11:13:44Z</dcterms:created>
  <dcterms:modified xsi:type="dcterms:W3CDTF">2013-10-24T13:11:55Z</dcterms:modified>
</cp:coreProperties>
</file>