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4"/>
  </p:notesMasterIdLst>
  <p:sldIdLst>
    <p:sldId id="256" r:id="rId2"/>
    <p:sldId id="284" r:id="rId3"/>
    <p:sldId id="257" r:id="rId4"/>
    <p:sldId id="258" r:id="rId5"/>
    <p:sldId id="259" r:id="rId6"/>
    <p:sldId id="260" r:id="rId7"/>
    <p:sldId id="261" r:id="rId8"/>
    <p:sldId id="262" r:id="rId9"/>
    <p:sldId id="263" r:id="rId10"/>
    <p:sldId id="264" r:id="rId11"/>
    <p:sldId id="265" r:id="rId12"/>
    <p:sldId id="266" r:id="rId13"/>
    <p:sldId id="267" r:id="rId14"/>
    <p:sldId id="268" r:id="rId15"/>
    <p:sldId id="285" r:id="rId16"/>
    <p:sldId id="269" r:id="rId17"/>
    <p:sldId id="270" r:id="rId18"/>
    <p:sldId id="271" r:id="rId19"/>
    <p:sldId id="272" r:id="rId20"/>
    <p:sldId id="273" r:id="rId21"/>
    <p:sldId id="274" r:id="rId22"/>
    <p:sldId id="286" r:id="rId23"/>
    <p:sldId id="275" r:id="rId24"/>
    <p:sldId id="276" r:id="rId25"/>
    <p:sldId id="277" r:id="rId26"/>
    <p:sldId id="279" r:id="rId27"/>
    <p:sldId id="287" r:id="rId28"/>
    <p:sldId id="280" r:id="rId29"/>
    <p:sldId id="281" r:id="rId30"/>
    <p:sldId id="288" r:id="rId31"/>
    <p:sldId id="282" r:id="rId32"/>
    <p:sldId id="283"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10" d="100"/>
          <a:sy n="110" d="100"/>
        </p:scale>
        <p:origin x="-240"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notesMaster" Target="notesMasters/notesMaster1.xml"/><Relationship Id="rId35" Type="http://schemas.openxmlformats.org/officeDocument/2006/relationships/printerSettings" Target="printerSettings/printerSettings1.bin"/><Relationship Id="rId36" Type="http://schemas.openxmlformats.org/officeDocument/2006/relationships/presProps" Target="presProp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viewProps" Target="viewProps.xml"/><Relationship Id="rId38" Type="http://schemas.openxmlformats.org/officeDocument/2006/relationships/theme" Target="theme/theme1.xml"/><Relationship Id="rId3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B1FCA2E-B407-F94E-A1A8-EB1C6B18F451}" type="datetimeFigureOut">
              <a:rPr lang="en-US" smtClean="0"/>
              <a:t>10/11/2013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AFCF960-5190-8D40-844A-0BBD068C51CB}" type="slidenum">
              <a:rPr lang="en-US" smtClean="0"/>
              <a:t>‹#›</a:t>
            </a:fld>
            <a:endParaRPr lang="en-US"/>
          </a:p>
        </p:txBody>
      </p:sp>
    </p:spTree>
    <p:extLst>
      <p:ext uri="{BB962C8B-B14F-4D97-AF65-F5344CB8AC3E}">
        <p14:creationId xmlns:p14="http://schemas.microsoft.com/office/powerpoint/2010/main" val="132800328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AFCF960-5190-8D40-844A-0BBD068C51CB}" type="slidenum">
              <a:rPr lang="en-US" smtClean="0"/>
              <a:t>1</a:t>
            </a:fld>
            <a:endParaRPr lang="en-US"/>
          </a:p>
        </p:txBody>
      </p:sp>
    </p:spTree>
    <p:extLst>
      <p:ext uri="{BB962C8B-B14F-4D97-AF65-F5344CB8AC3E}">
        <p14:creationId xmlns:p14="http://schemas.microsoft.com/office/powerpoint/2010/main" val="28813179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AFCF960-5190-8D40-844A-0BBD068C51CB}" type="slidenum">
              <a:rPr lang="en-US" smtClean="0"/>
              <a:t>10</a:t>
            </a:fld>
            <a:endParaRPr lang="en-US"/>
          </a:p>
        </p:txBody>
      </p:sp>
    </p:spTree>
    <p:extLst>
      <p:ext uri="{BB962C8B-B14F-4D97-AF65-F5344CB8AC3E}">
        <p14:creationId xmlns:p14="http://schemas.microsoft.com/office/powerpoint/2010/main" val="19625517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AFCF960-5190-8D40-844A-0BBD068C51CB}" type="slidenum">
              <a:rPr lang="en-US" smtClean="0"/>
              <a:t>11</a:t>
            </a:fld>
            <a:endParaRPr lang="en-US"/>
          </a:p>
        </p:txBody>
      </p:sp>
    </p:spTree>
    <p:extLst>
      <p:ext uri="{BB962C8B-B14F-4D97-AF65-F5344CB8AC3E}">
        <p14:creationId xmlns:p14="http://schemas.microsoft.com/office/powerpoint/2010/main" val="15044202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AFCF960-5190-8D40-844A-0BBD068C51CB}" type="slidenum">
              <a:rPr lang="en-US" smtClean="0"/>
              <a:t>12</a:t>
            </a:fld>
            <a:endParaRPr lang="en-US"/>
          </a:p>
        </p:txBody>
      </p:sp>
    </p:spTree>
    <p:extLst>
      <p:ext uri="{BB962C8B-B14F-4D97-AF65-F5344CB8AC3E}">
        <p14:creationId xmlns:p14="http://schemas.microsoft.com/office/powerpoint/2010/main" val="36039647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AFCF960-5190-8D40-844A-0BBD068C51CB}" type="slidenum">
              <a:rPr lang="en-US" smtClean="0"/>
              <a:t>13</a:t>
            </a:fld>
            <a:endParaRPr lang="en-US"/>
          </a:p>
        </p:txBody>
      </p:sp>
    </p:spTree>
    <p:extLst>
      <p:ext uri="{BB962C8B-B14F-4D97-AF65-F5344CB8AC3E}">
        <p14:creationId xmlns:p14="http://schemas.microsoft.com/office/powerpoint/2010/main" val="37171179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AFCF960-5190-8D40-844A-0BBD068C51CB}" type="slidenum">
              <a:rPr lang="en-US" smtClean="0"/>
              <a:t>14</a:t>
            </a:fld>
            <a:endParaRPr lang="en-US"/>
          </a:p>
        </p:txBody>
      </p:sp>
    </p:spTree>
    <p:extLst>
      <p:ext uri="{BB962C8B-B14F-4D97-AF65-F5344CB8AC3E}">
        <p14:creationId xmlns:p14="http://schemas.microsoft.com/office/powerpoint/2010/main" val="351278052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AFCF960-5190-8D40-844A-0BBD068C51CB}" type="slidenum">
              <a:rPr lang="en-US" smtClean="0"/>
              <a:t>15</a:t>
            </a:fld>
            <a:endParaRPr lang="en-US"/>
          </a:p>
        </p:txBody>
      </p:sp>
    </p:spTree>
    <p:extLst>
      <p:ext uri="{BB962C8B-B14F-4D97-AF65-F5344CB8AC3E}">
        <p14:creationId xmlns:p14="http://schemas.microsoft.com/office/powerpoint/2010/main" val="115063635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AFCF960-5190-8D40-844A-0BBD068C51CB}" type="slidenum">
              <a:rPr lang="en-US" smtClean="0"/>
              <a:t>16</a:t>
            </a:fld>
            <a:endParaRPr lang="en-US"/>
          </a:p>
        </p:txBody>
      </p:sp>
    </p:spTree>
    <p:extLst>
      <p:ext uri="{BB962C8B-B14F-4D97-AF65-F5344CB8AC3E}">
        <p14:creationId xmlns:p14="http://schemas.microsoft.com/office/powerpoint/2010/main" val="128274851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AFCF960-5190-8D40-844A-0BBD068C51CB}" type="slidenum">
              <a:rPr lang="en-US" smtClean="0"/>
              <a:t>17</a:t>
            </a:fld>
            <a:endParaRPr lang="en-US"/>
          </a:p>
        </p:txBody>
      </p:sp>
    </p:spTree>
    <p:extLst>
      <p:ext uri="{BB962C8B-B14F-4D97-AF65-F5344CB8AC3E}">
        <p14:creationId xmlns:p14="http://schemas.microsoft.com/office/powerpoint/2010/main" val="196302523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AFCF960-5190-8D40-844A-0BBD068C51CB}" type="slidenum">
              <a:rPr lang="en-US" smtClean="0"/>
              <a:t>18</a:t>
            </a:fld>
            <a:endParaRPr lang="en-US"/>
          </a:p>
        </p:txBody>
      </p:sp>
    </p:spTree>
    <p:extLst>
      <p:ext uri="{BB962C8B-B14F-4D97-AF65-F5344CB8AC3E}">
        <p14:creationId xmlns:p14="http://schemas.microsoft.com/office/powerpoint/2010/main" val="86777085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AFCF960-5190-8D40-844A-0BBD068C51CB}" type="slidenum">
              <a:rPr lang="en-US" smtClean="0"/>
              <a:t>19</a:t>
            </a:fld>
            <a:endParaRPr lang="en-US"/>
          </a:p>
        </p:txBody>
      </p:sp>
    </p:spTree>
    <p:extLst>
      <p:ext uri="{BB962C8B-B14F-4D97-AF65-F5344CB8AC3E}">
        <p14:creationId xmlns:p14="http://schemas.microsoft.com/office/powerpoint/2010/main" val="37640199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AFCF960-5190-8D40-844A-0BBD068C51CB}" type="slidenum">
              <a:rPr lang="en-US" smtClean="0"/>
              <a:t>2</a:t>
            </a:fld>
            <a:endParaRPr lang="en-US"/>
          </a:p>
        </p:txBody>
      </p:sp>
    </p:spTree>
    <p:extLst>
      <p:ext uri="{BB962C8B-B14F-4D97-AF65-F5344CB8AC3E}">
        <p14:creationId xmlns:p14="http://schemas.microsoft.com/office/powerpoint/2010/main" val="369902208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AFCF960-5190-8D40-844A-0BBD068C51CB}" type="slidenum">
              <a:rPr lang="en-US" smtClean="0"/>
              <a:t>20</a:t>
            </a:fld>
            <a:endParaRPr lang="en-US"/>
          </a:p>
        </p:txBody>
      </p:sp>
    </p:spTree>
    <p:extLst>
      <p:ext uri="{BB962C8B-B14F-4D97-AF65-F5344CB8AC3E}">
        <p14:creationId xmlns:p14="http://schemas.microsoft.com/office/powerpoint/2010/main" val="100176244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AFCF960-5190-8D40-844A-0BBD068C51CB}" type="slidenum">
              <a:rPr lang="en-US" smtClean="0"/>
              <a:t>21</a:t>
            </a:fld>
            <a:endParaRPr lang="en-US"/>
          </a:p>
        </p:txBody>
      </p:sp>
    </p:spTree>
    <p:extLst>
      <p:ext uri="{BB962C8B-B14F-4D97-AF65-F5344CB8AC3E}">
        <p14:creationId xmlns:p14="http://schemas.microsoft.com/office/powerpoint/2010/main" val="427962323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AFCF960-5190-8D40-844A-0BBD068C51CB}" type="slidenum">
              <a:rPr lang="en-US" smtClean="0"/>
              <a:t>22</a:t>
            </a:fld>
            <a:endParaRPr lang="en-US"/>
          </a:p>
        </p:txBody>
      </p:sp>
    </p:spTree>
    <p:extLst>
      <p:ext uri="{BB962C8B-B14F-4D97-AF65-F5344CB8AC3E}">
        <p14:creationId xmlns:p14="http://schemas.microsoft.com/office/powerpoint/2010/main" val="146837091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AFCF960-5190-8D40-844A-0BBD068C51CB}" type="slidenum">
              <a:rPr lang="en-US" smtClean="0"/>
              <a:t>23</a:t>
            </a:fld>
            <a:endParaRPr lang="en-US"/>
          </a:p>
        </p:txBody>
      </p:sp>
    </p:spTree>
    <p:extLst>
      <p:ext uri="{BB962C8B-B14F-4D97-AF65-F5344CB8AC3E}">
        <p14:creationId xmlns:p14="http://schemas.microsoft.com/office/powerpoint/2010/main" val="133883795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AFCF960-5190-8D40-844A-0BBD068C51CB}" type="slidenum">
              <a:rPr lang="en-US" smtClean="0"/>
              <a:t>24</a:t>
            </a:fld>
            <a:endParaRPr lang="en-US"/>
          </a:p>
        </p:txBody>
      </p:sp>
    </p:spTree>
    <p:extLst>
      <p:ext uri="{BB962C8B-B14F-4D97-AF65-F5344CB8AC3E}">
        <p14:creationId xmlns:p14="http://schemas.microsoft.com/office/powerpoint/2010/main" val="419794849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AFCF960-5190-8D40-844A-0BBD068C51CB}" type="slidenum">
              <a:rPr lang="en-US" smtClean="0"/>
              <a:t>25</a:t>
            </a:fld>
            <a:endParaRPr lang="en-US"/>
          </a:p>
        </p:txBody>
      </p:sp>
    </p:spTree>
    <p:extLst>
      <p:ext uri="{BB962C8B-B14F-4D97-AF65-F5344CB8AC3E}">
        <p14:creationId xmlns:p14="http://schemas.microsoft.com/office/powerpoint/2010/main" val="59028261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AFCF960-5190-8D40-844A-0BBD068C51CB}" type="slidenum">
              <a:rPr lang="en-US" smtClean="0"/>
              <a:t>26</a:t>
            </a:fld>
            <a:endParaRPr lang="en-US"/>
          </a:p>
        </p:txBody>
      </p:sp>
    </p:spTree>
    <p:extLst>
      <p:ext uri="{BB962C8B-B14F-4D97-AF65-F5344CB8AC3E}">
        <p14:creationId xmlns:p14="http://schemas.microsoft.com/office/powerpoint/2010/main" val="385125884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AFCF960-5190-8D40-844A-0BBD068C51CB}" type="slidenum">
              <a:rPr lang="en-US" smtClean="0"/>
              <a:t>27</a:t>
            </a:fld>
            <a:endParaRPr lang="en-US"/>
          </a:p>
        </p:txBody>
      </p:sp>
    </p:spTree>
    <p:extLst>
      <p:ext uri="{BB962C8B-B14F-4D97-AF65-F5344CB8AC3E}">
        <p14:creationId xmlns:p14="http://schemas.microsoft.com/office/powerpoint/2010/main" val="103799190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AFCF960-5190-8D40-844A-0BBD068C51CB}" type="slidenum">
              <a:rPr lang="en-US" smtClean="0"/>
              <a:t>28</a:t>
            </a:fld>
            <a:endParaRPr lang="en-US"/>
          </a:p>
        </p:txBody>
      </p:sp>
    </p:spTree>
    <p:extLst>
      <p:ext uri="{BB962C8B-B14F-4D97-AF65-F5344CB8AC3E}">
        <p14:creationId xmlns:p14="http://schemas.microsoft.com/office/powerpoint/2010/main" val="311309290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AFCF960-5190-8D40-844A-0BBD068C51CB}" type="slidenum">
              <a:rPr lang="en-US" smtClean="0"/>
              <a:t>29</a:t>
            </a:fld>
            <a:endParaRPr lang="en-US"/>
          </a:p>
        </p:txBody>
      </p:sp>
    </p:spTree>
    <p:extLst>
      <p:ext uri="{BB962C8B-B14F-4D97-AF65-F5344CB8AC3E}">
        <p14:creationId xmlns:p14="http://schemas.microsoft.com/office/powerpoint/2010/main" val="11523027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AFCF960-5190-8D40-844A-0BBD068C51CB}" type="slidenum">
              <a:rPr lang="en-US" smtClean="0"/>
              <a:t>3</a:t>
            </a:fld>
            <a:endParaRPr lang="en-US"/>
          </a:p>
        </p:txBody>
      </p:sp>
    </p:spTree>
    <p:extLst>
      <p:ext uri="{BB962C8B-B14F-4D97-AF65-F5344CB8AC3E}">
        <p14:creationId xmlns:p14="http://schemas.microsoft.com/office/powerpoint/2010/main" val="404184326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AFCF960-5190-8D40-844A-0BBD068C51CB}" type="slidenum">
              <a:rPr lang="en-US" smtClean="0"/>
              <a:t>30</a:t>
            </a:fld>
            <a:endParaRPr lang="en-US"/>
          </a:p>
        </p:txBody>
      </p:sp>
    </p:spTree>
    <p:extLst>
      <p:ext uri="{BB962C8B-B14F-4D97-AF65-F5344CB8AC3E}">
        <p14:creationId xmlns:p14="http://schemas.microsoft.com/office/powerpoint/2010/main" val="305634232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AFCF960-5190-8D40-844A-0BBD068C51CB}" type="slidenum">
              <a:rPr lang="en-US" smtClean="0"/>
              <a:t>31</a:t>
            </a:fld>
            <a:endParaRPr lang="en-US"/>
          </a:p>
        </p:txBody>
      </p:sp>
    </p:spTree>
    <p:extLst>
      <p:ext uri="{BB962C8B-B14F-4D97-AF65-F5344CB8AC3E}">
        <p14:creationId xmlns:p14="http://schemas.microsoft.com/office/powerpoint/2010/main" val="68825065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AFCF960-5190-8D40-844A-0BBD068C51CB}" type="slidenum">
              <a:rPr lang="en-US" smtClean="0"/>
              <a:t>32</a:t>
            </a:fld>
            <a:endParaRPr lang="en-US"/>
          </a:p>
        </p:txBody>
      </p:sp>
    </p:spTree>
    <p:extLst>
      <p:ext uri="{BB962C8B-B14F-4D97-AF65-F5344CB8AC3E}">
        <p14:creationId xmlns:p14="http://schemas.microsoft.com/office/powerpoint/2010/main" val="25697339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AFCF960-5190-8D40-844A-0BBD068C51CB}" type="slidenum">
              <a:rPr lang="en-US" smtClean="0"/>
              <a:t>4</a:t>
            </a:fld>
            <a:endParaRPr lang="en-US"/>
          </a:p>
        </p:txBody>
      </p:sp>
    </p:spTree>
    <p:extLst>
      <p:ext uri="{BB962C8B-B14F-4D97-AF65-F5344CB8AC3E}">
        <p14:creationId xmlns:p14="http://schemas.microsoft.com/office/powerpoint/2010/main" val="40839946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AFCF960-5190-8D40-844A-0BBD068C51CB}" type="slidenum">
              <a:rPr lang="en-US" smtClean="0"/>
              <a:t>5</a:t>
            </a:fld>
            <a:endParaRPr lang="en-US"/>
          </a:p>
        </p:txBody>
      </p:sp>
    </p:spTree>
    <p:extLst>
      <p:ext uri="{BB962C8B-B14F-4D97-AF65-F5344CB8AC3E}">
        <p14:creationId xmlns:p14="http://schemas.microsoft.com/office/powerpoint/2010/main" val="31214655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AFCF960-5190-8D40-844A-0BBD068C51CB}" type="slidenum">
              <a:rPr lang="en-US" smtClean="0"/>
              <a:t>6</a:t>
            </a:fld>
            <a:endParaRPr lang="en-US"/>
          </a:p>
        </p:txBody>
      </p:sp>
    </p:spTree>
    <p:extLst>
      <p:ext uri="{BB962C8B-B14F-4D97-AF65-F5344CB8AC3E}">
        <p14:creationId xmlns:p14="http://schemas.microsoft.com/office/powerpoint/2010/main" val="3906076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AFCF960-5190-8D40-844A-0BBD068C51CB}" type="slidenum">
              <a:rPr lang="en-US" smtClean="0"/>
              <a:t>7</a:t>
            </a:fld>
            <a:endParaRPr lang="en-US"/>
          </a:p>
        </p:txBody>
      </p:sp>
    </p:spTree>
    <p:extLst>
      <p:ext uri="{BB962C8B-B14F-4D97-AF65-F5344CB8AC3E}">
        <p14:creationId xmlns:p14="http://schemas.microsoft.com/office/powerpoint/2010/main" val="39266462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AFCF960-5190-8D40-844A-0BBD068C51CB}" type="slidenum">
              <a:rPr lang="en-US" smtClean="0"/>
              <a:t>8</a:t>
            </a:fld>
            <a:endParaRPr lang="en-US"/>
          </a:p>
        </p:txBody>
      </p:sp>
    </p:spTree>
    <p:extLst>
      <p:ext uri="{BB962C8B-B14F-4D97-AF65-F5344CB8AC3E}">
        <p14:creationId xmlns:p14="http://schemas.microsoft.com/office/powerpoint/2010/main" val="27396999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AFCF960-5190-8D40-844A-0BBD068C51CB}" type="slidenum">
              <a:rPr lang="en-US" smtClean="0"/>
              <a:t>9</a:t>
            </a:fld>
            <a:endParaRPr lang="en-US"/>
          </a:p>
        </p:txBody>
      </p:sp>
    </p:spTree>
    <p:extLst>
      <p:ext uri="{BB962C8B-B14F-4D97-AF65-F5344CB8AC3E}">
        <p14:creationId xmlns:p14="http://schemas.microsoft.com/office/powerpoint/2010/main" val="14914278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1A24CD3-204F-4468-8EE4-28A6668D006A}" type="datetimeFigureOut">
              <a:rPr lang="en-US" smtClean="0"/>
              <a:t>10/11/2013</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10/11/2013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10/11/2013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1A24CD3-204F-4468-8EE4-28A6668D006A}" type="datetimeFigureOut">
              <a:rPr lang="en-US" smtClean="0"/>
              <a:t>10/11/2013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t>10/11/2013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10/11/2013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1A24CD3-204F-4468-8EE4-28A6668D006A}" type="datetimeFigureOut">
              <a:rPr lang="en-US" smtClean="0"/>
              <a:t>10/11/2013</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10/11/2013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10/11/2013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10/11/2013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ga-IE"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10/11/2013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10/11/2013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ga-IE"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1A24CD3-204F-4468-8EE4-28A6668D006A}" type="datetimeFigureOut">
              <a:rPr lang="en-US" smtClean="0"/>
              <a:t>10/11/2013</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ga-IE"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ga-IE"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10/11/2013</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1A24CD3-204F-4468-8EE4-28A6668D006A}" type="datetimeFigureOut">
              <a:rPr lang="en-US" smtClean="0"/>
              <a:t>10/11/2013</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10/11/2013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t>10/11/2013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10/11/2013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1A24CD3-204F-4468-8EE4-28A6668D006A}" type="datetimeFigureOut">
              <a:rPr lang="en-US" smtClean="0"/>
              <a:t>10/11/2013</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Freedom’s Progress</a:t>
            </a:r>
            <a:endParaRPr lang="en-US" dirty="0"/>
          </a:p>
        </p:txBody>
      </p:sp>
      <p:sp>
        <p:nvSpPr>
          <p:cNvPr id="3" name="Subtitle 2"/>
          <p:cNvSpPr>
            <a:spLocks noGrp="1"/>
          </p:cNvSpPr>
          <p:nvPr>
            <p:ph type="subTitle" idx="1"/>
          </p:nvPr>
        </p:nvSpPr>
        <p:spPr/>
        <p:txBody>
          <a:bodyPr/>
          <a:lstStyle/>
          <a:p>
            <a:r>
              <a:rPr lang="en-US" dirty="0" smtClean="0"/>
              <a:t>32. Thomas Aquinas – Slavery, Property, Usury and Heresy</a:t>
            </a:r>
            <a:endParaRPr lang="en-US" dirty="0"/>
          </a:p>
        </p:txBody>
      </p:sp>
    </p:spTree>
    <p:extLst>
      <p:ext uri="{BB962C8B-B14F-4D97-AF65-F5344CB8AC3E}">
        <p14:creationId xmlns:p14="http://schemas.microsoft.com/office/powerpoint/2010/main" val="227428090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Natural law doesn’t decree that all things are to be held in common; rather, within natural law, no property distinctions are made. This requires human agreement and so belongs to the sphere of positive law. </a:t>
            </a:r>
            <a:endParaRPr lang="en-GB" dirty="0" smtClean="0"/>
          </a:p>
          <a:p>
            <a:r>
              <a:rPr lang="en-GB" dirty="0" smtClean="0"/>
              <a:t>On </a:t>
            </a:r>
            <a:r>
              <a:rPr lang="en-GB" dirty="0"/>
              <a:t>the other hand, material goods are provided for the satisfaction of human needs. So, whatever dispositions are made with regard to private property in positive law cannot be such as to obstruct man’s ability to satisfy his material necessities. </a:t>
            </a:r>
            <a:endParaRPr lang="en-US" dirty="0"/>
          </a:p>
          <a:p>
            <a:endParaRPr lang="en-US" dirty="0"/>
          </a:p>
        </p:txBody>
      </p:sp>
    </p:spTree>
    <p:extLst>
      <p:ext uri="{BB962C8B-B14F-4D97-AF65-F5344CB8AC3E}">
        <p14:creationId xmlns:p14="http://schemas.microsoft.com/office/powerpoint/2010/main" val="79235672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Thomas goes on to say that ‘whatever a man has in superabundance is owed, of natural right (</a:t>
            </a:r>
            <a:r>
              <a:rPr lang="en-GB" i="1" dirty="0"/>
              <a:t>ex </a:t>
            </a:r>
            <a:r>
              <a:rPr lang="en-GB" i="1" dirty="0" err="1"/>
              <a:t>naturali</a:t>
            </a:r>
            <a:r>
              <a:rPr lang="en-GB" i="1" dirty="0"/>
              <a:t> </a:t>
            </a:r>
            <a:r>
              <a:rPr lang="en-GB" i="1" dirty="0" err="1"/>
              <a:t>iure</a:t>
            </a:r>
            <a:r>
              <a:rPr lang="en-GB" dirty="0"/>
              <a:t>) to the poor for their sustenance.’ Still, many people are in need and </a:t>
            </a:r>
            <a:r>
              <a:rPr lang="en-GB" dirty="0" smtClean="0"/>
              <a:t>as a </a:t>
            </a:r>
            <a:r>
              <a:rPr lang="en-GB" dirty="0"/>
              <a:t>person cannot help everyone, it is left to a person’s initiative to provide for the assistance of those in need. Where a person is in desperate straits, in imminent danger of privation, he may take what he needs from another person’s possessions and such taking is not, properly speaking robbery. </a:t>
            </a:r>
            <a:r>
              <a:rPr lang="en-GB" dirty="0" smtClean="0"/>
              <a:t> </a:t>
            </a:r>
            <a:r>
              <a:rPr lang="en-GB" dirty="0"/>
              <a:t>[2a2ae q. 66, a. 7]</a:t>
            </a:r>
            <a:endParaRPr lang="en-US" dirty="0"/>
          </a:p>
        </p:txBody>
      </p:sp>
    </p:spTree>
    <p:extLst>
      <p:ext uri="{BB962C8B-B14F-4D97-AF65-F5344CB8AC3E}">
        <p14:creationId xmlns:p14="http://schemas.microsoft.com/office/powerpoint/2010/main" val="377537836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private ownership of goods is possible for three reasons. </a:t>
            </a:r>
            <a:endParaRPr lang="en-GB" dirty="0" smtClean="0"/>
          </a:p>
          <a:p>
            <a:r>
              <a:rPr lang="en-GB" dirty="0" smtClean="0"/>
              <a:t>First</a:t>
            </a:r>
            <a:r>
              <a:rPr lang="en-GB" dirty="0"/>
              <a:t>, everyone is more immediately concerned with obtaining what he needs that with the common welfare. If everything were common, everybody would be tempted to leave the work to everybody else. </a:t>
            </a:r>
            <a:endParaRPr lang="en-GB" dirty="0" smtClean="0"/>
          </a:p>
          <a:p>
            <a:r>
              <a:rPr lang="en-GB" dirty="0" smtClean="0"/>
              <a:t>Second</a:t>
            </a:r>
            <a:r>
              <a:rPr lang="en-GB" dirty="0"/>
              <a:t>, matters are arranged in a more orderly fashion if each attends to his own business, ‘there would be complete confusion if every one tried to do everything.’ </a:t>
            </a:r>
            <a:endParaRPr lang="en-US" dirty="0"/>
          </a:p>
        </p:txBody>
      </p:sp>
    </p:spTree>
    <p:extLst>
      <p:ext uri="{BB962C8B-B14F-4D97-AF65-F5344CB8AC3E}">
        <p14:creationId xmlns:p14="http://schemas.microsoft.com/office/powerpoint/2010/main" val="67583344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Third, private property leads to peace, at least where each is content with what he has. When things are held in common, there are frequent disputes. </a:t>
            </a:r>
            <a:endParaRPr lang="en-GB" dirty="0" smtClean="0"/>
          </a:p>
          <a:p>
            <a:r>
              <a:rPr lang="en-GB" dirty="0" smtClean="0"/>
              <a:t>Despite </a:t>
            </a:r>
            <a:r>
              <a:rPr lang="en-GB" dirty="0"/>
              <a:t>this, men should hold what they have so that all may benefit, ‘men should not hold material things as their own but to the common benefit: each readily sharing them with others in their necessity.’ [2a2ae q. 66, a. 2] </a:t>
            </a:r>
            <a:endParaRPr lang="en-US" dirty="0"/>
          </a:p>
        </p:txBody>
      </p:sp>
    </p:spTree>
    <p:extLst>
      <p:ext uri="{BB962C8B-B14F-4D97-AF65-F5344CB8AC3E}">
        <p14:creationId xmlns:p14="http://schemas.microsoft.com/office/powerpoint/2010/main" val="5871627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Whatever one holds, one holds as it were in trust. That which one needs for one’s own survival and that of one’s dependents, for the maintenance of one’s business and paying one’s debts are one thing; whatever is leftover after these responsibilities have been met or prepared for is superfluity (</a:t>
            </a:r>
            <a:r>
              <a:rPr lang="en-GB" i="1" dirty="0" err="1"/>
              <a:t>superflua</a:t>
            </a:r>
            <a:r>
              <a:rPr lang="en-GB" dirty="0"/>
              <a:t>). </a:t>
            </a:r>
            <a:endParaRPr lang="en-US" dirty="0"/>
          </a:p>
        </p:txBody>
      </p:sp>
    </p:spTree>
    <p:extLst>
      <p:ext uri="{BB962C8B-B14F-4D97-AF65-F5344CB8AC3E}">
        <p14:creationId xmlns:p14="http://schemas.microsoft.com/office/powerpoint/2010/main" val="99688068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‘Then Aquinas’ theorem is twofold: (1) </a:t>
            </a:r>
            <a:r>
              <a:rPr lang="en-GB" i="1" dirty="0"/>
              <a:t>everything</a:t>
            </a:r>
            <a:r>
              <a:rPr lang="en-GB" dirty="0"/>
              <a:t> one has is ‘held as common [or in common]’in the sense that it is morally available, as a matter of right and justice, to </a:t>
            </a:r>
            <a:r>
              <a:rPr lang="en-GB" i="1" dirty="0"/>
              <a:t>anyone</a:t>
            </a:r>
            <a:r>
              <a:rPr lang="en-GB" dirty="0"/>
              <a:t> who needs it to survive; (2) one’s </a:t>
            </a:r>
            <a:r>
              <a:rPr lang="en-GB" i="1" dirty="0" err="1"/>
              <a:t>superflua</a:t>
            </a:r>
            <a:r>
              <a:rPr lang="en-GB" dirty="0"/>
              <a:t> are all ‘held in common’, in the sense that one has a duty </a:t>
            </a:r>
            <a:r>
              <a:rPr lang="en-GB" i="1" dirty="0"/>
              <a:t>of justice</a:t>
            </a:r>
            <a:r>
              <a:rPr lang="en-GB" dirty="0"/>
              <a:t> to dispose of them for the benefit of the poor.’ [Finnis, 191]</a:t>
            </a:r>
            <a:endParaRPr lang="en-US" dirty="0"/>
          </a:p>
          <a:p>
            <a:endParaRPr lang="en-US" dirty="0"/>
          </a:p>
        </p:txBody>
      </p:sp>
    </p:spTree>
    <p:extLst>
      <p:ext uri="{BB962C8B-B14F-4D97-AF65-F5344CB8AC3E}">
        <p14:creationId xmlns:p14="http://schemas.microsoft.com/office/powerpoint/2010/main" val="313685483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For those who are in extreme necessity, everything is in common and so they are entitled to take whatever will relieve that necessity and that entitlement overrides titles otherwise legitimate. </a:t>
            </a:r>
            <a:endParaRPr lang="en-GB" dirty="0" smtClean="0"/>
          </a:p>
          <a:p>
            <a:r>
              <a:rPr lang="en-GB" dirty="0" smtClean="0"/>
              <a:t>‘</a:t>
            </a:r>
            <a:r>
              <a:rPr lang="en-GB" dirty="0"/>
              <a:t>All things are common property in case of extreme necessity. Hence one who is in dire straits may take another’s goods in order to succour himself, if he can find no one who is willing to give him something.’ [2a2ae q. 37, a. 7, ad. 3]</a:t>
            </a:r>
            <a:endParaRPr lang="en-US" dirty="0"/>
          </a:p>
        </p:txBody>
      </p:sp>
    </p:spTree>
    <p:extLst>
      <p:ext uri="{BB962C8B-B14F-4D97-AF65-F5344CB8AC3E}">
        <p14:creationId xmlns:p14="http://schemas.microsoft.com/office/powerpoint/2010/main" val="764767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Apart from situations of dire necessity, resources needed for one’s own maintenance and one’s family are entitled to be kept by the owner but the owner’s superfluous possessions should be made available for use by others. </a:t>
            </a:r>
            <a:endParaRPr lang="en-GB" dirty="0" smtClean="0"/>
          </a:p>
          <a:p>
            <a:r>
              <a:rPr lang="en-GB" dirty="0" smtClean="0"/>
              <a:t>The </a:t>
            </a:r>
            <a:r>
              <a:rPr lang="en-GB" dirty="0"/>
              <a:t>judgement as to what is and what isn’t </a:t>
            </a:r>
            <a:r>
              <a:rPr lang="en-GB" i="1" dirty="0" err="1"/>
              <a:t>superflua</a:t>
            </a:r>
            <a:r>
              <a:rPr lang="en-GB" dirty="0"/>
              <a:t> is to be made prudentially and not according to some mechanical rule. </a:t>
            </a:r>
            <a:endParaRPr lang="en-GB" dirty="0" smtClean="0"/>
          </a:p>
          <a:p>
            <a:r>
              <a:rPr lang="en-GB" dirty="0" smtClean="0"/>
              <a:t>Resources </a:t>
            </a:r>
            <a:r>
              <a:rPr lang="en-GB" dirty="0"/>
              <a:t>one needs for investment and for the future provision of one’s business are not superfluous, nor are savings for future consumption by oneself or one’s dependants. </a:t>
            </a:r>
            <a:endParaRPr lang="en-US" dirty="0"/>
          </a:p>
          <a:p>
            <a:endParaRPr lang="en-US" dirty="0"/>
          </a:p>
        </p:txBody>
      </p:sp>
    </p:spTree>
    <p:extLst>
      <p:ext uri="{BB962C8B-B14F-4D97-AF65-F5344CB8AC3E}">
        <p14:creationId xmlns:p14="http://schemas.microsoft.com/office/powerpoint/2010/main" val="370904979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What does Aquinas think about taxes? </a:t>
            </a:r>
            <a:endParaRPr lang="en-GB" dirty="0" smtClean="0"/>
          </a:p>
          <a:p>
            <a:r>
              <a:rPr lang="en-GB" dirty="0" smtClean="0"/>
              <a:t>According </a:t>
            </a:r>
            <a:r>
              <a:rPr lang="en-GB" dirty="0"/>
              <a:t>to Finnis, he tends to speak of them as a kind of stipendiary reward for governing. More than that, as rulers have an obligation to make provision for a distribution of goods for consumption, laws can be made regarding the superfluous possessions of some so that taxes can be imposed legitimately for redistributive purposes.</a:t>
            </a:r>
            <a:endParaRPr lang="en-US" dirty="0"/>
          </a:p>
          <a:p>
            <a:endParaRPr lang="en-US" dirty="0"/>
          </a:p>
        </p:txBody>
      </p:sp>
    </p:spTree>
    <p:extLst>
      <p:ext uri="{BB962C8B-B14F-4D97-AF65-F5344CB8AC3E}">
        <p14:creationId xmlns:p14="http://schemas.microsoft.com/office/powerpoint/2010/main" val="25787878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It could be argued that Aquinas is economically naïve in failing to realise that economics is not a zero-sum game in which if Tom </a:t>
            </a:r>
            <a:r>
              <a:rPr lang="en-GB" dirty="0" smtClean="0"/>
              <a:t>is rich and Dick and Harry poor, </a:t>
            </a:r>
            <a:r>
              <a:rPr lang="en-GB" dirty="0"/>
              <a:t>Dick and Harry must </a:t>
            </a:r>
            <a:r>
              <a:rPr lang="en-GB" dirty="0" smtClean="0"/>
              <a:t>be </a:t>
            </a:r>
            <a:r>
              <a:rPr lang="en-GB" dirty="0"/>
              <a:t>poor </a:t>
            </a:r>
            <a:r>
              <a:rPr lang="en-GB" i="1" dirty="0"/>
              <a:t>because</a:t>
            </a:r>
            <a:r>
              <a:rPr lang="en-GB" dirty="0"/>
              <a:t> Tom’s being </a:t>
            </a:r>
            <a:r>
              <a:rPr lang="en-GB" dirty="0" smtClean="0"/>
              <a:t>rich </a:t>
            </a:r>
            <a:r>
              <a:rPr lang="en-GB" dirty="0"/>
              <a:t>is the cause in some way of </a:t>
            </a:r>
            <a:r>
              <a:rPr lang="en-GB" dirty="0" err="1" smtClean="0"/>
              <a:t>theirpoverty</a:t>
            </a:r>
            <a:r>
              <a:rPr lang="en-GB" dirty="0" smtClean="0"/>
              <a:t>.</a:t>
            </a:r>
            <a:r>
              <a:rPr lang="en-GB" dirty="0" smtClean="0"/>
              <a:t> </a:t>
            </a:r>
          </a:p>
          <a:p>
            <a:r>
              <a:rPr lang="en-GB" dirty="0" smtClean="0"/>
              <a:t>Thomas </a:t>
            </a:r>
            <a:r>
              <a:rPr lang="en-GB" dirty="0"/>
              <a:t>cannot respond to this argument but Finnis does and his response is </a:t>
            </a:r>
            <a:r>
              <a:rPr lang="en-GB" dirty="0" smtClean="0"/>
              <a:t>precisely to </a:t>
            </a:r>
            <a:r>
              <a:rPr lang="en-GB" dirty="0"/>
              <a:t>assert the doctrine of zero-</a:t>
            </a:r>
            <a:r>
              <a:rPr lang="en-GB" dirty="0" err="1"/>
              <a:t>sumness</a:t>
            </a:r>
            <a:r>
              <a:rPr lang="en-GB" dirty="0"/>
              <a:t>!: </a:t>
            </a:r>
            <a:endParaRPr lang="en-US" dirty="0"/>
          </a:p>
          <a:p>
            <a:endParaRPr lang="en-US" dirty="0"/>
          </a:p>
        </p:txBody>
      </p:sp>
    </p:spTree>
    <p:extLst>
      <p:ext uri="{BB962C8B-B14F-4D97-AF65-F5344CB8AC3E}">
        <p14:creationId xmlns:p14="http://schemas.microsoft.com/office/powerpoint/2010/main" val="147200530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Slavery</a:t>
            </a:r>
            <a:endParaRPr lang="en-US" dirty="0"/>
          </a:p>
        </p:txBody>
      </p:sp>
      <p:sp>
        <p:nvSpPr>
          <p:cNvPr id="3" name="Content Placeholder 2"/>
          <p:cNvSpPr>
            <a:spLocks noGrp="1"/>
          </p:cNvSpPr>
          <p:nvPr>
            <p:ph idx="1"/>
          </p:nvPr>
        </p:nvSpPr>
        <p:spPr/>
        <p:txBody>
          <a:bodyPr/>
          <a:lstStyle/>
          <a:p>
            <a:r>
              <a:rPr lang="en-GB" dirty="0"/>
              <a:t>Aquinas has no general treatment of </a:t>
            </a:r>
            <a:r>
              <a:rPr lang="en-GB" i="1" dirty="0"/>
              <a:t>servitus</a:t>
            </a:r>
            <a:r>
              <a:rPr lang="en-GB" dirty="0"/>
              <a:t>, the state or condition of being a </a:t>
            </a:r>
            <a:r>
              <a:rPr lang="en-GB" i="1" dirty="0" err="1"/>
              <a:t>servus</a:t>
            </a:r>
            <a:r>
              <a:rPr lang="en-GB" dirty="0"/>
              <a:t>. The term can, and sometime does, signify; slavery; at other times, it signifies something less than slavery, some kind of service such as serfdom, for example. </a:t>
            </a:r>
            <a:endParaRPr lang="en-US" dirty="0"/>
          </a:p>
          <a:p>
            <a:endParaRPr lang="en-US" dirty="0"/>
          </a:p>
        </p:txBody>
      </p:sp>
    </p:spTree>
    <p:extLst>
      <p:ext uri="{BB962C8B-B14F-4D97-AF65-F5344CB8AC3E}">
        <p14:creationId xmlns:p14="http://schemas.microsoft.com/office/powerpoint/2010/main" val="121593880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Finnis writes, ‘If </a:t>
            </a:r>
            <a:r>
              <a:rPr lang="en-GB" dirty="0"/>
              <a:t>some have a superabundance—more than they need for their business, their legitimate savings, and their other responsibilities—then others must, in the real world, be going short of what they are entitled to. For if we set aside the possible world in which everyone everywhere has enough to meet all their needs, </a:t>
            </a:r>
            <a:r>
              <a:rPr lang="en-GB" i="1" dirty="0" err="1"/>
              <a:t>superflua</a:t>
            </a:r>
            <a:r>
              <a:rPr lang="en-GB" dirty="0"/>
              <a:t> truly belong to others; anyone who keeps them is depriving, and indeed stealing from, those to whom they should, by one means of another, have been made available.’ [Finnis, 195-96]</a:t>
            </a:r>
            <a:endParaRPr lang="en-US" dirty="0"/>
          </a:p>
          <a:p>
            <a:endParaRPr lang="en-US" dirty="0"/>
          </a:p>
        </p:txBody>
      </p:sp>
    </p:spTree>
    <p:extLst>
      <p:ext uri="{BB962C8B-B14F-4D97-AF65-F5344CB8AC3E}">
        <p14:creationId xmlns:p14="http://schemas.microsoft.com/office/powerpoint/2010/main" val="295052355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Basing his judgement on Thomas’s thought, Finnis has no sympathy for a Lockean account of property. ‘The moral or juridical relationships to such an entity that we call property rights are relationships to other people. They are matters of interpersonal justice. Arguments for founding rights on alleged “metaphysical” relationships between persons and the things with which they have “mixed their labour”, or to which craftsmen have “extended their personality”, are foreign to Aquinas.’ [Finnis, 189</a:t>
            </a:r>
            <a:r>
              <a:rPr lang="en-GB" dirty="0" smtClean="0"/>
              <a:t>]</a:t>
            </a:r>
            <a:endParaRPr lang="en-US" dirty="0"/>
          </a:p>
        </p:txBody>
      </p:sp>
    </p:spTree>
    <p:extLst>
      <p:ext uri="{BB962C8B-B14F-4D97-AF65-F5344CB8AC3E}">
        <p14:creationId xmlns:p14="http://schemas.microsoft.com/office/powerpoint/2010/main" val="30764633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Furthermore, </a:t>
            </a:r>
            <a:r>
              <a:rPr lang="en-GB" dirty="0" smtClean="0"/>
              <a:t>Finnis flat </a:t>
            </a:r>
            <a:r>
              <a:rPr lang="en-GB" dirty="0"/>
              <a:t>out denies that Aquinas gives any support to the view that one owns or has any property right over oneself. If this is so, it would seem that only sub-personal entities can be owned. [see Finnis, pp. 184-85]</a:t>
            </a:r>
            <a:endParaRPr lang="en-US" dirty="0"/>
          </a:p>
          <a:p>
            <a:endParaRPr lang="en-US" dirty="0"/>
          </a:p>
        </p:txBody>
      </p:sp>
    </p:spTree>
    <p:extLst>
      <p:ext uri="{BB962C8B-B14F-4D97-AF65-F5344CB8AC3E}">
        <p14:creationId xmlns:p14="http://schemas.microsoft.com/office/powerpoint/2010/main" val="288113177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Usury</a:t>
            </a:r>
            <a:endParaRPr lang="en-US" dirty="0"/>
          </a:p>
        </p:txBody>
      </p:sp>
      <p:sp>
        <p:nvSpPr>
          <p:cNvPr id="3" name="Content Placeholder 2"/>
          <p:cNvSpPr>
            <a:spLocks noGrp="1"/>
          </p:cNvSpPr>
          <p:nvPr>
            <p:ph idx="1"/>
          </p:nvPr>
        </p:nvSpPr>
        <p:spPr/>
        <p:txBody>
          <a:bodyPr>
            <a:normAutofit lnSpcReduction="10000"/>
          </a:bodyPr>
          <a:lstStyle/>
          <a:p>
            <a:r>
              <a:rPr lang="en-GB" dirty="0"/>
              <a:t>Thomas condemns usury, which is the taking of </a:t>
            </a:r>
            <a:r>
              <a:rPr lang="en-GB" i="1" dirty="0"/>
              <a:t>any</a:t>
            </a:r>
            <a:r>
              <a:rPr lang="en-GB" dirty="0"/>
              <a:t> interest, not just the taking of excessive interest, on the loan of money. The reason for this, according to Thomas, is that usury involves selling what does not exist and that is contrary to justice. </a:t>
            </a:r>
            <a:endParaRPr lang="en-GB" dirty="0" smtClean="0"/>
          </a:p>
          <a:p>
            <a:r>
              <a:rPr lang="en-GB" dirty="0" smtClean="0"/>
              <a:t>In </a:t>
            </a:r>
            <a:r>
              <a:rPr lang="en-GB" dirty="0"/>
              <a:t>the case of certain things, we cannot sensibly distinguish between their use and the </a:t>
            </a:r>
            <a:r>
              <a:rPr lang="en-GB" dirty="0" smtClean="0"/>
              <a:t>things </a:t>
            </a:r>
            <a:r>
              <a:rPr lang="en-GB" dirty="0" smtClean="0"/>
              <a:t>themselves</a:t>
            </a:r>
            <a:r>
              <a:rPr lang="en-GB" dirty="0" smtClean="0"/>
              <a:t>. So, </a:t>
            </a:r>
            <a:r>
              <a:rPr lang="en-GB" dirty="0"/>
              <a:t>wine is for drinking and when it is used up by being drunk, nothing remains of the wine. </a:t>
            </a:r>
            <a:r>
              <a:rPr lang="en-GB" dirty="0"/>
              <a:t>T</a:t>
            </a:r>
            <a:r>
              <a:rPr lang="en-GB" dirty="0" smtClean="0"/>
              <a:t>o </a:t>
            </a:r>
            <a:r>
              <a:rPr lang="en-GB" dirty="0"/>
              <a:t>try selling someone wine on the one hand, and the use of that wine on the other would be to try to sell the same thing twice. </a:t>
            </a:r>
            <a:endParaRPr lang="en-US" dirty="0"/>
          </a:p>
        </p:txBody>
      </p:sp>
    </p:spTree>
    <p:extLst>
      <p:ext uri="{BB962C8B-B14F-4D97-AF65-F5344CB8AC3E}">
        <p14:creationId xmlns:p14="http://schemas.microsoft.com/office/powerpoint/2010/main" val="256170036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‘For the same reason he commits an injustice who requires two things in return for the loan of wine or wheat, namely the return of an equal quantity of the thing itself and the price of its use.’ This is usury. However, where a distinction can be drawn between the use of a thing and the thing in itself, we have a different situation. So, we can distinguish between a house and the use of a house. The house is not consumed by its use by any person over a certain period of time. ‘For this reason it is permissible for a man to accept a price for the use of a house, and in addition to sell the freehold of the house itself…’</a:t>
            </a:r>
            <a:endParaRPr lang="en-US" dirty="0"/>
          </a:p>
        </p:txBody>
      </p:sp>
    </p:spTree>
    <p:extLst>
      <p:ext uri="{BB962C8B-B14F-4D97-AF65-F5344CB8AC3E}">
        <p14:creationId xmlns:p14="http://schemas.microsoft.com/office/powerpoint/2010/main" val="238173313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Basing his ideas on Aristotle, Thomas appears to think that money seems to be more like wine than a house. ‘The proper and principal use of money lies in its consumption or expenditure in the business of exchange. For this reason, therefore, it is wrong to accept a price, or money, for the use of a sum of money which is lent. And just as a man is bound to make restitution of other things which he has unjustly acquired, so also must he restore the money </a:t>
            </a:r>
            <a:r>
              <a:rPr lang="en-GB" dirty="0" smtClean="0"/>
              <a:t>he has </a:t>
            </a:r>
            <a:r>
              <a:rPr lang="en-GB" dirty="0"/>
              <a:t>obtained from usury.’ [2a2ae q. 78, a. 1] </a:t>
            </a:r>
            <a:endParaRPr lang="en-US" dirty="0"/>
          </a:p>
          <a:p>
            <a:endParaRPr lang="en-US" dirty="0"/>
          </a:p>
        </p:txBody>
      </p:sp>
    </p:spTree>
    <p:extLst>
      <p:ext uri="{BB962C8B-B14F-4D97-AF65-F5344CB8AC3E}">
        <p14:creationId xmlns:p14="http://schemas.microsoft.com/office/powerpoint/2010/main" val="230409324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 short, Thomas makes a distinction between (a) situations where we can distinguish between the use of a good and the good itself and (b) those situations where we cannot. Money is assimilated to situation (a) and so usury is condemned. </a:t>
            </a:r>
            <a:endParaRPr lang="en-US" dirty="0"/>
          </a:p>
        </p:txBody>
      </p:sp>
    </p:spTree>
    <p:extLst>
      <p:ext uri="{BB962C8B-B14F-4D97-AF65-F5344CB8AC3E}">
        <p14:creationId xmlns:p14="http://schemas.microsoft.com/office/powerpoint/2010/main" val="96115228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It</a:t>
            </a:r>
            <a:r>
              <a:rPr lang="en-GB" dirty="0"/>
              <a:t> </a:t>
            </a:r>
            <a:r>
              <a:rPr lang="en-GB" dirty="0" smtClean="0"/>
              <a:t>is </a:t>
            </a:r>
            <a:r>
              <a:rPr lang="en-GB" dirty="0"/>
              <a:t>is hard to know what one is to say to this claim except to note its complete failure to appreciate what it is that money really is. </a:t>
            </a:r>
            <a:r>
              <a:rPr lang="en-GB" dirty="0" smtClean="0"/>
              <a:t>What that </a:t>
            </a:r>
            <a:r>
              <a:rPr lang="en-GB" dirty="0"/>
              <a:t>is </a:t>
            </a:r>
            <a:r>
              <a:rPr lang="en-GB" dirty="0" smtClean="0"/>
              <a:t>is something </a:t>
            </a:r>
            <a:r>
              <a:rPr lang="en-GB" dirty="0"/>
              <a:t>that will become more apparent as the centuries pass and in that context, a significant refinement of the notion of usury is a corollary. [See the subsequent lectures on medieval economics.]</a:t>
            </a:r>
            <a:endParaRPr lang="en-US" dirty="0"/>
          </a:p>
          <a:p>
            <a:endParaRPr lang="en-US" dirty="0"/>
          </a:p>
        </p:txBody>
      </p:sp>
    </p:spTree>
    <p:extLst>
      <p:ext uri="{BB962C8B-B14F-4D97-AF65-F5344CB8AC3E}">
        <p14:creationId xmlns:p14="http://schemas.microsoft.com/office/powerpoint/2010/main" val="166764970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Despite his condemnation of usury, Thomas, astonishingly, concedes its usefulness and so allows that, even though sinful, it goes unpunished! </a:t>
            </a:r>
            <a:endParaRPr lang="en-GB" dirty="0" smtClean="0"/>
          </a:p>
          <a:p>
            <a:r>
              <a:rPr lang="en-GB" dirty="0" smtClean="0"/>
              <a:t>‘</a:t>
            </a:r>
            <a:r>
              <a:rPr lang="en-GB" dirty="0" smtClean="0"/>
              <a:t>Human </a:t>
            </a:r>
            <a:r>
              <a:rPr lang="en-GB" dirty="0"/>
              <a:t>law permits usury, not as though considering it to be just, but to avoid interference with the useful activities of many persons.’ [2a2ae q. 78, a, 1 ad, 3]  </a:t>
            </a:r>
            <a:endParaRPr lang="en-GB" dirty="0" smtClean="0"/>
          </a:p>
          <a:p>
            <a:r>
              <a:rPr lang="en-GB" dirty="0" smtClean="0"/>
              <a:t>Finnis </a:t>
            </a:r>
            <a:r>
              <a:rPr lang="en-GB" dirty="0"/>
              <a:t>remarks, blandly, that the law can permit economic injuries, such as usury, for the sake of economic benefits! </a:t>
            </a:r>
            <a:r>
              <a:rPr lang="en-GB" dirty="0" smtClean="0"/>
              <a:t>[</a:t>
            </a:r>
            <a:r>
              <a:rPr lang="en-GB" dirty="0"/>
              <a:t>Finnis, fn. 146 p. 247]</a:t>
            </a:r>
            <a:endParaRPr lang="en-US" dirty="0">
              <a:effectLst/>
            </a:endParaRPr>
          </a:p>
        </p:txBody>
      </p:sp>
    </p:spTree>
    <p:extLst>
      <p:ext uri="{BB962C8B-B14F-4D97-AF65-F5344CB8AC3E}">
        <p14:creationId xmlns:p14="http://schemas.microsoft.com/office/powerpoint/2010/main" val="96089352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Thomas’s reflection on the moral status of trade </a:t>
            </a:r>
            <a:r>
              <a:rPr lang="en-GB" dirty="0"/>
              <a:t>broadly follows his </a:t>
            </a:r>
            <a:r>
              <a:rPr lang="en-GB" dirty="0"/>
              <a:t>thoughts on usury. </a:t>
            </a:r>
            <a:r>
              <a:rPr lang="en-GB" smtClean="0"/>
              <a:t>Tak</a:t>
            </a:r>
            <a:r>
              <a:rPr lang="en-GB" smtClean="0"/>
              <a:t>ing </a:t>
            </a:r>
            <a:r>
              <a:rPr lang="en-GB" dirty="0"/>
              <a:t>the Aristotelian line on this Thomas writes that ‘trading, considered in itself, always implies a certain baseness, in that it has not of itself any </a:t>
            </a:r>
            <a:r>
              <a:rPr lang="en-GB"/>
              <a:t>honest </a:t>
            </a:r>
            <a:r>
              <a:rPr lang="en-GB" smtClean="0"/>
              <a:t>or </a:t>
            </a:r>
            <a:r>
              <a:rPr lang="en-GB" dirty="0"/>
              <a:t>necessary object’! </a:t>
            </a:r>
            <a:endParaRPr lang="en-US" dirty="0"/>
          </a:p>
        </p:txBody>
      </p:sp>
    </p:spTree>
    <p:extLst>
      <p:ext uri="{BB962C8B-B14F-4D97-AF65-F5344CB8AC3E}">
        <p14:creationId xmlns:p14="http://schemas.microsoft.com/office/powerpoint/2010/main" val="82307096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GB" dirty="0"/>
              <a:t>In marriage and in the religious life one is </a:t>
            </a:r>
            <a:r>
              <a:rPr lang="en-GB" i="1" dirty="0"/>
              <a:t>quasi-servitus</a:t>
            </a:r>
            <a:r>
              <a:rPr lang="en-GB" dirty="0"/>
              <a:t>, inasmuch as one has given up </a:t>
            </a:r>
            <a:r>
              <a:rPr lang="en-GB" dirty="0" smtClean="0"/>
              <a:t>a certain freedom </a:t>
            </a:r>
            <a:r>
              <a:rPr lang="en-GB" dirty="0"/>
              <a:t>to do as one wills. </a:t>
            </a:r>
            <a:endParaRPr lang="en-GB" dirty="0" smtClean="0"/>
          </a:p>
          <a:p>
            <a:r>
              <a:rPr lang="en-GB" dirty="0" smtClean="0"/>
              <a:t>What </a:t>
            </a:r>
            <a:r>
              <a:rPr lang="en-GB" dirty="0"/>
              <a:t>can be bought and sold is the service of the </a:t>
            </a:r>
            <a:r>
              <a:rPr lang="en-GB" i="1" dirty="0" err="1"/>
              <a:t>servus</a:t>
            </a:r>
            <a:r>
              <a:rPr lang="en-GB" dirty="0"/>
              <a:t> and </a:t>
            </a:r>
            <a:r>
              <a:rPr lang="en-GB" i="1" dirty="0"/>
              <a:t>servi</a:t>
            </a:r>
            <a:r>
              <a:rPr lang="en-GB" dirty="0"/>
              <a:t> retain the right to eat and sleep, marry and have a religious life. </a:t>
            </a:r>
            <a:endParaRPr lang="en-GB" dirty="0" smtClean="0"/>
          </a:p>
          <a:p>
            <a:r>
              <a:rPr lang="en-GB" dirty="0" smtClean="0"/>
              <a:t>Moreover</a:t>
            </a:r>
            <a:r>
              <a:rPr lang="en-GB" dirty="0"/>
              <a:t>, </a:t>
            </a:r>
            <a:r>
              <a:rPr lang="en-GB" i="1" dirty="0"/>
              <a:t>servi</a:t>
            </a:r>
            <a:r>
              <a:rPr lang="en-GB" dirty="0"/>
              <a:t> cannot be killed or deliberately harmed or aggressed against sexually.</a:t>
            </a:r>
            <a:endParaRPr lang="en-US" dirty="0"/>
          </a:p>
        </p:txBody>
      </p:sp>
    </p:spTree>
    <p:extLst>
      <p:ext uri="{BB962C8B-B14F-4D97-AF65-F5344CB8AC3E}">
        <p14:creationId xmlns:p14="http://schemas.microsoft.com/office/powerpoint/2010/main" val="263317993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Despite </a:t>
            </a:r>
            <a:r>
              <a:rPr lang="en-GB" dirty="0" smtClean="0"/>
              <a:t>saying this</a:t>
            </a:r>
            <a:r>
              <a:rPr lang="en-GB" dirty="0"/>
              <a:t>, he goes on to give a grudging acceptance of profit-making, saying that profit doesn’t necessarily imply anything vicious or contrary to virtue provided such profits are used for legitimate purposes such as the upkeep of a household or the assistance of the poor. Trade for the public welfare to provide the necessaries of life for the community is permissible. Thomas finishes this passage with a curious remark; trading is lawful when a person ‘seeks profit, not for its own sake, but as a reward for his labour.’ </a:t>
            </a:r>
            <a:endParaRPr lang="en-US" dirty="0"/>
          </a:p>
          <a:p>
            <a:endParaRPr lang="en-US" dirty="0"/>
          </a:p>
        </p:txBody>
      </p:sp>
    </p:spTree>
    <p:extLst>
      <p:ext uri="{BB962C8B-B14F-4D97-AF65-F5344CB8AC3E}">
        <p14:creationId xmlns:p14="http://schemas.microsoft.com/office/powerpoint/2010/main" val="52933800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Heresy</a:t>
            </a:r>
            <a:endParaRPr lang="en-US" dirty="0"/>
          </a:p>
        </p:txBody>
      </p:sp>
      <p:sp>
        <p:nvSpPr>
          <p:cNvPr id="3" name="Content Placeholder 2"/>
          <p:cNvSpPr>
            <a:spLocks noGrp="1"/>
          </p:cNvSpPr>
          <p:nvPr>
            <p:ph idx="1"/>
          </p:nvPr>
        </p:nvSpPr>
        <p:spPr/>
        <p:txBody>
          <a:bodyPr>
            <a:normAutofit lnSpcReduction="10000"/>
          </a:bodyPr>
          <a:lstStyle/>
          <a:p>
            <a:r>
              <a:rPr lang="en-GB" dirty="0"/>
              <a:t>Thomas held the view that no one should be coerced to embrace the Christian faith [2a2ae q. 10, a. 8] and he endorsed a limited acceptance of non-Christian cults [2a2ae q. 10, a. 11]. However, heresy was not to be tolerated, nor was apostasy. </a:t>
            </a:r>
            <a:endParaRPr lang="en-GB" dirty="0" smtClean="0"/>
          </a:p>
          <a:p>
            <a:r>
              <a:rPr lang="en-GB" dirty="0" smtClean="0"/>
              <a:t>In </a:t>
            </a:r>
            <a:r>
              <a:rPr lang="en-GB" dirty="0"/>
              <a:t>words which have an ominous ring, he said ‘’From the point of view of the heretics themselves there is their sin, by which they have deserved not only to be separated from the Church, but to be eliminated from the world by death.’ </a:t>
            </a:r>
            <a:endParaRPr lang="en-US" dirty="0"/>
          </a:p>
        </p:txBody>
      </p:sp>
    </p:spTree>
    <p:extLst>
      <p:ext uri="{BB962C8B-B14F-4D97-AF65-F5344CB8AC3E}">
        <p14:creationId xmlns:p14="http://schemas.microsoft.com/office/powerpoint/2010/main" val="117206656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best construction that can be put on this is that according to the thought of the time, heretics were to be considered a kind of menace to public order, like forgers, and so their temporal punishment is a radical kind of quarantine. Similar considerations prompted Augustine to change his mind on the use of force vis-à-vis the Donatists. [2a2ae q. 11, a. 3] This hardly makes such coercion any more defensible even if it makes it somewhat more comprehensible in light of the political and social realities of Thomas’s day.</a:t>
            </a:r>
            <a:endParaRPr lang="en-US" dirty="0"/>
          </a:p>
          <a:p>
            <a:endParaRPr lang="en-US" dirty="0"/>
          </a:p>
        </p:txBody>
      </p:sp>
    </p:spTree>
    <p:extLst>
      <p:ext uri="{BB962C8B-B14F-4D97-AF65-F5344CB8AC3E}">
        <p14:creationId xmlns:p14="http://schemas.microsoft.com/office/powerpoint/2010/main" val="402630494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Finnis believes that Thomas simply accepts slavery as a fact of life, which exists only as a consequence of sin and human wrongdoing. The master-slave relationship is a consequence of sin. </a:t>
            </a:r>
            <a:endParaRPr lang="en-GB" dirty="0" smtClean="0"/>
          </a:p>
          <a:p>
            <a:r>
              <a:rPr lang="en-GB" dirty="0" smtClean="0"/>
              <a:t>In </a:t>
            </a:r>
            <a:r>
              <a:rPr lang="en-GB" dirty="0"/>
              <a:t>this relationship, the rule of the </a:t>
            </a:r>
            <a:r>
              <a:rPr lang="en-GB" dirty="0" smtClean="0"/>
              <a:t>master </a:t>
            </a:r>
            <a:r>
              <a:rPr lang="en-GB" dirty="0"/>
              <a:t>over the slave is for the master’s convenience. Where one rules another for that other’s benefit we have a form of rule that existed </a:t>
            </a:r>
            <a:r>
              <a:rPr lang="en-GB" i="1" dirty="0"/>
              <a:t>before</a:t>
            </a:r>
            <a:r>
              <a:rPr lang="en-GB" dirty="0"/>
              <a:t> sin. Human society would be inappropriately ordered if it were not regulated by those who are wiser than others. [1a, q. 92, a. 1 ad. 2]</a:t>
            </a:r>
            <a:endParaRPr lang="en-US" dirty="0"/>
          </a:p>
        </p:txBody>
      </p:sp>
    </p:spTree>
    <p:extLst>
      <p:ext uri="{BB962C8B-B14F-4D97-AF65-F5344CB8AC3E}">
        <p14:creationId xmlns:p14="http://schemas.microsoft.com/office/powerpoint/2010/main" val="191540426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condition of servitude exists only in positive law; by nature, all men are equal in liberty. </a:t>
            </a:r>
            <a:endParaRPr lang="en-GB" dirty="0" smtClean="0"/>
          </a:p>
          <a:p>
            <a:r>
              <a:rPr lang="en-GB" dirty="0" smtClean="0"/>
              <a:t>Finnis</a:t>
            </a:r>
            <a:r>
              <a:rPr lang="en-GB" dirty="0" smtClean="0"/>
              <a:t> </a:t>
            </a:r>
            <a:r>
              <a:rPr lang="en-GB" dirty="0"/>
              <a:t>notes that Thomas passes up the opportunity to condemn the institution [1a2ae q 105, a. 4 obj. 1 and ad. 1.] If this is so, then Thomas’s position is firmly in line with the </a:t>
            </a:r>
            <a:r>
              <a:rPr lang="en-GB" dirty="0" smtClean="0"/>
              <a:t>then-existing </a:t>
            </a:r>
            <a:r>
              <a:rPr lang="en-GB" dirty="0"/>
              <a:t>tradition.</a:t>
            </a:r>
            <a:endParaRPr lang="en-US" dirty="0"/>
          </a:p>
          <a:p>
            <a:endParaRPr lang="en-US" dirty="0"/>
          </a:p>
        </p:txBody>
      </p:sp>
    </p:spTree>
    <p:extLst>
      <p:ext uri="{BB962C8B-B14F-4D97-AF65-F5344CB8AC3E}">
        <p14:creationId xmlns:p14="http://schemas.microsoft.com/office/powerpoint/2010/main" val="332398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Property</a:t>
            </a:r>
            <a:endParaRPr lang="en-US" dirty="0"/>
          </a:p>
        </p:txBody>
      </p:sp>
      <p:sp>
        <p:nvSpPr>
          <p:cNvPr id="3" name="Content Placeholder 2"/>
          <p:cNvSpPr>
            <a:spLocks noGrp="1"/>
          </p:cNvSpPr>
          <p:nvPr>
            <p:ph idx="1"/>
          </p:nvPr>
        </p:nvSpPr>
        <p:spPr/>
        <p:txBody>
          <a:bodyPr/>
          <a:lstStyle/>
          <a:p>
            <a:r>
              <a:rPr lang="en-GB" dirty="0"/>
              <a:t>Aquinas has no specific theory of property acquisition though he gives a nod in the direction of the Roman law concept of ‘</a:t>
            </a:r>
            <a:r>
              <a:rPr lang="en-GB" i="1" dirty="0"/>
              <a:t>occupatio’</a:t>
            </a:r>
            <a:r>
              <a:rPr lang="en-GB" dirty="0"/>
              <a:t> </a:t>
            </a:r>
            <a:r>
              <a:rPr lang="en-GB" dirty="0" smtClean="0"/>
              <a:t>(occupation or possession</a:t>
            </a:r>
            <a:r>
              <a:rPr lang="en-GB" dirty="0"/>
              <a:t>). This occupation, which takes from the commonality, is so that the owner can use </a:t>
            </a:r>
            <a:r>
              <a:rPr lang="en-GB" dirty="0" smtClean="0"/>
              <a:t>that which </a:t>
            </a:r>
            <a:r>
              <a:rPr lang="en-GB" dirty="0"/>
              <a:t>he acquires to share with others. [see 2a2ae, q. 66, a. 2, obj. 2 and ad. 2] </a:t>
            </a:r>
            <a:endParaRPr lang="en-US" dirty="0"/>
          </a:p>
        </p:txBody>
      </p:sp>
    </p:spTree>
    <p:extLst>
      <p:ext uri="{BB962C8B-B14F-4D97-AF65-F5344CB8AC3E}">
        <p14:creationId xmlns:p14="http://schemas.microsoft.com/office/powerpoint/2010/main" val="255337844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Thomas</a:t>
            </a:r>
            <a:r>
              <a:rPr lang="en-GB" dirty="0" smtClean="0"/>
              <a:t> </a:t>
            </a:r>
            <a:r>
              <a:rPr lang="en-GB" dirty="0"/>
              <a:t>allows that private property is an efficient way to handle resources and his reasons for believing this are largely pragmatic—commonality in ownership tends towards neglect, work is avoided, projects are confused and ill-directed and we can have disagreements and discord. </a:t>
            </a:r>
            <a:endParaRPr lang="en-GB" dirty="0" smtClean="0"/>
          </a:p>
          <a:p>
            <a:r>
              <a:rPr lang="en-GB" dirty="0" smtClean="0"/>
              <a:t>Despite </a:t>
            </a:r>
            <a:r>
              <a:rPr lang="en-GB" dirty="0"/>
              <a:t>these advantages of private ownership over public, the ultimate disposition of goods is still oriented towards the community as a whole. </a:t>
            </a:r>
            <a:endParaRPr lang="en-US" dirty="0"/>
          </a:p>
          <a:p>
            <a:pPr marL="0" indent="0">
              <a:buNone/>
            </a:pPr>
            <a:endParaRPr lang="en-US" dirty="0"/>
          </a:p>
        </p:txBody>
      </p:sp>
    </p:spTree>
    <p:extLst>
      <p:ext uri="{BB962C8B-B14F-4D97-AF65-F5344CB8AC3E}">
        <p14:creationId xmlns:p14="http://schemas.microsoft.com/office/powerpoint/2010/main" val="403896733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Thomas holds that while natural resources do not belong to any particular person by nature  [‘if a particular piece of land be considered absolutely, it contains no reason why it should belong to one man more than to another] nonetheless, it is not unreasonable that in certain circumstances it should be held privately [‘but if it be considered in respect of its adaptability to cultivation…it has a certain commensuration to be the property of one and not of another man’] [2a2ae q. 57, a. </a:t>
            </a:r>
            <a:r>
              <a:rPr lang="en-GB"/>
              <a:t>3</a:t>
            </a:r>
            <a:r>
              <a:rPr lang="en-GB" smtClean="0"/>
              <a:t>]</a:t>
            </a:r>
            <a:endParaRPr lang="en-US" dirty="0"/>
          </a:p>
          <a:p>
            <a:endParaRPr lang="en-US" dirty="0"/>
          </a:p>
        </p:txBody>
      </p:sp>
    </p:spTree>
    <p:extLst>
      <p:ext uri="{BB962C8B-B14F-4D97-AF65-F5344CB8AC3E}">
        <p14:creationId xmlns:p14="http://schemas.microsoft.com/office/powerpoint/2010/main" val="364997113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The private appropriation of natural resources is not dictated by the natural law yet it is not contrary to it either. </a:t>
            </a:r>
            <a:endParaRPr lang="en-GB" dirty="0" smtClean="0"/>
          </a:p>
          <a:p>
            <a:r>
              <a:rPr lang="en-GB" dirty="0" smtClean="0"/>
              <a:t>‘</a:t>
            </a:r>
            <a:r>
              <a:rPr lang="en-GB" dirty="0"/>
              <a:t>Community of goods is ascribed to the natural law, not that the natural law dictates that all things should be possessed in common and that nothing should be possessed as one’s own: but because the division of possessions is not according to the natural law, but rather arose from human agreement which belongs to the positive law…Hence the ownership of possessions is not contrary to the natural law, but an addition thereto devised by human </a:t>
            </a:r>
            <a:r>
              <a:rPr lang="en-GB" dirty="0" smtClean="0"/>
              <a:t>reason.</a:t>
            </a:r>
            <a:r>
              <a:rPr lang="en-GB" dirty="0"/>
              <a:t>’ [2a2ae q. 66, a. 2, ad. 1</a:t>
            </a:r>
            <a:r>
              <a:rPr lang="en-GB" dirty="0" smtClean="0"/>
              <a:t>]</a:t>
            </a:r>
            <a:endParaRPr lang="en-US" dirty="0"/>
          </a:p>
        </p:txBody>
      </p:sp>
    </p:spTree>
    <p:extLst>
      <p:ext uri="{BB962C8B-B14F-4D97-AF65-F5344CB8AC3E}">
        <p14:creationId xmlns:p14="http://schemas.microsoft.com/office/powerpoint/2010/main" val="232535596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font script="Hans" typeface="宋体"/>
        <a:font script="Hant" typeface="新細明體"/>
      </a:majorFont>
      <a:minorFont>
        <a:latin typeface="Century Gothic"/>
        <a:ea typeface=""/>
        <a:cs typeface=""/>
        <a:font script="Jpan" typeface="メイリオ"/>
        <a:font script="Hans" typeface="宋体"/>
        <a:font script="Hant" typeface="新細明體"/>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168</TotalTime>
  <Words>2764</Words>
  <Application>Microsoft Macintosh PowerPoint</Application>
  <PresentationFormat>On-screen Show (4:3)</PresentationFormat>
  <Paragraphs>88</Paragraphs>
  <Slides>32</Slides>
  <Notes>32</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Plaza</vt:lpstr>
      <vt:lpstr>Freedom’s Progress</vt:lpstr>
      <vt:lpstr>Slavery</vt:lpstr>
      <vt:lpstr>PowerPoint Presentation</vt:lpstr>
      <vt:lpstr>PowerPoint Presentation</vt:lpstr>
      <vt:lpstr>PowerPoint Presentation</vt:lpstr>
      <vt:lpstr>Property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Usury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Heresy</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Freedom’s Progress</dc:title>
  <dc:creator>Gerard Casey</dc:creator>
  <cp:lastModifiedBy>Gerard Casey</cp:lastModifiedBy>
  <cp:revision>9</cp:revision>
  <dcterms:created xsi:type="dcterms:W3CDTF">2013-10-27T07:51:55Z</dcterms:created>
  <dcterms:modified xsi:type="dcterms:W3CDTF">2013-11-10T12:51:21Z</dcterms:modified>
</cp:coreProperties>
</file>