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6"/>
  </p:notesMasterIdLst>
  <p:sldIdLst>
    <p:sldId id="256" r:id="rId2"/>
    <p:sldId id="257" r:id="rId3"/>
    <p:sldId id="258" r:id="rId4"/>
    <p:sldId id="261" r:id="rId5"/>
    <p:sldId id="263" r:id="rId6"/>
    <p:sldId id="292" r:id="rId7"/>
    <p:sldId id="264" r:id="rId8"/>
    <p:sldId id="291" r:id="rId9"/>
    <p:sldId id="265" r:id="rId10"/>
    <p:sldId id="293" r:id="rId11"/>
    <p:sldId id="266" r:id="rId12"/>
    <p:sldId id="267" r:id="rId13"/>
    <p:sldId id="282" r:id="rId14"/>
    <p:sldId id="301" r:id="rId15"/>
    <p:sldId id="283" r:id="rId16"/>
    <p:sldId id="284" r:id="rId17"/>
    <p:sldId id="303" r:id="rId18"/>
    <p:sldId id="285" r:id="rId19"/>
    <p:sldId id="286" r:id="rId20"/>
    <p:sldId id="287" r:id="rId21"/>
    <p:sldId id="304" r:id="rId22"/>
    <p:sldId id="288" r:id="rId23"/>
    <p:sldId id="289" r:id="rId24"/>
    <p:sldId id="305" r:id="rId25"/>
    <p:sldId id="268" r:id="rId26"/>
    <p:sldId id="269" r:id="rId27"/>
    <p:sldId id="271" r:id="rId28"/>
    <p:sldId id="294" r:id="rId29"/>
    <p:sldId id="272" r:id="rId30"/>
    <p:sldId id="295" r:id="rId31"/>
    <p:sldId id="273" r:id="rId32"/>
    <p:sldId id="296" r:id="rId33"/>
    <p:sldId id="274" r:id="rId34"/>
    <p:sldId id="275" r:id="rId35"/>
    <p:sldId id="276" r:id="rId36"/>
    <p:sldId id="297" r:id="rId37"/>
    <p:sldId id="277" r:id="rId38"/>
    <p:sldId id="298" r:id="rId39"/>
    <p:sldId id="278" r:id="rId40"/>
    <p:sldId id="279" r:id="rId41"/>
    <p:sldId id="299" r:id="rId42"/>
    <p:sldId id="280" r:id="rId43"/>
    <p:sldId id="281" r:id="rId44"/>
    <p:sldId id="300" r:id="rId4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07" d="100"/>
          <a:sy n="107" d="100"/>
        </p:scale>
        <p:origin x="-328"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46" Type="http://schemas.openxmlformats.org/officeDocument/2006/relationships/notesMaster" Target="notesMasters/notesMaster1.xml"/><Relationship Id="rId47" Type="http://schemas.openxmlformats.org/officeDocument/2006/relationships/printerSettings" Target="printerSettings/printerSettings1.bin"/><Relationship Id="rId48" Type="http://schemas.openxmlformats.org/officeDocument/2006/relationships/presProps" Target="presProps.xml"/><Relationship Id="rId49" Type="http://schemas.openxmlformats.org/officeDocument/2006/relationships/viewProps" Target="viewProps.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50" Type="http://schemas.openxmlformats.org/officeDocument/2006/relationships/theme" Target="theme/theme1.xml"/><Relationship Id="rId51"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799A026-A978-2941-AFA0-B32BC9175CA7}" type="datetimeFigureOut">
              <a:rPr lang="en-US" smtClean="0"/>
              <a:t>10/11/2013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2627C52-A666-E946-A7C2-DAEEEEA234EE}" type="slidenum">
              <a:rPr lang="en-US" smtClean="0"/>
              <a:t>‹#›</a:t>
            </a:fld>
            <a:endParaRPr lang="en-US"/>
          </a:p>
        </p:txBody>
      </p:sp>
    </p:spTree>
    <p:extLst>
      <p:ext uri="{BB962C8B-B14F-4D97-AF65-F5344CB8AC3E}">
        <p14:creationId xmlns:p14="http://schemas.microsoft.com/office/powerpoint/2010/main" val="4007259231"/>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5.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6.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7.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8.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9.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0.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1.xml"/></Relationships>
</file>

<file path=ppt/notesSlides/_rels/notesSlide4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2.xml"/></Relationships>
</file>

<file path=ppt/notesSlides/_rels/notesSlide4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3.xml"/></Relationships>
</file>

<file path=ppt/notesSlides/_rels/notesSlide4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2627C52-A666-E946-A7C2-DAEEEEA234EE}" type="slidenum">
              <a:rPr lang="en-US" smtClean="0"/>
              <a:t>1</a:t>
            </a:fld>
            <a:endParaRPr lang="en-US"/>
          </a:p>
        </p:txBody>
      </p:sp>
    </p:spTree>
    <p:extLst>
      <p:ext uri="{BB962C8B-B14F-4D97-AF65-F5344CB8AC3E}">
        <p14:creationId xmlns:p14="http://schemas.microsoft.com/office/powerpoint/2010/main" val="143729854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2627C52-A666-E946-A7C2-DAEEEEA234EE}" type="slidenum">
              <a:rPr lang="en-US" smtClean="0"/>
              <a:t>10</a:t>
            </a:fld>
            <a:endParaRPr lang="en-US"/>
          </a:p>
        </p:txBody>
      </p:sp>
    </p:spTree>
    <p:extLst>
      <p:ext uri="{BB962C8B-B14F-4D97-AF65-F5344CB8AC3E}">
        <p14:creationId xmlns:p14="http://schemas.microsoft.com/office/powerpoint/2010/main" val="57796440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2627C52-A666-E946-A7C2-DAEEEEA234EE}" type="slidenum">
              <a:rPr lang="en-US" smtClean="0"/>
              <a:t>11</a:t>
            </a:fld>
            <a:endParaRPr lang="en-US"/>
          </a:p>
        </p:txBody>
      </p:sp>
    </p:spTree>
    <p:extLst>
      <p:ext uri="{BB962C8B-B14F-4D97-AF65-F5344CB8AC3E}">
        <p14:creationId xmlns:p14="http://schemas.microsoft.com/office/powerpoint/2010/main" val="60147592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2627C52-A666-E946-A7C2-DAEEEEA234EE}" type="slidenum">
              <a:rPr lang="en-US" smtClean="0"/>
              <a:t>12</a:t>
            </a:fld>
            <a:endParaRPr lang="en-US"/>
          </a:p>
        </p:txBody>
      </p:sp>
    </p:spTree>
    <p:extLst>
      <p:ext uri="{BB962C8B-B14F-4D97-AF65-F5344CB8AC3E}">
        <p14:creationId xmlns:p14="http://schemas.microsoft.com/office/powerpoint/2010/main" val="181359009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2627C52-A666-E946-A7C2-DAEEEEA234EE}" type="slidenum">
              <a:rPr lang="en-US" smtClean="0"/>
              <a:t>13</a:t>
            </a:fld>
            <a:endParaRPr lang="en-US"/>
          </a:p>
        </p:txBody>
      </p:sp>
    </p:spTree>
    <p:extLst>
      <p:ext uri="{BB962C8B-B14F-4D97-AF65-F5344CB8AC3E}">
        <p14:creationId xmlns:p14="http://schemas.microsoft.com/office/powerpoint/2010/main" val="118919814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2627C52-A666-E946-A7C2-DAEEEEA234EE}" type="slidenum">
              <a:rPr lang="en-US" smtClean="0"/>
              <a:t>14</a:t>
            </a:fld>
            <a:endParaRPr lang="en-US"/>
          </a:p>
        </p:txBody>
      </p:sp>
    </p:spTree>
    <p:extLst>
      <p:ext uri="{BB962C8B-B14F-4D97-AF65-F5344CB8AC3E}">
        <p14:creationId xmlns:p14="http://schemas.microsoft.com/office/powerpoint/2010/main" val="202738961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2627C52-A666-E946-A7C2-DAEEEEA234EE}" type="slidenum">
              <a:rPr lang="en-US" smtClean="0"/>
              <a:t>15</a:t>
            </a:fld>
            <a:endParaRPr lang="en-US"/>
          </a:p>
        </p:txBody>
      </p:sp>
    </p:spTree>
    <p:extLst>
      <p:ext uri="{BB962C8B-B14F-4D97-AF65-F5344CB8AC3E}">
        <p14:creationId xmlns:p14="http://schemas.microsoft.com/office/powerpoint/2010/main" val="95833632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2627C52-A666-E946-A7C2-DAEEEEA234EE}" type="slidenum">
              <a:rPr lang="en-US" smtClean="0"/>
              <a:t>16</a:t>
            </a:fld>
            <a:endParaRPr lang="en-US"/>
          </a:p>
        </p:txBody>
      </p:sp>
    </p:spTree>
    <p:extLst>
      <p:ext uri="{BB962C8B-B14F-4D97-AF65-F5344CB8AC3E}">
        <p14:creationId xmlns:p14="http://schemas.microsoft.com/office/powerpoint/2010/main" val="63043095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2627C52-A666-E946-A7C2-DAEEEEA234EE}" type="slidenum">
              <a:rPr lang="en-US" smtClean="0"/>
              <a:t>17</a:t>
            </a:fld>
            <a:endParaRPr lang="en-US"/>
          </a:p>
        </p:txBody>
      </p:sp>
    </p:spTree>
    <p:extLst>
      <p:ext uri="{BB962C8B-B14F-4D97-AF65-F5344CB8AC3E}">
        <p14:creationId xmlns:p14="http://schemas.microsoft.com/office/powerpoint/2010/main" val="135836281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2627C52-A666-E946-A7C2-DAEEEEA234EE}" type="slidenum">
              <a:rPr lang="en-US" smtClean="0"/>
              <a:t>18</a:t>
            </a:fld>
            <a:endParaRPr lang="en-US"/>
          </a:p>
        </p:txBody>
      </p:sp>
    </p:spTree>
    <p:extLst>
      <p:ext uri="{BB962C8B-B14F-4D97-AF65-F5344CB8AC3E}">
        <p14:creationId xmlns:p14="http://schemas.microsoft.com/office/powerpoint/2010/main" val="247210960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2627C52-A666-E946-A7C2-DAEEEEA234EE}" type="slidenum">
              <a:rPr lang="en-US" smtClean="0"/>
              <a:t>19</a:t>
            </a:fld>
            <a:endParaRPr lang="en-US"/>
          </a:p>
        </p:txBody>
      </p:sp>
    </p:spTree>
    <p:extLst>
      <p:ext uri="{BB962C8B-B14F-4D97-AF65-F5344CB8AC3E}">
        <p14:creationId xmlns:p14="http://schemas.microsoft.com/office/powerpoint/2010/main" val="14384197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2627C52-A666-E946-A7C2-DAEEEEA234EE}" type="slidenum">
              <a:rPr lang="en-US" smtClean="0"/>
              <a:t>2</a:t>
            </a:fld>
            <a:endParaRPr lang="en-US"/>
          </a:p>
        </p:txBody>
      </p:sp>
    </p:spTree>
    <p:extLst>
      <p:ext uri="{BB962C8B-B14F-4D97-AF65-F5344CB8AC3E}">
        <p14:creationId xmlns:p14="http://schemas.microsoft.com/office/powerpoint/2010/main" val="316476885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2627C52-A666-E946-A7C2-DAEEEEA234EE}" type="slidenum">
              <a:rPr lang="en-US" smtClean="0"/>
              <a:t>20</a:t>
            </a:fld>
            <a:endParaRPr lang="en-US"/>
          </a:p>
        </p:txBody>
      </p:sp>
    </p:spTree>
    <p:extLst>
      <p:ext uri="{BB962C8B-B14F-4D97-AF65-F5344CB8AC3E}">
        <p14:creationId xmlns:p14="http://schemas.microsoft.com/office/powerpoint/2010/main" val="9954792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2627C52-A666-E946-A7C2-DAEEEEA234EE}" type="slidenum">
              <a:rPr lang="en-US" smtClean="0"/>
              <a:t>21</a:t>
            </a:fld>
            <a:endParaRPr lang="en-US"/>
          </a:p>
        </p:txBody>
      </p:sp>
    </p:spTree>
    <p:extLst>
      <p:ext uri="{BB962C8B-B14F-4D97-AF65-F5344CB8AC3E}">
        <p14:creationId xmlns:p14="http://schemas.microsoft.com/office/powerpoint/2010/main" val="398309080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2627C52-A666-E946-A7C2-DAEEEEA234EE}" type="slidenum">
              <a:rPr lang="en-US" smtClean="0"/>
              <a:t>22</a:t>
            </a:fld>
            <a:endParaRPr lang="en-US"/>
          </a:p>
        </p:txBody>
      </p:sp>
    </p:spTree>
    <p:extLst>
      <p:ext uri="{BB962C8B-B14F-4D97-AF65-F5344CB8AC3E}">
        <p14:creationId xmlns:p14="http://schemas.microsoft.com/office/powerpoint/2010/main" val="79075359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2627C52-A666-E946-A7C2-DAEEEEA234EE}" type="slidenum">
              <a:rPr lang="en-US" smtClean="0"/>
              <a:t>23</a:t>
            </a:fld>
            <a:endParaRPr lang="en-US"/>
          </a:p>
        </p:txBody>
      </p:sp>
    </p:spTree>
    <p:extLst>
      <p:ext uri="{BB962C8B-B14F-4D97-AF65-F5344CB8AC3E}">
        <p14:creationId xmlns:p14="http://schemas.microsoft.com/office/powerpoint/2010/main" val="263433100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2627C52-A666-E946-A7C2-DAEEEEA234EE}" type="slidenum">
              <a:rPr lang="en-US" smtClean="0"/>
              <a:t>24</a:t>
            </a:fld>
            <a:endParaRPr lang="en-US"/>
          </a:p>
        </p:txBody>
      </p:sp>
    </p:spTree>
    <p:extLst>
      <p:ext uri="{BB962C8B-B14F-4D97-AF65-F5344CB8AC3E}">
        <p14:creationId xmlns:p14="http://schemas.microsoft.com/office/powerpoint/2010/main" val="284541016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2627C52-A666-E946-A7C2-DAEEEEA234EE}" type="slidenum">
              <a:rPr lang="en-US" smtClean="0"/>
              <a:t>25</a:t>
            </a:fld>
            <a:endParaRPr lang="en-US"/>
          </a:p>
        </p:txBody>
      </p:sp>
    </p:spTree>
    <p:extLst>
      <p:ext uri="{BB962C8B-B14F-4D97-AF65-F5344CB8AC3E}">
        <p14:creationId xmlns:p14="http://schemas.microsoft.com/office/powerpoint/2010/main" val="398066342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2627C52-A666-E946-A7C2-DAEEEEA234EE}" type="slidenum">
              <a:rPr lang="en-US" smtClean="0"/>
              <a:t>26</a:t>
            </a:fld>
            <a:endParaRPr lang="en-US"/>
          </a:p>
        </p:txBody>
      </p:sp>
    </p:spTree>
    <p:extLst>
      <p:ext uri="{BB962C8B-B14F-4D97-AF65-F5344CB8AC3E}">
        <p14:creationId xmlns:p14="http://schemas.microsoft.com/office/powerpoint/2010/main" val="366720763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2627C52-A666-E946-A7C2-DAEEEEA234EE}" type="slidenum">
              <a:rPr lang="en-US" smtClean="0"/>
              <a:t>27</a:t>
            </a:fld>
            <a:endParaRPr lang="en-US"/>
          </a:p>
        </p:txBody>
      </p:sp>
    </p:spTree>
    <p:extLst>
      <p:ext uri="{BB962C8B-B14F-4D97-AF65-F5344CB8AC3E}">
        <p14:creationId xmlns:p14="http://schemas.microsoft.com/office/powerpoint/2010/main" val="323109542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2627C52-A666-E946-A7C2-DAEEEEA234EE}" type="slidenum">
              <a:rPr lang="en-US" smtClean="0"/>
              <a:t>28</a:t>
            </a:fld>
            <a:endParaRPr lang="en-US"/>
          </a:p>
        </p:txBody>
      </p:sp>
    </p:spTree>
    <p:extLst>
      <p:ext uri="{BB962C8B-B14F-4D97-AF65-F5344CB8AC3E}">
        <p14:creationId xmlns:p14="http://schemas.microsoft.com/office/powerpoint/2010/main" val="32311708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2627C52-A666-E946-A7C2-DAEEEEA234EE}" type="slidenum">
              <a:rPr lang="en-US" smtClean="0"/>
              <a:t>29</a:t>
            </a:fld>
            <a:endParaRPr lang="en-US"/>
          </a:p>
        </p:txBody>
      </p:sp>
    </p:spTree>
    <p:extLst>
      <p:ext uri="{BB962C8B-B14F-4D97-AF65-F5344CB8AC3E}">
        <p14:creationId xmlns:p14="http://schemas.microsoft.com/office/powerpoint/2010/main" val="9270634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2627C52-A666-E946-A7C2-DAEEEEA234EE}" type="slidenum">
              <a:rPr lang="en-US" smtClean="0"/>
              <a:t>3</a:t>
            </a:fld>
            <a:endParaRPr lang="en-US"/>
          </a:p>
        </p:txBody>
      </p:sp>
    </p:spTree>
    <p:extLst>
      <p:ext uri="{BB962C8B-B14F-4D97-AF65-F5344CB8AC3E}">
        <p14:creationId xmlns:p14="http://schemas.microsoft.com/office/powerpoint/2010/main" val="241429326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2627C52-A666-E946-A7C2-DAEEEEA234EE}" type="slidenum">
              <a:rPr lang="en-US" smtClean="0"/>
              <a:t>30</a:t>
            </a:fld>
            <a:endParaRPr lang="en-US"/>
          </a:p>
        </p:txBody>
      </p:sp>
    </p:spTree>
    <p:extLst>
      <p:ext uri="{BB962C8B-B14F-4D97-AF65-F5344CB8AC3E}">
        <p14:creationId xmlns:p14="http://schemas.microsoft.com/office/powerpoint/2010/main" val="20873401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2627C52-A666-E946-A7C2-DAEEEEA234EE}" type="slidenum">
              <a:rPr lang="en-US" smtClean="0"/>
              <a:t>31</a:t>
            </a:fld>
            <a:endParaRPr lang="en-US"/>
          </a:p>
        </p:txBody>
      </p:sp>
    </p:spTree>
    <p:extLst>
      <p:ext uri="{BB962C8B-B14F-4D97-AF65-F5344CB8AC3E}">
        <p14:creationId xmlns:p14="http://schemas.microsoft.com/office/powerpoint/2010/main" val="148155406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2627C52-A666-E946-A7C2-DAEEEEA234EE}" type="slidenum">
              <a:rPr lang="en-US" smtClean="0"/>
              <a:t>32</a:t>
            </a:fld>
            <a:endParaRPr lang="en-US"/>
          </a:p>
        </p:txBody>
      </p:sp>
    </p:spTree>
    <p:extLst>
      <p:ext uri="{BB962C8B-B14F-4D97-AF65-F5344CB8AC3E}">
        <p14:creationId xmlns:p14="http://schemas.microsoft.com/office/powerpoint/2010/main" val="233447832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2627C52-A666-E946-A7C2-DAEEEEA234EE}" type="slidenum">
              <a:rPr lang="en-US" smtClean="0"/>
              <a:t>33</a:t>
            </a:fld>
            <a:endParaRPr lang="en-US"/>
          </a:p>
        </p:txBody>
      </p:sp>
    </p:spTree>
    <p:extLst>
      <p:ext uri="{BB962C8B-B14F-4D97-AF65-F5344CB8AC3E}">
        <p14:creationId xmlns:p14="http://schemas.microsoft.com/office/powerpoint/2010/main" val="219412213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2627C52-A666-E946-A7C2-DAEEEEA234EE}" type="slidenum">
              <a:rPr lang="en-US" smtClean="0"/>
              <a:t>34</a:t>
            </a:fld>
            <a:endParaRPr lang="en-US"/>
          </a:p>
        </p:txBody>
      </p:sp>
    </p:spTree>
    <p:extLst>
      <p:ext uri="{BB962C8B-B14F-4D97-AF65-F5344CB8AC3E}">
        <p14:creationId xmlns:p14="http://schemas.microsoft.com/office/powerpoint/2010/main" val="561865713"/>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2627C52-A666-E946-A7C2-DAEEEEA234EE}" type="slidenum">
              <a:rPr lang="en-US" smtClean="0"/>
              <a:t>35</a:t>
            </a:fld>
            <a:endParaRPr lang="en-US"/>
          </a:p>
        </p:txBody>
      </p:sp>
    </p:spTree>
    <p:extLst>
      <p:ext uri="{BB962C8B-B14F-4D97-AF65-F5344CB8AC3E}">
        <p14:creationId xmlns:p14="http://schemas.microsoft.com/office/powerpoint/2010/main" val="3942386538"/>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2627C52-A666-E946-A7C2-DAEEEEA234EE}" type="slidenum">
              <a:rPr lang="en-US" smtClean="0"/>
              <a:t>36</a:t>
            </a:fld>
            <a:endParaRPr lang="en-US"/>
          </a:p>
        </p:txBody>
      </p:sp>
    </p:spTree>
    <p:extLst>
      <p:ext uri="{BB962C8B-B14F-4D97-AF65-F5344CB8AC3E}">
        <p14:creationId xmlns:p14="http://schemas.microsoft.com/office/powerpoint/2010/main" val="7614446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2627C52-A666-E946-A7C2-DAEEEEA234EE}" type="slidenum">
              <a:rPr lang="en-US" smtClean="0"/>
              <a:t>37</a:t>
            </a:fld>
            <a:endParaRPr lang="en-US"/>
          </a:p>
        </p:txBody>
      </p:sp>
    </p:spTree>
    <p:extLst>
      <p:ext uri="{BB962C8B-B14F-4D97-AF65-F5344CB8AC3E}">
        <p14:creationId xmlns:p14="http://schemas.microsoft.com/office/powerpoint/2010/main" val="695129502"/>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2627C52-A666-E946-A7C2-DAEEEEA234EE}" type="slidenum">
              <a:rPr lang="en-US" smtClean="0"/>
              <a:t>38</a:t>
            </a:fld>
            <a:endParaRPr lang="en-US"/>
          </a:p>
        </p:txBody>
      </p:sp>
    </p:spTree>
    <p:extLst>
      <p:ext uri="{BB962C8B-B14F-4D97-AF65-F5344CB8AC3E}">
        <p14:creationId xmlns:p14="http://schemas.microsoft.com/office/powerpoint/2010/main" val="2858800176"/>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2627C52-A666-E946-A7C2-DAEEEEA234EE}" type="slidenum">
              <a:rPr lang="en-US" smtClean="0"/>
              <a:t>39</a:t>
            </a:fld>
            <a:endParaRPr lang="en-US"/>
          </a:p>
        </p:txBody>
      </p:sp>
    </p:spTree>
    <p:extLst>
      <p:ext uri="{BB962C8B-B14F-4D97-AF65-F5344CB8AC3E}">
        <p14:creationId xmlns:p14="http://schemas.microsoft.com/office/powerpoint/2010/main" val="967019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2627C52-A666-E946-A7C2-DAEEEEA234EE}" type="slidenum">
              <a:rPr lang="en-US" smtClean="0"/>
              <a:t>4</a:t>
            </a:fld>
            <a:endParaRPr lang="en-US"/>
          </a:p>
        </p:txBody>
      </p:sp>
    </p:spTree>
    <p:extLst>
      <p:ext uri="{BB962C8B-B14F-4D97-AF65-F5344CB8AC3E}">
        <p14:creationId xmlns:p14="http://schemas.microsoft.com/office/powerpoint/2010/main" val="3325512632"/>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2627C52-A666-E946-A7C2-DAEEEEA234EE}" type="slidenum">
              <a:rPr lang="en-US" smtClean="0"/>
              <a:t>40</a:t>
            </a:fld>
            <a:endParaRPr lang="en-US"/>
          </a:p>
        </p:txBody>
      </p:sp>
    </p:spTree>
    <p:extLst>
      <p:ext uri="{BB962C8B-B14F-4D97-AF65-F5344CB8AC3E}">
        <p14:creationId xmlns:p14="http://schemas.microsoft.com/office/powerpoint/2010/main" val="3107111986"/>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2627C52-A666-E946-A7C2-DAEEEEA234EE}" type="slidenum">
              <a:rPr lang="en-US" smtClean="0"/>
              <a:t>41</a:t>
            </a:fld>
            <a:endParaRPr lang="en-US"/>
          </a:p>
        </p:txBody>
      </p:sp>
    </p:spTree>
    <p:extLst>
      <p:ext uri="{BB962C8B-B14F-4D97-AF65-F5344CB8AC3E}">
        <p14:creationId xmlns:p14="http://schemas.microsoft.com/office/powerpoint/2010/main" val="3611272415"/>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2627C52-A666-E946-A7C2-DAEEEEA234EE}" type="slidenum">
              <a:rPr lang="en-US" smtClean="0"/>
              <a:t>42</a:t>
            </a:fld>
            <a:endParaRPr lang="en-US"/>
          </a:p>
        </p:txBody>
      </p:sp>
    </p:spTree>
    <p:extLst>
      <p:ext uri="{BB962C8B-B14F-4D97-AF65-F5344CB8AC3E}">
        <p14:creationId xmlns:p14="http://schemas.microsoft.com/office/powerpoint/2010/main" val="1505746333"/>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2627C52-A666-E946-A7C2-DAEEEEA234EE}" type="slidenum">
              <a:rPr lang="en-US" smtClean="0"/>
              <a:t>43</a:t>
            </a:fld>
            <a:endParaRPr lang="en-US"/>
          </a:p>
        </p:txBody>
      </p:sp>
    </p:spTree>
    <p:extLst>
      <p:ext uri="{BB962C8B-B14F-4D97-AF65-F5344CB8AC3E}">
        <p14:creationId xmlns:p14="http://schemas.microsoft.com/office/powerpoint/2010/main" val="1030371508"/>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2627C52-A666-E946-A7C2-DAEEEEA234EE}" type="slidenum">
              <a:rPr lang="en-US" smtClean="0"/>
              <a:t>44</a:t>
            </a:fld>
            <a:endParaRPr lang="en-US"/>
          </a:p>
        </p:txBody>
      </p:sp>
    </p:spTree>
    <p:extLst>
      <p:ext uri="{BB962C8B-B14F-4D97-AF65-F5344CB8AC3E}">
        <p14:creationId xmlns:p14="http://schemas.microsoft.com/office/powerpoint/2010/main" val="21417336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2627C52-A666-E946-A7C2-DAEEEEA234EE}" type="slidenum">
              <a:rPr lang="en-US" smtClean="0"/>
              <a:t>5</a:t>
            </a:fld>
            <a:endParaRPr lang="en-US"/>
          </a:p>
        </p:txBody>
      </p:sp>
    </p:spTree>
    <p:extLst>
      <p:ext uri="{BB962C8B-B14F-4D97-AF65-F5344CB8AC3E}">
        <p14:creationId xmlns:p14="http://schemas.microsoft.com/office/powerpoint/2010/main" val="18149620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2627C52-A666-E946-A7C2-DAEEEEA234EE}" type="slidenum">
              <a:rPr lang="en-US" smtClean="0"/>
              <a:t>6</a:t>
            </a:fld>
            <a:endParaRPr lang="en-US"/>
          </a:p>
        </p:txBody>
      </p:sp>
    </p:spTree>
    <p:extLst>
      <p:ext uri="{BB962C8B-B14F-4D97-AF65-F5344CB8AC3E}">
        <p14:creationId xmlns:p14="http://schemas.microsoft.com/office/powerpoint/2010/main" val="11589283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2627C52-A666-E946-A7C2-DAEEEEA234EE}" type="slidenum">
              <a:rPr lang="en-US" smtClean="0"/>
              <a:t>7</a:t>
            </a:fld>
            <a:endParaRPr lang="en-US"/>
          </a:p>
        </p:txBody>
      </p:sp>
    </p:spTree>
    <p:extLst>
      <p:ext uri="{BB962C8B-B14F-4D97-AF65-F5344CB8AC3E}">
        <p14:creationId xmlns:p14="http://schemas.microsoft.com/office/powerpoint/2010/main" val="25431498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2627C52-A666-E946-A7C2-DAEEEEA234EE}" type="slidenum">
              <a:rPr lang="en-US" smtClean="0"/>
              <a:t>8</a:t>
            </a:fld>
            <a:endParaRPr lang="en-US"/>
          </a:p>
        </p:txBody>
      </p:sp>
    </p:spTree>
    <p:extLst>
      <p:ext uri="{BB962C8B-B14F-4D97-AF65-F5344CB8AC3E}">
        <p14:creationId xmlns:p14="http://schemas.microsoft.com/office/powerpoint/2010/main" val="222374437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2627C52-A666-E946-A7C2-DAEEEEA234EE}" type="slidenum">
              <a:rPr lang="en-US" smtClean="0"/>
              <a:t>9</a:t>
            </a:fld>
            <a:endParaRPr lang="en-US"/>
          </a:p>
        </p:txBody>
      </p:sp>
    </p:spTree>
    <p:extLst>
      <p:ext uri="{BB962C8B-B14F-4D97-AF65-F5344CB8AC3E}">
        <p14:creationId xmlns:p14="http://schemas.microsoft.com/office/powerpoint/2010/main" val="29582817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3186953" y="268288"/>
            <a:ext cx="5669280" cy="39003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400" y="4208929"/>
            <a:ext cx="5458968" cy="1048684"/>
          </a:xfrm>
        </p:spPr>
        <p:txBody>
          <a:bodyPr vert="horz" lIns="91440" tIns="45720" rIns="91440" bIns="45720" rtlCol="0" anchor="b" anchorCtr="0">
            <a:normAutofit/>
          </a:bodyPr>
          <a:lstStyle>
            <a:lvl1pPr algn="l" defTabSz="914400" rtl="0" eaLnBrk="1" latinLnBrk="0" hangingPunct="1">
              <a:spcBef>
                <a:spcPct val="0"/>
              </a:spcBef>
              <a:buNone/>
              <a:defRPr sz="4600" kern="1200">
                <a:solidFill>
                  <a:schemeClr val="accent1"/>
                </a:solidFill>
                <a:latin typeface="+mj-lt"/>
                <a:ea typeface="+mj-ea"/>
                <a:cs typeface="+mj-cs"/>
              </a:defRPr>
            </a:lvl1pPr>
          </a:lstStyle>
          <a:p>
            <a:r>
              <a:rPr lang="ga-IE" smtClean="0"/>
              <a:t>Click to edit Master title style</a:t>
            </a:r>
            <a:endParaRPr/>
          </a:p>
        </p:txBody>
      </p:sp>
      <p:sp>
        <p:nvSpPr>
          <p:cNvPr id="3" name="Subtitle 2"/>
          <p:cNvSpPr>
            <a:spLocks noGrp="1"/>
          </p:cNvSpPr>
          <p:nvPr>
            <p:ph type="subTitle" idx="1"/>
          </p:nvPr>
        </p:nvSpPr>
        <p:spPr>
          <a:xfrm>
            <a:off x="3200400" y="5257800"/>
            <a:ext cx="5458968" cy="621792"/>
          </a:xfrm>
        </p:spPr>
        <p:txBody>
          <a:bodyPr vert="horz" lIns="91440" tIns="45720" rIns="91440" bIns="45720" rtlCol="0">
            <a:normAutofit/>
          </a:bodyPr>
          <a:lstStyle>
            <a:lvl1pPr marL="0" indent="0" algn="l" defTabSz="914400" rtl="0" eaLnBrk="1" latinLnBrk="0" hangingPunct="1">
              <a:spcBef>
                <a:spcPts val="0"/>
              </a:spcBef>
              <a:buClr>
                <a:schemeClr val="accent1"/>
              </a:buClr>
              <a:buSzPct val="100000"/>
              <a:buFont typeface="Wingdings 2" pitchFamily="18" charset="2"/>
              <a:buNone/>
              <a:defRPr sz="1600" kern="1200">
                <a:solidFill>
                  <a:schemeClr val="tx2"/>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a:xfrm>
            <a:off x="3276600" y="390525"/>
            <a:ext cx="5504688" cy="365125"/>
          </a:xfrm>
        </p:spPr>
        <p:txBody>
          <a:bodyPr vert="horz" lIns="91440" tIns="45720" rIns="91440" bIns="45720" rtlCol="0" anchor="ctr"/>
          <a:lstStyle>
            <a:lvl1pPr marL="0" algn="r" defTabSz="914400" rtl="0" eaLnBrk="1" latinLnBrk="0" hangingPunct="1">
              <a:defRPr sz="2200" b="0" kern="1200" baseline="0">
                <a:solidFill>
                  <a:schemeClr val="bg1"/>
                </a:solidFill>
                <a:latin typeface="+mn-lt"/>
                <a:ea typeface="+mn-ea"/>
                <a:cs typeface="+mn-cs"/>
              </a:defRPr>
            </a:lvl1pPr>
          </a:lstStyle>
          <a:p>
            <a:fld id="{B1A24CD3-204F-4468-8EE4-28A6668D006A}" type="datetimeFigureOut">
              <a:rPr lang="en-US" smtClean="0"/>
              <a:t>10/11/2013</a:t>
            </a:fld>
            <a:endParaRPr lang="en-US"/>
          </a:p>
        </p:txBody>
      </p:sp>
      <p:sp>
        <p:nvSpPr>
          <p:cNvPr id="5" name="Footer Placeholder 4"/>
          <p:cNvSpPr>
            <a:spLocks noGrp="1"/>
          </p:cNvSpPr>
          <p:nvPr>
            <p:ph type="ftr" sz="quarter" idx="11"/>
          </p:nvPr>
        </p:nvSpPr>
        <p:spPr>
          <a:xfrm>
            <a:off x="3218688" y="6356350"/>
            <a:ext cx="4736592" cy="365125"/>
          </a:xfrm>
        </p:spPr>
        <p:txBody>
          <a:bodyPr vert="horz" lIns="91440" tIns="45720" rIns="91440" bIns="45720" rtlCol="0" anchor="ctr"/>
          <a:lstStyle>
            <a:lvl1pPr marL="0" algn="l" defTabSz="914400" rtl="0" eaLnBrk="1" latinLnBrk="0" hangingPunct="1">
              <a:defRPr sz="1100" b="1" kern="1200">
                <a:solidFill>
                  <a:schemeClr val="tx2">
                    <a:lumMod val="60000"/>
                    <a:lumOff val="40000"/>
                  </a:schemeClr>
                </a:solidFill>
                <a:latin typeface="+mn-lt"/>
                <a:ea typeface="+mn-ea"/>
                <a:cs typeface="+mn-cs"/>
              </a:defRPr>
            </a:lvl1pPr>
          </a:lstStyle>
          <a:p>
            <a:endParaRPr lang="en-US"/>
          </a:p>
        </p:txBody>
      </p:sp>
      <p:sp>
        <p:nvSpPr>
          <p:cNvPr id="6" name="Slide Number Placeholder 5"/>
          <p:cNvSpPr>
            <a:spLocks noGrp="1"/>
          </p:cNvSpPr>
          <p:nvPr>
            <p:ph type="sldNum" sz="quarter" idx="12"/>
          </p:nvPr>
        </p:nvSpPr>
        <p:spPr>
          <a:xfrm>
            <a:off x="8256494"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10/11/2013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10" name="Content Placeholder 2"/>
          <p:cNvSpPr>
            <a:spLocks noGrp="1"/>
          </p:cNvSpPr>
          <p:nvPr>
            <p:ph sz="half" idx="14"/>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10/11/2013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11" name="Content Placeholder 2"/>
          <p:cNvSpPr>
            <a:spLocks noGrp="1"/>
          </p:cNvSpPr>
          <p:nvPr>
            <p:ph sz="half" idx="14"/>
          </p:nvPr>
        </p:nvSpPr>
        <p:spPr>
          <a:xfrm>
            <a:off x="45720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12" name="Content Placeholder 2"/>
          <p:cNvSpPr>
            <a:spLocks noGrp="1"/>
          </p:cNvSpPr>
          <p:nvPr>
            <p:ph sz="half" idx="15"/>
          </p:nvPr>
        </p:nvSpPr>
        <p:spPr>
          <a:xfrm>
            <a:off x="45720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ga-IE" smtClean="0"/>
              <a:t>Click to edit Master title style</a:t>
            </a:r>
            <a:endParaRPr/>
          </a:p>
        </p:txBody>
      </p:sp>
      <p:sp>
        <p:nvSpPr>
          <p:cNvPr id="3" name="Date Placeholder 2"/>
          <p:cNvSpPr>
            <a:spLocks noGrp="1"/>
          </p:cNvSpPr>
          <p:nvPr>
            <p:ph type="dt" sz="half" idx="10"/>
          </p:nvPr>
        </p:nvSpPr>
        <p:spPr/>
        <p:txBody>
          <a:bodyPr/>
          <a:lstStyle/>
          <a:p>
            <a:fld id="{B1A24CD3-204F-4468-8EE4-28A6668D006A}" type="datetimeFigureOut">
              <a:rPr lang="en-US" smtClean="0"/>
              <a:t>10/11/2013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B1A24CD3-204F-4468-8EE4-28A6668D006A}" type="datetimeFigureOut">
              <a:rPr lang="en-US" smtClean="0"/>
              <a:t>10/11/2013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ga-IE" smtClean="0"/>
              <a:t>Click to edit Master title style</a:t>
            </a:r>
            <a:endParaRPr/>
          </a:p>
        </p:txBody>
      </p:sp>
      <p:sp>
        <p:nvSpPr>
          <p:cNvPr id="3" name="Content Placeholder 2"/>
          <p:cNvSpPr>
            <a:spLocks noGrp="1"/>
          </p:cNvSpPr>
          <p:nvPr>
            <p:ph idx="1"/>
          </p:nvPr>
        </p:nvSpPr>
        <p:spPr>
          <a:xfrm>
            <a:off x="4762052" y="990600"/>
            <a:ext cx="3566160" cy="51355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10/11/2013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8" name="Rectangle 7"/>
          <p:cNvSpPr/>
          <p:nvPr/>
        </p:nvSpPr>
        <p:spPr>
          <a:xfrm>
            <a:off x="4746811" y="268288"/>
            <a:ext cx="4114800"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ga-IE" smtClean="0"/>
              <a:t>Click to edit Master title style</a:t>
            </a:r>
            <a:endParaRPr/>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a:xfrm>
            <a:off x="161365" y="6124014"/>
            <a:ext cx="1752600" cy="365125"/>
          </a:xfrm>
        </p:spPr>
        <p:txBody>
          <a:bodyPr/>
          <a:lstStyle>
            <a:lvl1pPr algn="l">
              <a:defRPr/>
            </a:lvl1pPr>
          </a:lstStyle>
          <a:p>
            <a:fld id="{B1A24CD3-204F-4468-8EE4-28A6668D006A}" type="datetimeFigureOut">
              <a:rPr lang="en-US" smtClean="0"/>
              <a:t>10/11/2013</a:t>
            </a:fld>
            <a:endParaRPr lang="en-US"/>
          </a:p>
        </p:txBody>
      </p:sp>
      <p:sp>
        <p:nvSpPr>
          <p:cNvPr id="6" name="Footer Placeholder 5"/>
          <p:cNvSpPr>
            <a:spLocks noGrp="1"/>
          </p:cNvSpPr>
          <p:nvPr>
            <p:ph type="ftr" sz="quarter" idx="11"/>
          </p:nvPr>
        </p:nvSpPr>
        <p:spPr>
          <a:xfrm>
            <a:off x="174812" y="6356350"/>
            <a:ext cx="3863788" cy="365125"/>
          </a:xfrm>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10" name="Picture Placeholder 9"/>
          <p:cNvSpPr>
            <a:spLocks noGrp="1"/>
          </p:cNvSpPr>
          <p:nvPr>
            <p:ph type="pic" sz="quarter" idx="13"/>
          </p:nvPr>
        </p:nvSpPr>
        <p:spPr>
          <a:xfrm>
            <a:off x="4760258" y="990600"/>
            <a:ext cx="4096512" cy="5611813"/>
          </a:xfrm>
        </p:spPr>
        <p:txBody>
          <a:bodyPr/>
          <a:lstStyle>
            <a:lvl1pPr>
              <a:buNone/>
              <a:defRPr/>
            </a:lvl1pPr>
          </a:lstStyle>
          <a:p>
            <a:r>
              <a:rPr lang="ga-IE" smtClean="0"/>
              <a:t>Drag picture to placeholder or click icon to add</a:t>
            </a:r>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sp>
        <p:nvSpPr>
          <p:cNvPr id="8" name="Rectangle 7"/>
          <p:cNvSpPr/>
          <p:nvPr/>
        </p:nvSpPr>
        <p:spPr>
          <a:xfrm>
            <a:off x="7216775" y="268288"/>
            <a:ext cx="1639457"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ga-IE" smtClean="0"/>
              <a:t>Click to edit Master title style</a:t>
            </a:r>
            <a:endParaRPr/>
          </a:p>
        </p:txBody>
      </p:sp>
      <p:sp>
        <p:nvSpPr>
          <p:cNvPr id="3" name="Picture Placeholder 2"/>
          <p:cNvSpPr>
            <a:spLocks noGrp="1"/>
          </p:cNvSpPr>
          <p:nvPr>
            <p:ph type="pic" idx="1"/>
          </p:nvPr>
        </p:nvSpPr>
        <p:spPr>
          <a:xfrm>
            <a:off x="269874" y="268288"/>
            <a:ext cx="6858000"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10/11/2013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4 Pictures with Caption">
    <p:spTree>
      <p:nvGrpSpPr>
        <p:cNvPr id="1" name=""/>
        <p:cNvGrpSpPr/>
        <p:nvPr/>
      </p:nvGrpSpPr>
      <p:grpSpPr>
        <a:xfrm>
          <a:off x="0" y="0"/>
          <a:ext cx="0" cy="0"/>
          <a:chOff x="0" y="0"/>
          <a:chExt cx="0" cy="0"/>
        </a:xfrm>
      </p:grpSpPr>
      <p:sp>
        <p:nvSpPr>
          <p:cNvPr id="8" name="Rectangle 7"/>
          <p:cNvSpPr/>
          <p:nvPr/>
        </p:nvSpPr>
        <p:spPr>
          <a:xfrm>
            <a:off x="8135471" y="268288"/>
            <a:ext cx="720761"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ga-IE" smtClean="0"/>
              <a:t>Click to edit Master title style</a:t>
            </a:r>
            <a:endParaRPr/>
          </a:p>
        </p:txBody>
      </p:sp>
      <p:sp>
        <p:nvSpPr>
          <p:cNvPr id="3" name="Picture Placeholder 2"/>
          <p:cNvSpPr>
            <a:spLocks noGrp="1"/>
          </p:cNvSpPr>
          <p:nvPr>
            <p:ph type="pic" idx="1"/>
          </p:nvPr>
        </p:nvSpPr>
        <p:spPr>
          <a:xfrm>
            <a:off x="269874" y="268288"/>
            <a:ext cx="3006726"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10/11/2013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10" name="Picture Placeholder 2"/>
          <p:cNvSpPr>
            <a:spLocks noGrp="1"/>
          </p:cNvSpPr>
          <p:nvPr>
            <p:ph type="pic" idx="13"/>
          </p:nvPr>
        </p:nvSpPr>
        <p:spPr>
          <a:xfrm>
            <a:off x="3352800" y="268288"/>
            <a:ext cx="47019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11" name="Picture Placeholder 2"/>
          <p:cNvSpPr>
            <a:spLocks noGrp="1"/>
          </p:cNvSpPr>
          <p:nvPr>
            <p:ph type="pic" idx="14"/>
          </p:nvPr>
        </p:nvSpPr>
        <p:spPr>
          <a:xfrm>
            <a:off x="33528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12" name="Picture Placeholder 2"/>
          <p:cNvSpPr>
            <a:spLocks noGrp="1"/>
          </p:cNvSpPr>
          <p:nvPr>
            <p:ph type="pic" idx="15"/>
          </p:nvPr>
        </p:nvSpPr>
        <p:spPr>
          <a:xfrm>
            <a:off x="57505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ga-IE"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t>10/11/2013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543799" y="1035424"/>
            <a:ext cx="1322295" cy="5090739"/>
          </a:xfrm>
        </p:spPr>
        <p:txBody>
          <a:bodyPr vert="eaVert" anchor="t" anchorCtr="0"/>
          <a:lstStyle/>
          <a:p>
            <a:r>
              <a:rPr lang="ga-IE" smtClean="0"/>
              <a:t>Click to edit Master title style</a:t>
            </a:r>
            <a:endParaRPr/>
          </a:p>
        </p:txBody>
      </p:sp>
      <p:sp>
        <p:nvSpPr>
          <p:cNvPr id="3" name="Vertical Text Placeholder 2"/>
          <p:cNvSpPr>
            <a:spLocks noGrp="1"/>
          </p:cNvSpPr>
          <p:nvPr>
            <p:ph type="body" orient="vert" idx="1"/>
          </p:nvPr>
        </p:nvSpPr>
        <p:spPr>
          <a:xfrm>
            <a:off x="457200" y="1035424"/>
            <a:ext cx="6019800" cy="5109789"/>
          </a:xfrm>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t>10/11/2013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ga-IE"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t>10/11/2013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7" name="Rectangle 6"/>
          <p:cNvSpPr/>
          <p:nvPr/>
        </p:nvSpPr>
        <p:spPr>
          <a:xfrm>
            <a:off x="3186953" y="268288"/>
            <a:ext cx="5669280" cy="25603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399" y="4171950"/>
            <a:ext cx="5457919" cy="1085850"/>
          </a:xfrm>
        </p:spPr>
        <p:txBody>
          <a:bodyPr>
            <a:normAutofit/>
          </a:bodyPr>
          <a:lstStyle>
            <a:lvl1pPr>
              <a:defRPr sz="4600"/>
            </a:lvl1pPr>
          </a:lstStyle>
          <a:p>
            <a:r>
              <a:rPr lang="ga-IE" smtClean="0"/>
              <a:t>Click to edit Master title style</a:t>
            </a:r>
            <a:endParaRPr/>
          </a:p>
        </p:txBody>
      </p:sp>
      <p:sp>
        <p:nvSpPr>
          <p:cNvPr id="3" name="Subtitle 2"/>
          <p:cNvSpPr>
            <a:spLocks noGrp="1"/>
          </p:cNvSpPr>
          <p:nvPr>
            <p:ph type="subTitle" idx="1"/>
          </p:nvPr>
        </p:nvSpPr>
        <p:spPr>
          <a:xfrm>
            <a:off x="3200401" y="5257799"/>
            <a:ext cx="5457918" cy="618565"/>
          </a:xfrm>
        </p:spPr>
        <p:txBody>
          <a:bodyPr>
            <a:normAutofit/>
          </a:bodyPr>
          <a:lstStyle>
            <a:lvl1pPr marL="0" indent="0" algn="l">
              <a:spcBef>
                <a:spcPct val="0"/>
              </a:spcBef>
              <a:buNone/>
              <a:defRPr sz="1600">
                <a:solidFill>
                  <a:schemeClr val="tx2"/>
                </a:solidFill>
              </a:defRPr>
            </a:lvl1pPr>
            <a:lvl2pPr marL="457200" indent="0" algn="ctr">
              <a:spcBef>
                <a:spcPct val="0"/>
              </a:spcBef>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a:xfrm>
            <a:off x="3276600" y="389965"/>
            <a:ext cx="5499847" cy="365125"/>
          </a:xfrm>
        </p:spPr>
        <p:txBody>
          <a:bodyPr/>
          <a:lstStyle>
            <a:lvl1pPr>
              <a:defRPr sz="2200" b="0" baseline="0">
                <a:solidFill>
                  <a:schemeClr val="bg1"/>
                </a:solidFill>
              </a:defRPr>
            </a:lvl1pPr>
          </a:lstStyle>
          <a:p>
            <a:fld id="{B1A24CD3-204F-4468-8EE4-28A6668D006A}" type="datetimeFigureOut">
              <a:rPr lang="en-US" smtClean="0"/>
              <a:t>10/11/2013</a:t>
            </a:fld>
            <a:endParaRPr lang="en-US"/>
          </a:p>
        </p:txBody>
      </p:sp>
      <p:sp>
        <p:nvSpPr>
          <p:cNvPr id="5" name="Footer Placeholder 4"/>
          <p:cNvSpPr>
            <a:spLocks noGrp="1"/>
          </p:cNvSpPr>
          <p:nvPr>
            <p:ph type="ftr" sz="quarter" idx="11"/>
          </p:nvPr>
        </p:nvSpPr>
        <p:spPr>
          <a:xfrm>
            <a:off x="3213847" y="6356350"/>
            <a:ext cx="4734112" cy="365125"/>
          </a:xfrm>
        </p:spPr>
        <p:txBody>
          <a:bodyPr/>
          <a:lstStyle/>
          <a:p>
            <a:endParaRPr lang="en-US"/>
          </a:p>
        </p:txBody>
      </p:sp>
      <p:sp>
        <p:nvSpPr>
          <p:cNvPr id="6" name="Slide Number Placeholder 5"/>
          <p:cNvSpPr>
            <a:spLocks noGrp="1"/>
          </p:cNvSpPr>
          <p:nvPr>
            <p:ph type="sldNum" sz="quarter" idx="12"/>
          </p:nvPr>
        </p:nvSpPr>
        <p:spPr>
          <a:xfrm>
            <a:off x="8265459"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3200400" y="2877671"/>
            <a:ext cx="5646867" cy="1280160"/>
          </a:xfrm>
        </p:spPr>
        <p:txBody>
          <a:bodyPr/>
          <a:lstStyle>
            <a:lvl1pPr>
              <a:buNone/>
              <a:defRPr/>
            </a:lvl1pPr>
          </a:lstStyle>
          <a:p>
            <a:r>
              <a:rPr lang="ga-IE" smtClean="0"/>
              <a:t>Drag picture to placeholder or click icon to add</a:t>
            </a:r>
            <a:endParaRPr/>
          </a:p>
        </p:txBody>
      </p:sp>
      <p:sp>
        <p:nvSpPr>
          <p:cNvPr id="10" name="Rectangle 9"/>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Content, and Picture">
    <p:spTree>
      <p:nvGrpSpPr>
        <p:cNvPr id="1" name=""/>
        <p:cNvGrpSpPr/>
        <p:nvPr/>
      </p:nvGrpSpPr>
      <p:grpSpPr>
        <a:xfrm>
          <a:off x="0" y="0"/>
          <a:ext cx="0" cy="0"/>
          <a:chOff x="0" y="0"/>
          <a:chExt cx="0" cy="0"/>
        </a:xfrm>
      </p:grpSpPr>
      <p:sp>
        <p:nvSpPr>
          <p:cNvPr id="7" name="Rectangle 6"/>
          <p:cNvSpPr/>
          <p:nvPr/>
        </p:nvSpPr>
        <p:spPr>
          <a:xfrm>
            <a:off x="269875"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178423" y="914400"/>
            <a:ext cx="6508377" cy="1143000"/>
          </a:xfrm>
        </p:spPr>
        <p:txBody>
          <a:bodyPr/>
          <a:lstStyle/>
          <a:p>
            <a:r>
              <a:rPr lang="ga-IE" smtClean="0"/>
              <a:t>Click to edit Master title style</a:t>
            </a:r>
            <a:endParaRPr/>
          </a:p>
        </p:txBody>
      </p:sp>
      <p:sp>
        <p:nvSpPr>
          <p:cNvPr id="3" name="Content Placeholder 2"/>
          <p:cNvSpPr>
            <a:spLocks noGrp="1"/>
          </p:cNvSpPr>
          <p:nvPr>
            <p:ph idx="1"/>
          </p:nvPr>
        </p:nvSpPr>
        <p:spPr>
          <a:xfrm>
            <a:off x="2178423" y="2209800"/>
            <a:ext cx="6508377" cy="3916363"/>
          </a:xfrm>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t>10/11/2013</a:t>
            </a:fld>
            <a:endParaRPr lang="en-US"/>
          </a:p>
        </p:txBody>
      </p:sp>
      <p:sp>
        <p:nvSpPr>
          <p:cNvPr id="5" name="Footer Placeholder 4"/>
          <p:cNvSpPr>
            <a:spLocks noGrp="1"/>
          </p:cNvSpPr>
          <p:nvPr>
            <p:ph type="ftr" sz="quarter" idx="11"/>
          </p:nvPr>
        </p:nvSpPr>
        <p:spPr>
          <a:xfrm>
            <a:off x="2178423" y="6356350"/>
            <a:ext cx="4926852" cy="365125"/>
          </a:xfrm>
        </p:spPr>
        <p:txBody>
          <a:bodyPr/>
          <a:lstStyle/>
          <a:p>
            <a:endParaRPr lang="en-US"/>
          </a:p>
        </p:txBody>
      </p:sp>
      <p:sp>
        <p:nvSpPr>
          <p:cNvPr id="6" name="Slide Number Placeholder 5"/>
          <p:cNvSpPr>
            <a:spLocks noGrp="1"/>
          </p:cNvSpPr>
          <p:nvPr>
            <p:ph type="sldNum" sz="quarter" idx="12"/>
          </p:nvPr>
        </p:nvSpPr>
        <p:spPr>
          <a:xfrm>
            <a:off x="331694" y="361016"/>
            <a:ext cx="506506" cy="365125"/>
          </a:xfrm>
        </p:spPr>
        <p:txBody>
          <a:body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269875" y="1976718"/>
            <a:ext cx="1645920" cy="4625788"/>
          </a:xfrm>
        </p:spPr>
        <p:txBody>
          <a:bodyPr/>
          <a:lstStyle>
            <a:lvl1pPr>
              <a:buNone/>
              <a:defRPr/>
            </a:lvl1pPr>
          </a:lstStyle>
          <a:p>
            <a:r>
              <a:rPr lang="ga-IE" smtClean="0"/>
              <a:t>Drag picture to placeholder or click icon to add</a:t>
            </a: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7758952" y="268288"/>
            <a:ext cx="1099073" cy="6350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209801" y="3429000"/>
            <a:ext cx="4966446" cy="1398494"/>
          </a:xfrm>
        </p:spPr>
        <p:txBody>
          <a:bodyPr anchor="b" anchorCtr="0"/>
          <a:lstStyle>
            <a:lvl1pPr algn="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2209801"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4" name="Date Placeholder 3"/>
          <p:cNvSpPr>
            <a:spLocks noGrp="1"/>
          </p:cNvSpPr>
          <p:nvPr>
            <p:ph type="dt" sz="half" idx="10"/>
          </p:nvPr>
        </p:nvSpPr>
        <p:spPr>
          <a:xfrm>
            <a:off x="5562600" y="6356350"/>
            <a:ext cx="1622612" cy="365125"/>
          </a:xfrm>
        </p:spPr>
        <p:txBody>
          <a:bodyPr/>
          <a:lstStyle/>
          <a:p>
            <a:fld id="{B1A24CD3-204F-4468-8EE4-28A6668D006A}" type="datetimeFigureOut">
              <a:rPr lang="en-US" smtClean="0"/>
              <a:t>10/11/2013</a:t>
            </a:fld>
            <a:endParaRPr lang="en-US"/>
          </a:p>
        </p:txBody>
      </p:sp>
      <p:sp>
        <p:nvSpPr>
          <p:cNvPr id="5" name="Footer Placeholder 4"/>
          <p:cNvSpPr>
            <a:spLocks noGrp="1"/>
          </p:cNvSpPr>
          <p:nvPr>
            <p:ph type="ftr" sz="quarter" idx="11"/>
          </p:nvPr>
        </p:nvSpPr>
        <p:spPr>
          <a:xfrm>
            <a:off x="174812" y="6356350"/>
            <a:ext cx="5311588" cy="365125"/>
          </a:xfrm>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ection with Picture">
    <p:spTree>
      <p:nvGrpSpPr>
        <p:cNvPr id="1" name=""/>
        <p:cNvGrpSpPr/>
        <p:nvPr/>
      </p:nvGrpSpPr>
      <p:grpSpPr>
        <a:xfrm>
          <a:off x="0" y="0"/>
          <a:ext cx="0" cy="0"/>
          <a:chOff x="0" y="0"/>
          <a:chExt cx="0" cy="0"/>
        </a:xfrm>
      </p:grpSpPr>
      <p:sp>
        <p:nvSpPr>
          <p:cNvPr id="7" name="Rectangle 6"/>
          <p:cNvSpPr/>
          <p:nvPr/>
        </p:nvSpPr>
        <p:spPr>
          <a:xfrm>
            <a:off x="269875" y="4773706"/>
            <a:ext cx="2971800" cy="184458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720354" y="3429001"/>
            <a:ext cx="4966446" cy="1398494"/>
          </a:xfrm>
        </p:spPr>
        <p:txBody>
          <a:bodyPr anchor="b" anchorCtr="0"/>
          <a:lstStyle>
            <a:lvl1pPr algn="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3720354"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6" name="Slide Number Placeholder 5"/>
          <p:cNvSpPr>
            <a:spLocks noGrp="1"/>
          </p:cNvSpPr>
          <p:nvPr>
            <p:ph type="sldNum" sz="quarter" idx="12"/>
          </p:nvPr>
        </p:nvSpPr>
        <p:spPr>
          <a:xfrm>
            <a:off x="351212" y="6104965"/>
            <a:ext cx="506506" cy="365125"/>
          </a:xfrm>
        </p:spPr>
        <p:txBody>
          <a:body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269874" y="268288"/>
            <a:ext cx="2971800" cy="4438650"/>
          </a:xfrm>
        </p:spPr>
        <p:txBody>
          <a:bodyPr/>
          <a:lstStyle>
            <a:lvl1pPr>
              <a:buNone/>
              <a:defRPr/>
            </a:lvl1pPr>
          </a:lstStyle>
          <a:p>
            <a:r>
              <a:rPr lang="ga-IE" smtClean="0"/>
              <a:t>Drag picture to placeholder or click icon to add</a:t>
            </a: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Content Placeholder 3"/>
          <p:cNvSpPr>
            <a:spLocks noGrp="1"/>
          </p:cNvSpPr>
          <p:nvPr>
            <p:ph sz="half" idx="2"/>
          </p:nvPr>
        </p:nvSpPr>
        <p:spPr>
          <a:xfrm>
            <a:off x="428244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10/11/2013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88352" cy="1143000"/>
          </a:xfrm>
        </p:spPr>
        <p:txBody>
          <a:bodyPr/>
          <a:lstStyle>
            <a:lvl1pPr>
              <a:defRPr/>
            </a:lvl1pPr>
          </a:lstStyle>
          <a:p>
            <a:r>
              <a:rPr lang="ga-IE" smtClean="0"/>
              <a:t>Click to edit Master title style</a:t>
            </a:r>
            <a:endParaRPr/>
          </a:p>
        </p:txBody>
      </p:sp>
      <p:sp>
        <p:nvSpPr>
          <p:cNvPr id="3" name="Text Placeholder 2"/>
          <p:cNvSpPr>
            <a:spLocks noGrp="1"/>
          </p:cNvSpPr>
          <p:nvPr>
            <p:ph type="body" idx="1"/>
          </p:nvPr>
        </p:nvSpPr>
        <p:spPr>
          <a:xfrm>
            <a:off x="457200"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4" name="Content Placeholder 3"/>
          <p:cNvSpPr>
            <a:spLocks noGrp="1"/>
          </p:cNvSpPr>
          <p:nvPr>
            <p:ph sz="half" idx="2"/>
          </p:nvPr>
        </p:nvSpPr>
        <p:spPr>
          <a:xfrm>
            <a:off x="457200"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Text Placeholder 4"/>
          <p:cNvSpPr>
            <a:spLocks noGrp="1"/>
          </p:cNvSpPr>
          <p:nvPr>
            <p:ph type="body" sz="quarter" idx="3"/>
          </p:nvPr>
        </p:nvSpPr>
        <p:spPr>
          <a:xfrm>
            <a:off x="4279391"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6" name="Content Placeholder 5"/>
          <p:cNvSpPr>
            <a:spLocks noGrp="1"/>
          </p:cNvSpPr>
          <p:nvPr>
            <p:ph sz="quarter" idx="4"/>
          </p:nvPr>
        </p:nvSpPr>
        <p:spPr>
          <a:xfrm>
            <a:off x="4279391"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7" name="Date Placeholder 6"/>
          <p:cNvSpPr>
            <a:spLocks noGrp="1"/>
          </p:cNvSpPr>
          <p:nvPr>
            <p:ph type="dt" sz="half" idx="10"/>
          </p:nvPr>
        </p:nvSpPr>
        <p:spPr/>
        <p:txBody>
          <a:bodyPr/>
          <a:lstStyle/>
          <a:p>
            <a:fld id="{B1A24CD3-204F-4468-8EE4-28A6668D006A}" type="datetimeFigureOut">
              <a:rPr lang="en-US" smtClean="0"/>
              <a:t>10/11/2013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57199" y="2214562"/>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10/11/2013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57199" y="4224973"/>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20" Type="http://schemas.openxmlformats.org/officeDocument/2006/relationships/theme" Target="../theme/theme1.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199" y="914400"/>
            <a:ext cx="6508377" cy="1143000"/>
          </a:xfrm>
          <a:prstGeom prst="rect">
            <a:avLst/>
          </a:prstGeom>
        </p:spPr>
        <p:txBody>
          <a:bodyPr vert="horz" lIns="91440" tIns="45720" rIns="91440" bIns="45720" rtlCol="0" anchor="b" anchorCtr="0">
            <a:noAutofit/>
          </a:bodyPr>
          <a:lstStyle/>
          <a:p>
            <a:r>
              <a:rPr lang="ga-IE" smtClean="0"/>
              <a:t>Click to edit Master title style</a:t>
            </a:r>
            <a:endParaRPr/>
          </a:p>
        </p:txBody>
      </p:sp>
      <p:sp>
        <p:nvSpPr>
          <p:cNvPr id="3" name="Text Placeholder 2"/>
          <p:cNvSpPr>
            <a:spLocks noGrp="1"/>
          </p:cNvSpPr>
          <p:nvPr>
            <p:ph type="body" idx="1"/>
          </p:nvPr>
        </p:nvSpPr>
        <p:spPr>
          <a:xfrm>
            <a:off x="457199" y="2209800"/>
            <a:ext cx="6508377" cy="3916363"/>
          </a:xfrm>
          <a:prstGeom prst="rect">
            <a:avLst/>
          </a:prstGeom>
        </p:spPr>
        <p:txBody>
          <a:bodyPr vert="horz" lIns="91440" tIns="45720" rIns="91440" bIns="45720" rtlCol="0">
            <a:normAutofit/>
          </a:body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2"/>
          </p:nvPr>
        </p:nvSpPr>
        <p:spPr>
          <a:xfrm>
            <a:off x="7198659" y="6356350"/>
            <a:ext cx="1752600" cy="365125"/>
          </a:xfrm>
          <a:prstGeom prst="rect">
            <a:avLst/>
          </a:prstGeom>
        </p:spPr>
        <p:txBody>
          <a:bodyPr vert="horz" lIns="91440" tIns="45720" rIns="91440" bIns="45720" rtlCol="0" anchor="ctr"/>
          <a:lstStyle>
            <a:lvl1pPr algn="r">
              <a:defRPr sz="1100" b="1">
                <a:solidFill>
                  <a:schemeClr val="tx2">
                    <a:lumMod val="60000"/>
                    <a:lumOff val="40000"/>
                  </a:schemeClr>
                </a:solidFill>
              </a:defRPr>
            </a:lvl1pPr>
          </a:lstStyle>
          <a:p>
            <a:fld id="{B1A24CD3-204F-4468-8EE4-28A6668D006A}" type="datetimeFigureOut">
              <a:rPr lang="en-US" smtClean="0"/>
              <a:t>10/11/2013</a:t>
            </a:fld>
            <a:endParaRPr lang="en-US"/>
          </a:p>
        </p:txBody>
      </p:sp>
      <p:sp>
        <p:nvSpPr>
          <p:cNvPr id="5" name="Footer Placeholder 4"/>
          <p:cNvSpPr>
            <a:spLocks noGrp="1"/>
          </p:cNvSpPr>
          <p:nvPr>
            <p:ph type="ftr" sz="quarter" idx="3"/>
          </p:nvPr>
        </p:nvSpPr>
        <p:spPr>
          <a:xfrm>
            <a:off x="174812" y="6356350"/>
            <a:ext cx="6007100" cy="365125"/>
          </a:xfrm>
          <a:prstGeom prst="rect">
            <a:avLst/>
          </a:prstGeom>
        </p:spPr>
        <p:txBody>
          <a:bodyPr vert="horz" lIns="91440" tIns="45720" rIns="91440" bIns="45720" rtlCol="0" anchor="ctr"/>
          <a:lstStyle>
            <a:lvl1pPr algn="l">
              <a:defRPr sz="1100" b="1">
                <a:solidFill>
                  <a:schemeClr val="tx2">
                    <a:lumMod val="60000"/>
                    <a:lumOff val="40000"/>
                  </a:schemeClr>
                </a:solidFill>
              </a:defRPr>
            </a:lvl1pPr>
          </a:lstStyle>
          <a:p>
            <a:endParaRPr lang="en-US"/>
          </a:p>
        </p:txBody>
      </p:sp>
      <p:sp>
        <p:nvSpPr>
          <p:cNvPr id="6" name="Slide Number Placeholder 5"/>
          <p:cNvSpPr>
            <a:spLocks noGrp="1"/>
          </p:cNvSpPr>
          <p:nvPr>
            <p:ph type="sldNum" sz="quarter" idx="4"/>
          </p:nvPr>
        </p:nvSpPr>
        <p:spPr>
          <a:xfrm>
            <a:off x="8256494" y="361016"/>
            <a:ext cx="506506" cy="365125"/>
          </a:xfrm>
          <a:prstGeom prst="rect">
            <a:avLst/>
          </a:prstGeom>
        </p:spPr>
        <p:txBody>
          <a:bodyPr vert="horz" lIns="91440" tIns="45720" rIns="91440" bIns="45720" rtlCol="0" anchor="ctr"/>
          <a:lstStyle>
            <a:lvl1pPr algn="r">
              <a:defRPr sz="2200" b="1">
                <a:solidFill>
                  <a:schemeClr val="bg1"/>
                </a:solidFill>
              </a:defRPr>
            </a:lvl1pPr>
          </a:lstStyle>
          <a:p>
            <a:fld id="{57AF16DE-A0D5-4438-950F-5B1E159C2C2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Lst>
  <p:txStyles>
    <p:titleStyle>
      <a:lvl1pPr algn="l" defTabSz="914400" rtl="0" eaLnBrk="1" latinLnBrk="0" hangingPunct="1">
        <a:spcBef>
          <a:spcPct val="0"/>
        </a:spcBef>
        <a:buNone/>
        <a:defRPr sz="3600" kern="1200">
          <a:solidFill>
            <a:schemeClr val="accent1"/>
          </a:solidFill>
          <a:latin typeface="+mj-lt"/>
          <a:ea typeface="+mj-ea"/>
          <a:cs typeface="+mj-cs"/>
        </a:defRPr>
      </a:lvl1pPr>
    </p:titleStyle>
    <p:bodyStyle>
      <a:lvl1pPr marL="228600" indent="-228600" algn="l" defTabSz="914400" rtl="0" eaLnBrk="1" latinLnBrk="0" hangingPunct="1">
        <a:spcBef>
          <a:spcPts val="1800"/>
        </a:spcBef>
        <a:buClr>
          <a:schemeClr val="accent1"/>
        </a:buClr>
        <a:buSzPct val="100000"/>
        <a:buFont typeface="Wingdings 2" pitchFamily="18" charset="2"/>
        <a:buChar char="¡"/>
        <a:defRPr sz="2000" kern="1200">
          <a:solidFill>
            <a:schemeClr val="tx2"/>
          </a:solidFill>
          <a:latin typeface="+mn-lt"/>
          <a:ea typeface="+mn-ea"/>
          <a:cs typeface="+mn-cs"/>
        </a:defRPr>
      </a:lvl1pPr>
      <a:lvl2pPr marL="4572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2pPr>
      <a:lvl3pPr marL="6858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3pPr>
      <a:lvl4pPr marL="9144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4pPr>
      <a:lvl5pPr marL="11430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5pPr>
      <a:lvl6pPr marL="1377950"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6pPr>
      <a:lvl7pPr marL="1603375" indent="-228600" algn="l" defTabSz="914400" rtl="0" eaLnBrk="1" latinLnBrk="0" hangingPunct="1">
        <a:spcBef>
          <a:spcPct val="20000"/>
        </a:spcBef>
        <a:buClr>
          <a:schemeClr val="accent1"/>
        </a:buClr>
        <a:buFont typeface="Wingdings 2" pitchFamily="18" charset="2"/>
        <a:buChar char=""/>
        <a:defRPr lang="en-US" sz="1800" kern="1200" dirty="0" smtClean="0">
          <a:solidFill>
            <a:schemeClr val="tx2"/>
          </a:solidFill>
          <a:latin typeface="+mn-lt"/>
          <a:ea typeface="+mn-ea"/>
          <a:cs typeface="+mn-cs"/>
        </a:defRPr>
      </a:lvl7pPr>
      <a:lvl8pPr marL="1830388"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8pPr>
      <a:lvl9pPr marL="2057400" indent="-228600" algn="l" defTabSz="914400" rtl="0" eaLnBrk="1" latinLnBrk="0" hangingPunct="1">
        <a:spcBef>
          <a:spcPct val="20000"/>
        </a:spcBef>
        <a:buClr>
          <a:schemeClr val="accent1"/>
        </a:buClr>
        <a:buFont typeface="Wingdings 2" pitchFamily="18" charset="2"/>
        <a:buChar char=""/>
        <a:defRPr lang="en-US" sz="1800" kern="1200" dirty="0">
          <a:solidFill>
            <a:schemeClr val="tx2"/>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0.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Freedom’s Progress</a:t>
            </a:r>
            <a:endParaRPr lang="en-US" dirty="0"/>
          </a:p>
        </p:txBody>
      </p:sp>
      <p:sp>
        <p:nvSpPr>
          <p:cNvPr id="3" name="Subtitle 2"/>
          <p:cNvSpPr>
            <a:spLocks noGrp="1"/>
          </p:cNvSpPr>
          <p:nvPr>
            <p:ph type="subTitle" idx="1"/>
          </p:nvPr>
        </p:nvSpPr>
        <p:spPr/>
        <p:txBody>
          <a:bodyPr/>
          <a:lstStyle/>
          <a:p>
            <a:r>
              <a:rPr lang="en-US" dirty="0" smtClean="0"/>
              <a:t>Thomas Aquinas – Sacerdotium &amp; Imperium, Tyranny and an aside on Sir John Fortescue</a:t>
            </a:r>
            <a:endParaRPr lang="en-US" dirty="0"/>
          </a:p>
        </p:txBody>
      </p:sp>
    </p:spTree>
    <p:extLst>
      <p:ext uri="{BB962C8B-B14F-4D97-AF65-F5344CB8AC3E}">
        <p14:creationId xmlns:p14="http://schemas.microsoft.com/office/powerpoint/2010/main" val="210703661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Is a regal government necessarily a tyranny? </a:t>
            </a:r>
            <a:endParaRPr lang="en-GB" dirty="0" smtClean="0"/>
          </a:p>
          <a:p>
            <a:r>
              <a:rPr lang="en-GB" dirty="0" smtClean="0"/>
              <a:t>No</a:t>
            </a:r>
            <a:r>
              <a:rPr lang="en-GB" dirty="0"/>
              <a:t>. </a:t>
            </a:r>
            <a:endParaRPr lang="en-GB" dirty="0" smtClean="0"/>
          </a:p>
          <a:p>
            <a:r>
              <a:rPr lang="en-GB" dirty="0" smtClean="0"/>
              <a:t>Regal </a:t>
            </a:r>
            <a:r>
              <a:rPr lang="en-GB" dirty="0"/>
              <a:t>government, thought plenary, is limited inasmuch as even though the rulers are not subject to the </a:t>
            </a:r>
            <a:r>
              <a:rPr lang="en-GB" i="1" dirty="0"/>
              <a:t>coercive</a:t>
            </a:r>
            <a:r>
              <a:rPr lang="en-GB" dirty="0"/>
              <a:t> force of the law, they are subject to its </a:t>
            </a:r>
            <a:r>
              <a:rPr lang="en-GB" i="1" dirty="0"/>
              <a:t>directive</a:t>
            </a:r>
            <a:r>
              <a:rPr lang="en-GB" dirty="0"/>
              <a:t> force that exercises a guiding authority upon them. </a:t>
            </a:r>
            <a:endParaRPr lang="en-US" dirty="0"/>
          </a:p>
          <a:p>
            <a:endParaRPr lang="en-US" dirty="0"/>
          </a:p>
        </p:txBody>
      </p:sp>
    </p:spTree>
    <p:extLst>
      <p:ext uri="{BB962C8B-B14F-4D97-AF65-F5344CB8AC3E}">
        <p14:creationId xmlns:p14="http://schemas.microsoft.com/office/powerpoint/2010/main" val="375452656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Finnis writes, ‘holders of even “plenary power” who demand the obedience of the subject, while themselves defaulting from their own duties under that very law, go beyond the limits of their authority, their rightful power.’ [Finnis, 260. See 1a2ae q. 96, a. 5] </a:t>
            </a:r>
            <a:endParaRPr lang="en-GB" dirty="0" smtClean="0"/>
          </a:p>
          <a:p>
            <a:r>
              <a:rPr lang="en-GB" dirty="0" smtClean="0"/>
              <a:t>Our </a:t>
            </a:r>
            <a:r>
              <a:rPr lang="en-GB" dirty="0"/>
              <a:t>obligation to obey rulers is limited to the extent to which justice requires it. If rulers have no just title to rule, we are not obliged to obey, unless not doing so would cause scandal or some other disproportionate danger. [2a2ae, q. 104, a. 6, ad. 3]</a:t>
            </a:r>
            <a:endParaRPr lang="en-US" dirty="0"/>
          </a:p>
          <a:p>
            <a:endParaRPr lang="en-US" dirty="0"/>
          </a:p>
        </p:txBody>
      </p:sp>
    </p:spTree>
    <p:extLst>
      <p:ext uri="{BB962C8B-B14F-4D97-AF65-F5344CB8AC3E}">
        <p14:creationId xmlns:p14="http://schemas.microsoft.com/office/powerpoint/2010/main" val="363846534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What is the relationship of a ruler to the law? </a:t>
            </a:r>
            <a:endParaRPr lang="en-GB" dirty="0" smtClean="0"/>
          </a:p>
          <a:p>
            <a:r>
              <a:rPr lang="en-GB" dirty="0" smtClean="0"/>
              <a:t>Well</a:t>
            </a:r>
            <a:r>
              <a:rPr lang="en-GB" dirty="0"/>
              <a:t>, conceptually, a ruler is above the law in the sense that constraining force of the law comes from the power of the ruler and no one can constrain himself. He is also above the law in the sense that if necessary he may change it or dispense from it. However, the ruler is voluntarily subject to the directive force of the law. </a:t>
            </a:r>
            <a:r>
              <a:rPr lang="en-GB" dirty="0" smtClean="0"/>
              <a:t>Thomas writes, ‘a </a:t>
            </a:r>
            <a:r>
              <a:rPr lang="en-GB" dirty="0"/>
              <a:t>ruler is not free from the directive power of the law; but should voluntarily and without constraint fulfil it.’ [1a2ae q. 96, a. 5, ad. 3]</a:t>
            </a:r>
            <a:endParaRPr lang="en-US" dirty="0"/>
          </a:p>
        </p:txBody>
      </p:sp>
    </p:spTree>
    <p:extLst>
      <p:ext uri="{BB962C8B-B14F-4D97-AF65-F5344CB8AC3E}">
        <p14:creationId xmlns:p14="http://schemas.microsoft.com/office/powerpoint/2010/main" val="329712834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Digression</a:t>
            </a:r>
            <a:endParaRPr lang="en-US" dirty="0"/>
          </a:p>
        </p:txBody>
      </p:sp>
      <p:sp>
        <p:nvSpPr>
          <p:cNvPr id="3" name="Content Placeholder 2"/>
          <p:cNvSpPr>
            <a:spLocks noGrp="1"/>
          </p:cNvSpPr>
          <p:nvPr>
            <p:ph idx="1"/>
          </p:nvPr>
        </p:nvSpPr>
        <p:spPr/>
        <p:txBody>
          <a:bodyPr>
            <a:normAutofit/>
          </a:bodyPr>
          <a:lstStyle/>
          <a:p>
            <a:r>
              <a:rPr lang="en-GB" dirty="0"/>
              <a:t>A century later, Sir John Fortescue (1395-1477) was to make Thomas’s distinction between royal and political government the theme of his </a:t>
            </a:r>
            <a:r>
              <a:rPr lang="en-GB" i="1" dirty="0"/>
              <a:t>In Praise of the Laws of England</a:t>
            </a:r>
            <a:r>
              <a:rPr lang="en-GB" dirty="0"/>
              <a:t>. The tract is written in the form of a dialogue between the Chancellor and the young Prince Edward. It fits into the general genre of the ‘Mirror of Princes’ literature that was exceptionally common at this time and even earlier. </a:t>
            </a:r>
            <a:endParaRPr lang="en-US" dirty="0"/>
          </a:p>
        </p:txBody>
      </p:sp>
    </p:spTree>
    <p:extLst>
      <p:ext uri="{BB962C8B-B14F-4D97-AF65-F5344CB8AC3E}">
        <p14:creationId xmlns:p14="http://schemas.microsoft.com/office/powerpoint/2010/main" val="246328468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What is most important about </a:t>
            </a:r>
            <a:r>
              <a:rPr lang="en-GB" dirty="0" err="1"/>
              <a:t>Fortescue’s</a:t>
            </a:r>
            <a:r>
              <a:rPr lang="en-GB" dirty="0"/>
              <a:t> tract is the distinction he draws between royal government and political government. The basic distinction amounts to this: in royal government, the will of the prince is law; in political government, the prince governs in accordance with the law.</a:t>
            </a:r>
            <a:endParaRPr lang="en-US" dirty="0"/>
          </a:p>
          <a:p>
            <a:endParaRPr lang="en-US" dirty="0"/>
          </a:p>
        </p:txBody>
      </p:sp>
    </p:spTree>
    <p:extLst>
      <p:ext uri="{BB962C8B-B14F-4D97-AF65-F5344CB8AC3E}">
        <p14:creationId xmlns:p14="http://schemas.microsoft.com/office/powerpoint/2010/main" val="101520850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Fortescue gives a startlingly realistic account of the genesis of royal government. In earlier times, he says, powerful, greedy and glory-loving men subjugated other people to themselves and forced them to submit to their commands. Over time, these commands acquired the status of law. What of the subjugated? They, preferring the devil they knew rather than the devils they didn’t know, eventually acquiesced in this situation. </a:t>
            </a:r>
            <a:endParaRPr lang="en-US" dirty="0"/>
          </a:p>
          <a:p>
            <a:endParaRPr lang="en-US" dirty="0"/>
          </a:p>
        </p:txBody>
      </p:sp>
    </p:spTree>
    <p:extLst>
      <p:ext uri="{BB962C8B-B14F-4D97-AF65-F5344CB8AC3E}">
        <p14:creationId xmlns:p14="http://schemas.microsoft.com/office/powerpoint/2010/main" val="175099517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‘The people thus subject, by long endurance, and as long as they were protected by their subjection against the injuries of others, consented to the dominion of their </a:t>
            </a:r>
            <a:r>
              <a:rPr lang="en-GB" dirty="0" err="1"/>
              <a:t>subduers</a:t>
            </a:r>
            <a:r>
              <a:rPr lang="en-GB" dirty="0"/>
              <a:t>, thinking it better to be under the government of one, whereby </a:t>
            </a:r>
            <a:r>
              <a:rPr lang="en-GB" dirty="0" smtClean="0"/>
              <a:t>they </a:t>
            </a:r>
            <a:r>
              <a:rPr lang="en-GB" dirty="0"/>
              <a:t>were protected from others, than to be exposed to the oppressions of all those who wished to attack them.’ [</a:t>
            </a:r>
            <a:r>
              <a:rPr lang="en-GB" dirty="0" smtClean="0"/>
              <a:t>XII]</a:t>
            </a:r>
            <a:endParaRPr lang="en-US" dirty="0"/>
          </a:p>
        </p:txBody>
      </p:sp>
    </p:spTree>
    <p:extLst>
      <p:ext uri="{BB962C8B-B14F-4D97-AF65-F5344CB8AC3E}">
        <p14:creationId xmlns:p14="http://schemas.microsoft.com/office/powerpoint/2010/main" val="342535135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No question of justice here, simply a matter of force and grudging acquiescence. Fortescue doesn’t flinch from describing these conquerors as usurpers. [see Davie, pp. 160-75; pp. 285-91] </a:t>
            </a:r>
            <a:endParaRPr lang="en-GB" dirty="0" smtClean="0"/>
          </a:p>
          <a:p>
            <a:r>
              <a:rPr lang="en-GB" dirty="0" smtClean="0"/>
              <a:t>So </a:t>
            </a:r>
            <a:r>
              <a:rPr lang="en-GB" dirty="0"/>
              <a:t>much for royal governance—what of political governance?</a:t>
            </a:r>
            <a:endParaRPr lang="en-US" dirty="0"/>
          </a:p>
          <a:p>
            <a:endParaRPr lang="en-US" dirty="0"/>
          </a:p>
        </p:txBody>
      </p:sp>
    </p:spTree>
    <p:extLst>
      <p:ext uri="{BB962C8B-B14F-4D97-AF65-F5344CB8AC3E}">
        <p14:creationId xmlns:p14="http://schemas.microsoft.com/office/powerpoint/2010/main" val="421172079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To understand what Fortescue is up to here, you have to grasp that his account is predicated on an extended analogy between the natural body and the body politic. The use of this figure of speech in this context is not unheard of but Fortescue uses it with a distinct degree of subtlety. He begins by quoting from St Augustine’s </a:t>
            </a:r>
            <a:r>
              <a:rPr lang="en-GB" i="1" dirty="0"/>
              <a:t>City of God</a:t>
            </a:r>
            <a:r>
              <a:rPr lang="en-GB" dirty="0"/>
              <a:t> to the effect that ‘A people is a group of men united by consent of law and by community of interest.’ [</a:t>
            </a:r>
            <a:r>
              <a:rPr lang="en-GB" i="1" dirty="0"/>
              <a:t>City of God</a:t>
            </a:r>
            <a:r>
              <a:rPr lang="en-GB" dirty="0"/>
              <a:t>, XIX, 21] But even though thus united, such people do not constitute a body unless they have a head. </a:t>
            </a:r>
            <a:endParaRPr lang="en-US" dirty="0"/>
          </a:p>
        </p:txBody>
      </p:sp>
    </p:spTree>
    <p:extLst>
      <p:ext uri="{BB962C8B-B14F-4D97-AF65-F5344CB8AC3E}">
        <p14:creationId xmlns:p14="http://schemas.microsoft.com/office/powerpoint/2010/main" val="112270351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GB" dirty="0"/>
              <a:t>Here he recruits the support of Aristotle, quoting him as saying that ‘</a:t>
            </a:r>
            <a:r>
              <a:rPr lang="en-GB" dirty="0" err="1"/>
              <a:t>Whensoever</a:t>
            </a:r>
            <a:r>
              <a:rPr lang="en-GB" dirty="0"/>
              <a:t> one body is constituted out of many, one will rule and the others be ruled.’ </a:t>
            </a:r>
            <a:endParaRPr lang="en-GB" dirty="0" smtClean="0"/>
          </a:p>
          <a:p>
            <a:r>
              <a:rPr lang="en-GB" dirty="0" smtClean="0"/>
              <a:t>This </a:t>
            </a:r>
            <a:r>
              <a:rPr lang="en-GB" dirty="0"/>
              <a:t>isn’t exactly what Aristotle says but it’s close enough. What Aristotle actually says is, ‘…in all things which form a composite whole and which are made up of parts…a distinction between the ruling and the subject element comes to light.’ [Aristotle, </a:t>
            </a:r>
            <a:r>
              <a:rPr lang="en-GB" i="1" dirty="0"/>
              <a:t>Politics</a:t>
            </a:r>
            <a:r>
              <a:rPr lang="en-GB" dirty="0"/>
              <a:t>, 1254a29-31] </a:t>
            </a:r>
            <a:endParaRPr lang="en-GB" dirty="0" smtClean="0"/>
          </a:p>
          <a:p>
            <a:r>
              <a:rPr lang="en-GB" dirty="0" smtClean="0"/>
              <a:t>The </a:t>
            </a:r>
            <a:r>
              <a:rPr lang="en-GB" dirty="0"/>
              <a:t>analogy here is simple; as the head is to the body, so is the ruler to those ruled. Nothing very unusual in all this.</a:t>
            </a:r>
            <a:endParaRPr lang="en-US" dirty="0"/>
          </a:p>
        </p:txBody>
      </p:sp>
    </p:spTree>
    <p:extLst>
      <p:ext uri="{BB962C8B-B14F-4D97-AF65-F5344CB8AC3E}">
        <p14:creationId xmlns:p14="http://schemas.microsoft.com/office/powerpoint/2010/main" val="204527638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13778"/>
            <a:ext cx="4851298" cy="615122"/>
          </a:xfrm>
        </p:spPr>
        <p:txBody>
          <a:bodyPr/>
          <a:lstStyle/>
          <a:p>
            <a:r>
              <a:rPr lang="en-US" dirty="0" smtClean="0"/>
              <a:t>Sacred and Secular</a:t>
            </a:r>
            <a:endParaRPr lang="en-US" dirty="0"/>
          </a:p>
        </p:txBody>
      </p:sp>
      <p:sp>
        <p:nvSpPr>
          <p:cNvPr id="3" name="Content Placeholder 2"/>
          <p:cNvSpPr>
            <a:spLocks noGrp="1"/>
          </p:cNvSpPr>
          <p:nvPr>
            <p:ph idx="1"/>
          </p:nvPr>
        </p:nvSpPr>
        <p:spPr>
          <a:xfrm>
            <a:off x="457199" y="2713245"/>
            <a:ext cx="6508377" cy="3916363"/>
          </a:xfrm>
        </p:spPr>
        <p:txBody>
          <a:bodyPr>
            <a:normAutofit lnSpcReduction="10000"/>
          </a:bodyPr>
          <a:lstStyle/>
          <a:p>
            <a:r>
              <a:rPr lang="en-GB" dirty="0"/>
              <a:t>Where does Thomas stand in the vexed question of the relationship between the </a:t>
            </a:r>
            <a:r>
              <a:rPr lang="en-GB" i="1" dirty="0"/>
              <a:t>Sacerdotium</a:t>
            </a:r>
            <a:r>
              <a:rPr lang="en-GB" dirty="0"/>
              <a:t> and the </a:t>
            </a:r>
            <a:r>
              <a:rPr lang="en-GB" i="1" dirty="0"/>
              <a:t>Imperium</a:t>
            </a:r>
            <a:r>
              <a:rPr lang="en-GB" dirty="0"/>
              <a:t> (</a:t>
            </a:r>
            <a:r>
              <a:rPr lang="en-GB" i="1" dirty="0"/>
              <a:t>regnum</a:t>
            </a:r>
            <a:r>
              <a:rPr lang="en-GB" dirty="0"/>
              <a:t>)? </a:t>
            </a:r>
            <a:r>
              <a:rPr lang="en-GB" dirty="0" smtClean="0"/>
              <a:t>He </a:t>
            </a:r>
            <a:r>
              <a:rPr lang="en-GB" dirty="0"/>
              <a:t>believes that the temporal power is subject to the spiritual power in the same way that the body is subject to the soul. </a:t>
            </a:r>
            <a:endParaRPr lang="en-GB" dirty="0" smtClean="0"/>
          </a:p>
          <a:p>
            <a:r>
              <a:rPr lang="en-GB" dirty="0" smtClean="0"/>
              <a:t>‘</a:t>
            </a:r>
            <a:r>
              <a:rPr lang="en-GB" dirty="0"/>
              <a:t>Therefore there is no usurpation of power if a spiritual Prelate should interest himself in temporal affairs with respect to those things in which the temporal power is subject to him or in matters which have </a:t>
            </a:r>
            <a:r>
              <a:rPr lang="en-GB" dirty="0" smtClean="0"/>
              <a:t>been </a:t>
            </a:r>
            <a:r>
              <a:rPr lang="en-GB" dirty="0"/>
              <a:t>left to him by the secular power.’ [2a2ae q. 60 a. 6, ad. 3]</a:t>
            </a:r>
            <a:endParaRPr lang="en-US" dirty="0"/>
          </a:p>
          <a:p>
            <a:endParaRPr lang="en-US" dirty="0"/>
          </a:p>
        </p:txBody>
      </p:sp>
    </p:spTree>
    <p:extLst>
      <p:ext uri="{BB962C8B-B14F-4D97-AF65-F5344CB8AC3E}">
        <p14:creationId xmlns:p14="http://schemas.microsoft.com/office/powerpoint/2010/main" val="346344240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But things get a little more interesting. The first principle of all living things is, Fortescue says (following Aristotle), the heart and so, just as ‘the heart…having in itself the blood which it sends forth to all the members, whereby they are quickened and live, so in the body politic the intention of the people is the first living thing, having in it the blood, namely, political provision for the interest of the people, which it transmits to the head and all the members of the body…’ [XIII</a:t>
            </a:r>
            <a:r>
              <a:rPr lang="en-GB" dirty="0" smtClean="0"/>
              <a:t>]</a:t>
            </a:r>
            <a:endParaRPr lang="en-US" dirty="0"/>
          </a:p>
        </p:txBody>
      </p:sp>
    </p:spTree>
    <p:extLst>
      <p:ext uri="{BB962C8B-B14F-4D97-AF65-F5344CB8AC3E}">
        <p14:creationId xmlns:p14="http://schemas.microsoft.com/office/powerpoint/2010/main" val="109025086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In </a:t>
            </a:r>
            <a:r>
              <a:rPr lang="en-GB" dirty="0" err="1" smtClean="0"/>
              <a:t>Fortescue’s</a:t>
            </a:r>
            <a:r>
              <a:rPr lang="en-GB" dirty="0" smtClean="0"/>
              <a:t> </a:t>
            </a:r>
            <a:r>
              <a:rPr lang="en-GB" dirty="0"/>
              <a:t>bodily analogy, then, the heart and blood are equivalent to the deliberation and consent of the people as that is communicated to the head.</a:t>
            </a:r>
            <a:endParaRPr lang="en-US" dirty="0"/>
          </a:p>
          <a:p>
            <a:endParaRPr lang="en-US" dirty="0"/>
          </a:p>
        </p:txBody>
      </p:sp>
    </p:spTree>
    <p:extLst>
      <p:ext uri="{BB962C8B-B14F-4D97-AF65-F5344CB8AC3E}">
        <p14:creationId xmlns:p14="http://schemas.microsoft.com/office/powerpoint/2010/main" val="308444372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What holds everything together? </a:t>
            </a:r>
            <a:endParaRPr lang="en-GB" dirty="0" smtClean="0"/>
          </a:p>
          <a:p>
            <a:r>
              <a:rPr lang="en-GB" dirty="0" smtClean="0"/>
              <a:t>It </a:t>
            </a:r>
            <a:r>
              <a:rPr lang="en-GB" dirty="0"/>
              <a:t>is law that binds individuals together and makes them a people. Here, the appropriate bodily item on which the analogy proceeds are the sinews: ‘’The law…by which a group of men is made into a people, resembles the sinews of the physical body, for, just as the body is held together by the sinews, so this body mystical is bound together and preserved as one by the law, which is derived from the word “binding”’ [XIII] </a:t>
            </a:r>
            <a:endParaRPr lang="en-US" dirty="0"/>
          </a:p>
          <a:p>
            <a:endParaRPr lang="en-US" dirty="0"/>
          </a:p>
        </p:txBody>
      </p:sp>
    </p:spTree>
    <p:extLst>
      <p:ext uri="{BB962C8B-B14F-4D97-AF65-F5344CB8AC3E}">
        <p14:creationId xmlns:p14="http://schemas.microsoft.com/office/powerpoint/2010/main" val="418674095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So, we have the heart, the intention of the people; the sinews, the law binding them together and making them a people; and the head, directing the activity of the body for its own good and the good of all its members. </a:t>
            </a:r>
            <a:endParaRPr lang="en-GB" dirty="0" smtClean="0"/>
          </a:p>
          <a:p>
            <a:r>
              <a:rPr lang="en-GB" dirty="0" smtClean="0"/>
              <a:t>‘</a:t>
            </a:r>
            <a:r>
              <a:rPr lang="en-GB" dirty="0"/>
              <a:t>And just as the head of the physical body is unable to change its sinews, or to deny its members proper strength and due nourishment of blood, so a king who is head of the body politic is unable to change the laws of that body, or to deprive that same people of their own substance, uninvited or against their wills.’ [XIII</a:t>
            </a:r>
            <a:r>
              <a:rPr lang="en-GB" dirty="0" smtClean="0"/>
              <a:t>]</a:t>
            </a:r>
            <a:endParaRPr lang="en-US" dirty="0"/>
          </a:p>
        </p:txBody>
      </p:sp>
    </p:spTree>
    <p:extLst>
      <p:ext uri="{BB962C8B-B14F-4D97-AF65-F5344CB8AC3E}">
        <p14:creationId xmlns:p14="http://schemas.microsoft.com/office/powerpoint/2010/main" val="79284396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The use of the human body as a method of elucidating the nature of politics is an ever-popular strategy, sometimes apposite, sometimes not.</a:t>
            </a:r>
          </a:p>
          <a:p>
            <a:r>
              <a:rPr lang="en-US" dirty="0" smtClean="0"/>
              <a:t>What is significant in </a:t>
            </a:r>
            <a:r>
              <a:rPr lang="en-US" dirty="0" err="1" smtClean="0"/>
              <a:t>Fortescue’s</a:t>
            </a:r>
            <a:r>
              <a:rPr lang="en-US" dirty="0" smtClean="0"/>
              <a:t> account is not only his employment of the body-state analogy but his application of Thomas’s royal/political rule distinction in a quasi-Machiavellian way.</a:t>
            </a:r>
          </a:p>
          <a:p>
            <a:r>
              <a:rPr lang="en-US" dirty="0" smtClean="0"/>
              <a:t>Back to Thomas!</a:t>
            </a:r>
            <a:endParaRPr lang="en-US" dirty="0"/>
          </a:p>
        </p:txBody>
      </p:sp>
    </p:spTree>
    <p:extLst>
      <p:ext uri="{BB962C8B-B14F-4D97-AF65-F5344CB8AC3E}">
        <p14:creationId xmlns:p14="http://schemas.microsoft.com/office/powerpoint/2010/main" val="50712395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lnSpcReduction="10000"/>
          </a:bodyPr>
          <a:lstStyle/>
          <a:p>
            <a:r>
              <a:rPr lang="en-GB" dirty="0"/>
              <a:t>Some commentators on Thomas believe that he went from an early and incautious acceptance of tyrannicide to a mature rejection of it. Early in his career, he seemed to support tyrannicide in certain specific circumstances, namely, where the tyrant had achieved his position by violence. However, in </a:t>
            </a:r>
            <a:r>
              <a:rPr lang="en-GB" i="1" dirty="0"/>
              <a:t>de Regimine</a:t>
            </a:r>
            <a:r>
              <a:rPr lang="en-GB" dirty="0"/>
              <a:t>, he appeared to retract his earlier endorsement of limited tyrannicide, saying it went against scripture (I </a:t>
            </a:r>
            <a:r>
              <a:rPr lang="en-GB" i="1" dirty="0"/>
              <a:t>Peter</a:t>
            </a:r>
            <a:r>
              <a:rPr lang="en-GB" dirty="0"/>
              <a:t>, 2: 19!)</a:t>
            </a:r>
            <a:endParaRPr lang="en-US" dirty="0"/>
          </a:p>
          <a:p>
            <a:r>
              <a:rPr lang="en-GB" dirty="0"/>
              <a:t>Finnis is not convinced by this, arguing that a textual analysis shows ‘no significant shift of that kind and no particular concern that tyrannicide be done on public authority.’ [Finnis, 288] </a:t>
            </a:r>
            <a:endParaRPr lang="en-US" dirty="0"/>
          </a:p>
          <a:p>
            <a:pPr marL="0" indent="0">
              <a:buNone/>
            </a:pPr>
            <a:endParaRPr lang="en-US" dirty="0"/>
          </a:p>
        </p:txBody>
      </p:sp>
    </p:spTree>
    <p:extLst>
      <p:ext uri="{BB962C8B-B14F-4D97-AF65-F5344CB8AC3E}">
        <p14:creationId xmlns:p14="http://schemas.microsoft.com/office/powerpoint/2010/main" val="350563216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Can one ever resist a tyrant? </a:t>
            </a:r>
            <a:endParaRPr lang="en-GB" dirty="0" smtClean="0"/>
          </a:p>
          <a:p>
            <a:r>
              <a:rPr lang="en-GB" dirty="0" smtClean="0"/>
              <a:t>Yes</a:t>
            </a:r>
            <a:r>
              <a:rPr lang="en-GB" dirty="0"/>
              <a:t>, in certain circumstances, because tyrannical rule is unjust and resistance to it is not sedition. </a:t>
            </a:r>
            <a:endParaRPr lang="en-GB" dirty="0" smtClean="0"/>
          </a:p>
          <a:p>
            <a:r>
              <a:rPr lang="en-GB" dirty="0" smtClean="0"/>
              <a:t>However, where </a:t>
            </a:r>
            <a:r>
              <a:rPr lang="en-GB" dirty="0"/>
              <a:t>resistance is accompanied by such disorder that it would suffer more harm from resistance than from the continued rule by the tyrant, resistance is not justified. [2a2ae q. 42, a. 2] </a:t>
            </a:r>
            <a:endParaRPr lang="en-US" dirty="0"/>
          </a:p>
          <a:p>
            <a:endParaRPr lang="en-US" dirty="0"/>
          </a:p>
        </p:txBody>
      </p:sp>
    </p:spTree>
    <p:extLst>
      <p:ext uri="{BB962C8B-B14F-4D97-AF65-F5344CB8AC3E}">
        <p14:creationId xmlns:p14="http://schemas.microsoft.com/office/powerpoint/2010/main" val="359537184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smtClean="0"/>
              <a:t>Where resistance to tyranny is legitimate, o</a:t>
            </a:r>
            <a:r>
              <a:rPr lang="en-GB" dirty="0" smtClean="0"/>
              <a:t>ne </a:t>
            </a:r>
            <a:r>
              <a:rPr lang="en-GB" dirty="0"/>
              <a:t>may use lethal </a:t>
            </a:r>
            <a:r>
              <a:rPr lang="en-GB" dirty="0" smtClean="0"/>
              <a:t>force. </a:t>
            </a:r>
            <a:r>
              <a:rPr lang="en-GB" dirty="0"/>
              <a:t>[2a2ae q. 69, a. 4, c.] For Thomas, it makes a difference whether a tyrant is someone legitimately entitled to rule but who does so tyrannically, or someone who illegitimately seized power. </a:t>
            </a:r>
            <a:r>
              <a:rPr lang="en-GB" dirty="0" smtClean="0"/>
              <a:t>On the whole, acquiescence </a:t>
            </a:r>
            <a:r>
              <a:rPr lang="en-GB" dirty="0"/>
              <a:t>and passive disobedience is recommended, with positive action to be taken, if at all, by those with some modicum of public authority. </a:t>
            </a:r>
            <a:endParaRPr lang="en-US" dirty="0"/>
          </a:p>
        </p:txBody>
      </p:sp>
    </p:spTree>
    <p:extLst>
      <p:ext uri="{BB962C8B-B14F-4D97-AF65-F5344CB8AC3E}">
        <p14:creationId xmlns:p14="http://schemas.microsoft.com/office/powerpoint/2010/main" val="170001529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In discussing this </a:t>
            </a:r>
            <a:r>
              <a:rPr lang="en-GB" dirty="0" smtClean="0"/>
              <a:t>matter of resistance by legitimate authorities, </a:t>
            </a:r>
            <a:r>
              <a:rPr lang="en-GB" dirty="0"/>
              <a:t>Finnis instances the assassination plot against Hitler, arguing that Stauffenberg and his co-conspirators constituted a kind of public authority in undertaking their plot. </a:t>
            </a:r>
            <a:endParaRPr lang="en-GB" dirty="0" smtClean="0"/>
          </a:p>
          <a:p>
            <a:r>
              <a:rPr lang="en-GB" dirty="0" smtClean="0"/>
              <a:t>While </a:t>
            </a:r>
            <a:r>
              <a:rPr lang="en-GB" dirty="0"/>
              <a:t>appreciating Finnis’s good intentions in making this claim, it is hard to resist seeing it as a spectacular instance of special pleading.</a:t>
            </a:r>
            <a:endParaRPr lang="en-US" dirty="0"/>
          </a:p>
          <a:p>
            <a:endParaRPr lang="en-US" dirty="0"/>
          </a:p>
        </p:txBody>
      </p:sp>
    </p:spTree>
    <p:extLst>
      <p:ext uri="{BB962C8B-B14F-4D97-AF65-F5344CB8AC3E}">
        <p14:creationId xmlns:p14="http://schemas.microsoft.com/office/powerpoint/2010/main" val="354474734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A number of comments on this </a:t>
            </a:r>
            <a:r>
              <a:rPr lang="en-GB" dirty="0" smtClean="0"/>
              <a:t>matter of the tyrant and his laws seem </a:t>
            </a:r>
            <a:r>
              <a:rPr lang="en-GB" dirty="0"/>
              <a:t>called for. </a:t>
            </a:r>
            <a:endParaRPr lang="en-GB" dirty="0" smtClean="0"/>
          </a:p>
          <a:p>
            <a:r>
              <a:rPr lang="en-GB" dirty="0" smtClean="0"/>
              <a:t>First</a:t>
            </a:r>
            <a:r>
              <a:rPr lang="en-GB" dirty="0"/>
              <a:t>, Thomas’s comments on the status of the tyrant’s laws are exactly what the libertarian anarchist thinks of the state’s laws as a whole outside and apart from their enforcement of whatever would fall under the non-aggression principle. </a:t>
            </a:r>
            <a:endParaRPr lang="en-GB" dirty="0" smtClean="0"/>
          </a:p>
          <a:p>
            <a:endParaRPr lang="en-US" dirty="0"/>
          </a:p>
        </p:txBody>
      </p:sp>
    </p:spTree>
    <p:extLst>
      <p:ext uri="{BB962C8B-B14F-4D97-AF65-F5344CB8AC3E}">
        <p14:creationId xmlns:p14="http://schemas.microsoft.com/office/powerpoint/2010/main" val="338599962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Thomas seems to recognise distinct spheres of authority. </a:t>
            </a:r>
            <a:endParaRPr lang="en-GB" dirty="0" smtClean="0"/>
          </a:p>
          <a:p>
            <a:r>
              <a:rPr lang="en-GB" dirty="0" smtClean="0"/>
              <a:t>He writes, </a:t>
            </a:r>
            <a:r>
              <a:rPr lang="en-GB" dirty="0" smtClean="0"/>
              <a:t>‘Just </a:t>
            </a:r>
            <a:r>
              <a:rPr lang="en-GB" dirty="0"/>
              <a:t>as it falls to temporal princes to enact legal precepts which are particular determinations of the natural law, in all those matters which concern the common welfare in mundane matters; so also it is the province of ecclesiastical prelates to regulate by precept those matters which affect the common interest of the faithful </a:t>
            </a:r>
            <a:r>
              <a:rPr lang="en-GB" dirty="0" smtClean="0"/>
              <a:t>in</a:t>
            </a:r>
            <a:r>
              <a:rPr lang="en-GB" dirty="0" smtClean="0"/>
              <a:t> </a:t>
            </a:r>
            <a:r>
              <a:rPr lang="en-GB" dirty="0"/>
              <a:t>their spiritual well-being.’ [2a2ae q. 147, a. 3]</a:t>
            </a:r>
            <a:endParaRPr lang="en-US" dirty="0"/>
          </a:p>
          <a:p>
            <a:endParaRPr lang="en-US" dirty="0"/>
          </a:p>
        </p:txBody>
      </p:sp>
    </p:spTree>
    <p:extLst>
      <p:ext uri="{BB962C8B-B14F-4D97-AF65-F5344CB8AC3E}">
        <p14:creationId xmlns:p14="http://schemas.microsoft.com/office/powerpoint/2010/main" val="123841035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Second, one can accept a principle of proportionality in resistance but I can see no </a:t>
            </a:r>
            <a:r>
              <a:rPr lang="en-GB" i="1" dirty="0"/>
              <a:t>principled</a:t>
            </a:r>
            <a:r>
              <a:rPr lang="en-GB" dirty="0"/>
              <a:t> justification for leaving resistance up to some public authority although there may well be </a:t>
            </a:r>
            <a:r>
              <a:rPr lang="en-GB" i="1" dirty="0"/>
              <a:t>practical</a:t>
            </a:r>
            <a:r>
              <a:rPr lang="en-GB" dirty="0"/>
              <a:t> and </a:t>
            </a:r>
            <a:r>
              <a:rPr lang="en-GB" i="1" dirty="0"/>
              <a:t>prudential</a:t>
            </a:r>
            <a:r>
              <a:rPr lang="en-GB" dirty="0"/>
              <a:t> reasons for so doing. </a:t>
            </a:r>
            <a:endParaRPr lang="en-GB" dirty="0" smtClean="0"/>
          </a:p>
          <a:p>
            <a:r>
              <a:rPr lang="en-GB" dirty="0" smtClean="0"/>
              <a:t>Whether </a:t>
            </a:r>
            <a:r>
              <a:rPr lang="en-GB" dirty="0"/>
              <a:t>resistance can ever be legitimately offered to one’s rulers and, if so, by whom, is a theme that will be repeated, with variations, during the Reformation.</a:t>
            </a:r>
            <a:endParaRPr lang="en-US" dirty="0"/>
          </a:p>
        </p:txBody>
      </p:sp>
    </p:spTree>
    <p:extLst>
      <p:ext uri="{BB962C8B-B14F-4D97-AF65-F5344CB8AC3E}">
        <p14:creationId xmlns:p14="http://schemas.microsoft.com/office/powerpoint/2010/main" val="262539556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What is Thomas’s position on self-defence? </a:t>
            </a:r>
            <a:r>
              <a:rPr lang="en-GB" dirty="0" smtClean="0"/>
              <a:t>This </a:t>
            </a:r>
            <a:r>
              <a:rPr lang="en-GB" dirty="0"/>
              <a:t>is an important </a:t>
            </a:r>
            <a:r>
              <a:rPr lang="en-GB" dirty="0" smtClean="0"/>
              <a:t>question </a:t>
            </a:r>
            <a:r>
              <a:rPr lang="en-GB" dirty="0"/>
              <a:t>for, after all, tyrannicide might be thought of as a form of self-</a:t>
            </a:r>
            <a:r>
              <a:rPr lang="en-GB" dirty="0" smtClean="0"/>
              <a:t>defence </a:t>
            </a:r>
            <a:r>
              <a:rPr lang="en-GB" i="1" dirty="0" smtClean="0"/>
              <a:t>in extremis</a:t>
            </a:r>
            <a:r>
              <a:rPr lang="en-GB" dirty="0" smtClean="0"/>
              <a:t>. </a:t>
            </a:r>
          </a:p>
          <a:p>
            <a:r>
              <a:rPr lang="en-GB" dirty="0" smtClean="0"/>
              <a:t>Finnis </a:t>
            </a:r>
            <a:r>
              <a:rPr lang="en-GB" dirty="0"/>
              <a:t>believes that according to Thomas there is an exceptionless moral norm to the effect that I may never choose to kill or harm any human being, innocent or guilty. [2a2ae q. 64 a. 3, ad. 3; q. 65, a. 2, c.; 1a2ae q. 100 a. 3, c.</a:t>
            </a:r>
            <a:r>
              <a:rPr lang="en-GB" dirty="0" smtClean="0"/>
              <a:t>]</a:t>
            </a:r>
            <a:endParaRPr lang="en-US" dirty="0"/>
          </a:p>
        </p:txBody>
      </p:sp>
    </p:spTree>
    <p:extLst>
      <p:ext uri="{BB962C8B-B14F-4D97-AF65-F5344CB8AC3E}">
        <p14:creationId xmlns:p14="http://schemas.microsoft.com/office/powerpoint/2010/main" val="129121962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obvious objection to this is to ask, what do I do if I’m attacked either by someone who is vicious or someone who is insane? </a:t>
            </a:r>
            <a:endParaRPr lang="en-GB" dirty="0" smtClean="0"/>
          </a:p>
          <a:p>
            <a:r>
              <a:rPr lang="en-GB" dirty="0" smtClean="0"/>
              <a:t>It </a:t>
            </a:r>
            <a:r>
              <a:rPr lang="en-GB" dirty="0"/>
              <a:t>turns </a:t>
            </a:r>
            <a:r>
              <a:rPr lang="en-GB" dirty="0" smtClean="0"/>
              <a:t>out, according to such as Finnis, </a:t>
            </a:r>
            <a:r>
              <a:rPr lang="en-GB" dirty="0"/>
              <a:t>that I can use whatever means are reasonably necessary to repel such an attack even where I can foresee that the employment of such means will result in the death of the attacker. But I must not intend to kill, only to repel the attack. </a:t>
            </a:r>
            <a:endParaRPr lang="en-US" dirty="0"/>
          </a:p>
        </p:txBody>
      </p:sp>
    </p:spTree>
    <p:extLst>
      <p:ext uri="{BB962C8B-B14F-4D97-AF65-F5344CB8AC3E}">
        <p14:creationId xmlns:p14="http://schemas.microsoft.com/office/powerpoint/2010/main" val="33755732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This position appears to be completely untenable. </a:t>
            </a:r>
            <a:endParaRPr lang="en-GB" dirty="0" smtClean="0"/>
          </a:p>
          <a:p>
            <a:r>
              <a:rPr lang="en-GB" dirty="0" smtClean="0"/>
              <a:t>Under </a:t>
            </a:r>
            <a:r>
              <a:rPr lang="en-GB" dirty="0"/>
              <a:t>normal circumstances, I am taken to intend whatever I can reasonably foresee as the result of my action so that if the death of the attacker is reasonably foreseen as the result of the means I take to repel the attack then I intend his death. However, I do so in an attenuated way—I can intend it without directly desiring it. This can be explained, I think, using Aristotle’s distinction between voluntary acts and nonvoluntary acts. </a:t>
            </a:r>
            <a:endParaRPr lang="en-US" dirty="0"/>
          </a:p>
          <a:p>
            <a:endParaRPr lang="en-US" dirty="0"/>
          </a:p>
        </p:txBody>
      </p:sp>
    </p:spTree>
    <p:extLst>
      <p:ext uri="{BB962C8B-B14F-4D97-AF65-F5344CB8AC3E}">
        <p14:creationId xmlns:p14="http://schemas.microsoft.com/office/powerpoint/2010/main" val="148219224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A ship’s captain who throws his cargo overboard </a:t>
            </a:r>
            <a:r>
              <a:rPr lang="en-GB" dirty="0" smtClean="0"/>
              <a:t>in a storm to </a:t>
            </a:r>
            <a:r>
              <a:rPr lang="en-GB" dirty="0"/>
              <a:t>save the ship and crew acts, properly speaking, voluntarily rather than involuntarily. No one is coercing him to do what he does or manipulating his limbs and he can choose not to jettison the cargo if he so wishes. However, his action can be described as </a:t>
            </a:r>
            <a:r>
              <a:rPr lang="en-GB" i="1" dirty="0"/>
              <a:t>non</a:t>
            </a:r>
            <a:r>
              <a:rPr lang="en-GB" dirty="0"/>
              <a:t>voluntary (even though properly voluntary) to indicate the fact that other things being equal, this is not something he would choose to do. His act is not </a:t>
            </a:r>
            <a:r>
              <a:rPr lang="en-GB" dirty="0" smtClean="0"/>
              <a:t>mere caprice</a:t>
            </a:r>
            <a:r>
              <a:rPr lang="en-GB" dirty="0" smtClean="0"/>
              <a:t>. </a:t>
            </a:r>
            <a:endParaRPr lang="en-US" dirty="0"/>
          </a:p>
          <a:p>
            <a:endParaRPr lang="en-US" dirty="0"/>
          </a:p>
        </p:txBody>
      </p:sp>
    </p:spTree>
    <p:extLst>
      <p:ext uri="{BB962C8B-B14F-4D97-AF65-F5344CB8AC3E}">
        <p14:creationId xmlns:p14="http://schemas.microsoft.com/office/powerpoint/2010/main" val="244368058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Similarly, a mountain climber who cuts the rope above another climber, where it is reasonably certain that unless this is done all the climbers on that rope will fall to their deaths, can be said to intend whatever can reasonably be seen to be the result of that action. He doesn’t </a:t>
            </a:r>
            <a:r>
              <a:rPr lang="en-GB" i="1" dirty="0"/>
              <a:t>desire</a:t>
            </a:r>
            <a:r>
              <a:rPr lang="en-GB" dirty="0"/>
              <a:t> the death of the climber below him and, were things otherwise, would not cut the rope. But, things being as they are, he </a:t>
            </a:r>
            <a:r>
              <a:rPr lang="en-GB" i="1" dirty="0"/>
              <a:t>intends</a:t>
            </a:r>
            <a:r>
              <a:rPr lang="en-GB" dirty="0"/>
              <a:t> what can reasonably be foreseen. </a:t>
            </a:r>
            <a:endParaRPr lang="en-US" dirty="0"/>
          </a:p>
        </p:txBody>
      </p:sp>
    </p:spTree>
    <p:extLst>
      <p:ext uri="{BB962C8B-B14F-4D97-AF65-F5344CB8AC3E}">
        <p14:creationId xmlns:p14="http://schemas.microsoft.com/office/powerpoint/2010/main" val="182617412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Of course, the usual principle of proportionality applies so that drastic means cannot be employed for the repulsion of a trivial assault or the alleviation of a minor and remote risk. This is a matter of judgement </a:t>
            </a:r>
            <a:r>
              <a:rPr lang="en-GB" dirty="0" smtClean="0"/>
              <a:t>in particular circumstances.</a:t>
            </a:r>
            <a:endParaRPr lang="en-US" dirty="0"/>
          </a:p>
        </p:txBody>
      </p:sp>
    </p:spTree>
    <p:extLst>
      <p:ext uri="{BB962C8B-B14F-4D97-AF65-F5344CB8AC3E}">
        <p14:creationId xmlns:p14="http://schemas.microsoft.com/office/powerpoint/2010/main" val="338914072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Finnis is puzzled by Thomas’s apparent disregard of the exceptionless nature of the moral norm never to intend the death of another when it comes to evaluating the moral status of actions taken by the public authority during a war or in the administration of justice. [see 2a2ae q. 64, a. 6, ad. 3; q. 67, a. 7. c.</a:t>
            </a:r>
            <a:r>
              <a:rPr lang="en-GB" dirty="0" smtClean="0"/>
              <a:t>]</a:t>
            </a:r>
            <a:endParaRPr lang="en-US" dirty="0"/>
          </a:p>
        </p:txBody>
      </p:sp>
    </p:spTree>
    <p:extLst>
      <p:ext uri="{BB962C8B-B14F-4D97-AF65-F5344CB8AC3E}">
        <p14:creationId xmlns:p14="http://schemas.microsoft.com/office/powerpoint/2010/main" val="393931745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H</a:t>
            </a:r>
            <a:r>
              <a:rPr lang="en-GB" dirty="0" smtClean="0"/>
              <a:t>e </a:t>
            </a:r>
            <a:r>
              <a:rPr lang="en-GB" dirty="0"/>
              <a:t>is right to be puzzled. If it’s exceptionless then it’s exceptionless. So, either Thomas is being inconsistent or </a:t>
            </a:r>
            <a:r>
              <a:rPr lang="en-GB" dirty="0" smtClean="0"/>
              <a:t>the norm is not, </a:t>
            </a:r>
            <a:r>
              <a:rPr lang="en-GB" dirty="0"/>
              <a:t>in </a:t>
            </a:r>
            <a:r>
              <a:rPr lang="en-GB" dirty="0" smtClean="0"/>
              <a:t>fact, </a:t>
            </a:r>
            <a:r>
              <a:rPr lang="en-GB" dirty="0"/>
              <a:t>exceptionless. Why one rule for public authorities and another for private persons? </a:t>
            </a:r>
            <a:endParaRPr lang="en-US" dirty="0"/>
          </a:p>
          <a:p>
            <a:endParaRPr lang="en-US" dirty="0"/>
          </a:p>
        </p:txBody>
      </p:sp>
    </p:spTree>
    <p:extLst>
      <p:ext uri="{BB962C8B-B14F-4D97-AF65-F5344CB8AC3E}">
        <p14:creationId xmlns:p14="http://schemas.microsoft.com/office/powerpoint/2010/main" val="198538297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Even if a prudential case could be made for confining drastic action to public authorities whenever possible, there will be times when this is simply not possible, as when one comes under attack and there is no opportunity to refer the matter to some public body. </a:t>
            </a:r>
            <a:endParaRPr lang="en-GB" dirty="0" smtClean="0"/>
          </a:p>
          <a:p>
            <a:r>
              <a:rPr lang="en-GB" dirty="0" smtClean="0"/>
              <a:t>Imagine </a:t>
            </a:r>
            <a:r>
              <a:rPr lang="en-GB" dirty="0"/>
              <a:t>yourself saying, ‘Just a moment, mugger, while I alert the appropriate public authorities’!</a:t>
            </a:r>
            <a:endParaRPr lang="en-US" dirty="0"/>
          </a:p>
          <a:p>
            <a:endParaRPr lang="en-US" dirty="0"/>
          </a:p>
        </p:txBody>
      </p:sp>
    </p:spTree>
    <p:extLst>
      <p:ext uri="{BB962C8B-B14F-4D97-AF65-F5344CB8AC3E}">
        <p14:creationId xmlns:p14="http://schemas.microsoft.com/office/powerpoint/2010/main" val="398768244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That there is any question at all of the relationship between the </a:t>
            </a:r>
            <a:r>
              <a:rPr lang="en-GB" i="1" dirty="0"/>
              <a:t>Sacerdotium</a:t>
            </a:r>
            <a:r>
              <a:rPr lang="en-GB" dirty="0"/>
              <a:t> and the </a:t>
            </a:r>
            <a:r>
              <a:rPr lang="en-GB" i="1" dirty="0"/>
              <a:t>Imperium</a:t>
            </a:r>
            <a:r>
              <a:rPr lang="en-GB" dirty="0"/>
              <a:t> (</a:t>
            </a:r>
            <a:r>
              <a:rPr lang="en-GB" i="1" dirty="0"/>
              <a:t>regnum</a:t>
            </a:r>
            <a:r>
              <a:rPr lang="en-GB" dirty="0"/>
              <a:t>), the spiritual and the secular realms, </a:t>
            </a:r>
            <a:r>
              <a:rPr lang="en-GB" dirty="0" smtClean="0"/>
              <a:t>is</a:t>
            </a:r>
            <a:r>
              <a:rPr lang="en-GB" dirty="0" smtClean="0"/>
              <a:t> </a:t>
            </a:r>
            <a:r>
              <a:rPr lang="en-GB" dirty="0"/>
              <a:t>a distinctively Christian </a:t>
            </a:r>
            <a:r>
              <a:rPr lang="en-GB" dirty="0" smtClean="0"/>
              <a:t>problem</a:t>
            </a:r>
            <a:r>
              <a:rPr lang="en-GB" dirty="0" smtClean="0"/>
              <a:t>. </a:t>
            </a:r>
          </a:p>
          <a:p>
            <a:r>
              <a:rPr lang="en-GB" dirty="0" smtClean="0"/>
              <a:t>Ernest </a:t>
            </a:r>
            <a:r>
              <a:rPr lang="en-GB" dirty="0"/>
              <a:t>Fortin </a:t>
            </a:r>
            <a:r>
              <a:rPr lang="en-GB" dirty="0" smtClean="0"/>
              <a:t>points </a:t>
            </a:r>
            <a:r>
              <a:rPr lang="en-GB" dirty="0"/>
              <a:t>to what he regards as an important </a:t>
            </a:r>
            <a:r>
              <a:rPr lang="en-GB" dirty="0" smtClean="0"/>
              <a:t>difference on this topic </a:t>
            </a:r>
            <a:r>
              <a:rPr lang="en-GB" dirty="0"/>
              <a:t>between Islam and Judaism, on the one hand, and Christianity, on </a:t>
            </a:r>
            <a:r>
              <a:rPr lang="en-GB" dirty="0" smtClean="0"/>
              <a:t>the other, writing— </a:t>
            </a:r>
            <a:endParaRPr lang="en-US" dirty="0"/>
          </a:p>
        </p:txBody>
      </p:sp>
    </p:spTree>
    <p:extLst>
      <p:ext uri="{BB962C8B-B14F-4D97-AF65-F5344CB8AC3E}">
        <p14:creationId xmlns:p14="http://schemas.microsoft.com/office/powerpoint/2010/main" val="365460202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smtClean="0"/>
              <a:t>Moreover</a:t>
            </a:r>
            <a:r>
              <a:rPr lang="en-GB" dirty="0" smtClean="0"/>
              <a:t>, </a:t>
            </a:r>
            <a:r>
              <a:rPr lang="en-GB" dirty="0"/>
              <a:t>in the end, Thomas himself rejects the claim that ‘imposing and carrying out capital punishment involves no intent to kill.’ [Finnis, 2802a2ae q. 64, a. 7. In a footnote, Finnis remarks that ‘if executioners have this intention, so too must the judges on whose orders they act…’ 280, </a:t>
            </a:r>
            <a:r>
              <a:rPr lang="en-GB" dirty="0" err="1"/>
              <a:t>fn</a:t>
            </a:r>
            <a:r>
              <a:rPr lang="en-GB" dirty="0"/>
              <a:t> 31] How can this be so? </a:t>
            </a:r>
            <a:endParaRPr lang="en-US" dirty="0"/>
          </a:p>
        </p:txBody>
      </p:sp>
    </p:spTree>
    <p:extLst>
      <p:ext uri="{BB962C8B-B14F-4D97-AF65-F5344CB8AC3E}">
        <p14:creationId xmlns:p14="http://schemas.microsoft.com/office/powerpoint/2010/main" val="6392294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Thomas’s answer is that vicious criminals, having deviated from reason, have acquired the status of a subhuman animal and so may legitimately be </a:t>
            </a:r>
            <a:r>
              <a:rPr lang="en-GB" dirty="0" smtClean="0"/>
              <a:t>intentionally </a:t>
            </a:r>
            <a:r>
              <a:rPr lang="en-GB" dirty="0"/>
              <a:t>killed. Not only is this just but there are consequential reasons for </a:t>
            </a:r>
            <a:r>
              <a:rPr lang="en-GB" dirty="0" smtClean="0"/>
              <a:t>killing them: </a:t>
            </a:r>
            <a:r>
              <a:rPr lang="en-GB" dirty="0"/>
              <a:t>it deters others and removes a danger from society</a:t>
            </a:r>
            <a:r>
              <a:rPr lang="en-US" dirty="0"/>
              <a:t>.</a:t>
            </a:r>
          </a:p>
          <a:p>
            <a:endParaRPr lang="en-US" dirty="0"/>
          </a:p>
        </p:txBody>
      </p:sp>
    </p:spTree>
    <p:extLst>
      <p:ext uri="{BB962C8B-B14F-4D97-AF65-F5344CB8AC3E}">
        <p14:creationId xmlns:p14="http://schemas.microsoft.com/office/powerpoint/2010/main" val="405150127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The characterisation of vicious criminals as sub-human is an act of hermeneutical desperation. </a:t>
            </a:r>
            <a:r>
              <a:rPr lang="en-GB" dirty="0" smtClean="0"/>
              <a:t>However much it may be a relief to our feelings to think in this way, human </a:t>
            </a:r>
            <a:r>
              <a:rPr lang="en-GB" dirty="0"/>
              <a:t>beings do not cease to be human when they act viciously—in fact, their acts are not vicious </a:t>
            </a:r>
            <a:r>
              <a:rPr lang="en-GB" i="1" dirty="0"/>
              <a:t>unless</a:t>
            </a:r>
            <a:r>
              <a:rPr lang="en-GB" dirty="0"/>
              <a:t> they are human. </a:t>
            </a:r>
            <a:r>
              <a:rPr lang="en-GB" dirty="0" smtClean="0"/>
              <a:t>Non-human animals </a:t>
            </a:r>
            <a:r>
              <a:rPr lang="en-GB" dirty="0"/>
              <a:t>may cause death and destruction but </a:t>
            </a:r>
            <a:r>
              <a:rPr lang="en-GB" dirty="0" smtClean="0"/>
              <a:t>such </a:t>
            </a:r>
            <a:r>
              <a:rPr lang="en-GB" dirty="0"/>
              <a:t>acts are not vicious. </a:t>
            </a:r>
            <a:endParaRPr lang="en-US" dirty="0"/>
          </a:p>
        </p:txBody>
      </p:sp>
    </p:spTree>
    <p:extLst>
      <p:ext uri="{BB962C8B-B14F-4D97-AF65-F5344CB8AC3E}">
        <p14:creationId xmlns:p14="http://schemas.microsoft.com/office/powerpoint/2010/main" val="69442133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Thomas’s justification appears to be nonsensical as Finnis himself admits: ‘Aquinas’ argument that wrongdoing {</a:t>
            </a:r>
            <a:r>
              <a:rPr lang="en-GB" i="1" dirty="0"/>
              <a:t>peccatum</a:t>
            </a:r>
            <a:r>
              <a:rPr lang="en-GB" dirty="0"/>
              <a:t>} reduces one to the status of beasts whose life we dispose </a:t>
            </a:r>
            <a:r>
              <a:rPr lang="en-GB"/>
              <a:t>of </a:t>
            </a:r>
            <a:r>
              <a:rPr lang="en-GB" smtClean="0"/>
              <a:t>for </a:t>
            </a:r>
            <a:r>
              <a:rPr lang="en-GB" dirty="0"/>
              <a:t>utility clearly fails not least because elsewhere he explicitly denies this supposed fact! [2a2ae q. 25,a. 6, c., and ad. 1 and ad. 2</a:t>
            </a:r>
            <a:r>
              <a:rPr lang="en-GB" dirty="0" smtClean="0"/>
              <a:t>]</a:t>
            </a:r>
            <a:endParaRPr lang="en-US" dirty="0"/>
          </a:p>
        </p:txBody>
      </p:sp>
    </p:spTree>
    <p:extLst>
      <p:ext uri="{BB962C8B-B14F-4D97-AF65-F5344CB8AC3E}">
        <p14:creationId xmlns:p14="http://schemas.microsoft.com/office/powerpoint/2010/main" val="338990031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GB" dirty="0"/>
              <a:t>None of the conceptual juggling by either Thomas or Finnis is necessary if we deny that intentional killing (in the attenuated sense I indicated above) is an exceptionless norm. </a:t>
            </a:r>
            <a:endParaRPr lang="en-GB" dirty="0" smtClean="0"/>
          </a:p>
          <a:p>
            <a:r>
              <a:rPr lang="en-GB" dirty="0" smtClean="0"/>
              <a:t>What </a:t>
            </a:r>
            <a:r>
              <a:rPr lang="en-GB" i="1" dirty="0"/>
              <a:t>is</a:t>
            </a:r>
            <a:r>
              <a:rPr lang="en-GB" dirty="0"/>
              <a:t> an exceptionless norm is intentional murder/manslaughter, </a:t>
            </a:r>
            <a:r>
              <a:rPr lang="en-GB" dirty="0" smtClean="0"/>
              <a:t>namely, </a:t>
            </a:r>
            <a:r>
              <a:rPr lang="en-GB" i="1" dirty="0"/>
              <a:t>wrongful</a:t>
            </a:r>
            <a:r>
              <a:rPr lang="en-GB" dirty="0"/>
              <a:t> killing.</a:t>
            </a:r>
            <a:endParaRPr lang="en-US" dirty="0"/>
          </a:p>
        </p:txBody>
      </p:sp>
    </p:spTree>
    <p:extLst>
      <p:ext uri="{BB962C8B-B14F-4D97-AF65-F5344CB8AC3E}">
        <p14:creationId xmlns:p14="http://schemas.microsoft.com/office/powerpoint/2010/main" val="288504041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‘The most distinctive feature of Islam and Judaism is that they both present themselves first and foremost as divinely revealed Laws or, as all-inclusive social orders, regulating every segment of men’s private and public lives and precluding from the outset any sphere of activity in which reason could operate independently of the divine </a:t>
            </a:r>
            <a:r>
              <a:rPr lang="en-GB" dirty="0" smtClean="0"/>
              <a:t>Law….(cont’d)</a:t>
            </a:r>
            <a:endParaRPr lang="en-US" dirty="0"/>
          </a:p>
        </p:txBody>
      </p:sp>
    </p:spTree>
    <p:extLst>
      <p:ext uri="{BB962C8B-B14F-4D97-AF65-F5344CB8AC3E}">
        <p14:creationId xmlns:p14="http://schemas.microsoft.com/office/powerpoint/2010/main" val="229070250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Christianity, on the other </a:t>
            </a:r>
            <a:r>
              <a:rPr lang="en-GB" dirty="0" smtClean="0"/>
              <a:t>hand </a:t>
            </a:r>
            <a:r>
              <a:rPr lang="en-GB" dirty="0"/>
              <a:t>first comes to sight as a faith or as a sacred doctrine, demanding adherence to a set of fundamental beliefs but otherwise leaving its followers at liberty to organize their social and political lives in accordance with norms and principles that are not specifically religious.’ (Fortin, p.251)</a:t>
            </a:r>
            <a:endParaRPr lang="en-US" dirty="0"/>
          </a:p>
          <a:p>
            <a:endParaRPr lang="en-US" dirty="0"/>
          </a:p>
        </p:txBody>
      </p:sp>
    </p:spTree>
    <p:extLst>
      <p:ext uri="{BB962C8B-B14F-4D97-AF65-F5344CB8AC3E}">
        <p14:creationId xmlns:p14="http://schemas.microsoft.com/office/powerpoint/2010/main" val="152536673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This </a:t>
            </a:r>
            <a:r>
              <a:rPr lang="en-GB" dirty="0" err="1"/>
              <a:t>theologico</a:t>
            </a:r>
            <a:r>
              <a:rPr lang="en-GB" dirty="0"/>
              <a:t>-legal difference </a:t>
            </a:r>
            <a:r>
              <a:rPr lang="en-GB" dirty="0" smtClean="0"/>
              <a:t>between the theistic religions leads </a:t>
            </a:r>
            <a:r>
              <a:rPr lang="en-GB" dirty="0"/>
              <a:t>to a socio-political </a:t>
            </a:r>
            <a:r>
              <a:rPr lang="en-GB" dirty="0" smtClean="0"/>
              <a:t>difference as well. </a:t>
            </a:r>
            <a:r>
              <a:rPr lang="en-GB" dirty="0"/>
              <a:t>Whereas in Jewish society and Islamic society, it seems that there can be at most one centre of authority, in Christian society, there are two. And one of the most significant and recurrent features of Western history is the tension between these two centres. Each centre is relatively independent of the other but nonetheless </a:t>
            </a:r>
            <a:r>
              <a:rPr lang="en-GB" dirty="0" smtClean="0"/>
              <a:t>has </a:t>
            </a:r>
            <a:r>
              <a:rPr lang="en-GB" dirty="0"/>
              <a:t>to coexist in the same social space. </a:t>
            </a:r>
            <a:endParaRPr lang="en-GB" dirty="0" smtClean="0"/>
          </a:p>
          <a:p>
            <a:pPr marL="0" indent="0">
              <a:buNone/>
            </a:pPr>
            <a:endParaRPr lang="en-US" dirty="0"/>
          </a:p>
        </p:txBody>
      </p:sp>
    </p:spTree>
    <p:extLst>
      <p:ext uri="{BB962C8B-B14F-4D97-AF65-F5344CB8AC3E}">
        <p14:creationId xmlns:p14="http://schemas.microsoft.com/office/powerpoint/2010/main" val="336788273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a:t>
            </a:r>
            <a:r>
              <a:rPr lang="en-GB" dirty="0" smtClean="0"/>
              <a:t>upshot’, writes Fortin, ‘was </a:t>
            </a:r>
            <a:r>
              <a:rPr lang="en-GB" dirty="0"/>
              <a:t>that one was usually able to study political phenomena in the light of reason alone without directly challenging the established religious authority or running the risk of an open confrontation with it.’ [Fortin, 251]  </a:t>
            </a:r>
            <a:endParaRPr lang="en-US" dirty="0"/>
          </a:p>
          <a:p>
            <a:endParaRPr lang="en-US" dirty="0"/>
          </a:p>
        </p:txBody>
      </p:sp>
    </p:spTree>
    <p:extLst>
      <p:ext uri="{BB962C8B-B14F-4D97-AF65-F5344CB8AC3E}">
        <p14:creationId xmlns:p14="http://schemas.microsoft.com/office/powerpoint/2010/main" val="16377511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Tyranny</a:t>
            </a:r>
            <a:endParaRPr lang="en-US" dirty="0"/>
          </a:p>
        </p:txBody>
      </p:sp>
      <p:sp>
        <p:nvSpPr>
          <p:cNvPr id="3" name="Content Placeholder 2"/>
          <p:cNvSpPr>
            <a:spLocks noGrp="1"/>
          </p:cNvSpPr>
          <p:nvPr>
            <p:ph idx="1"/>
          </p:nvPr>
        </p:nvSpPr>
        <p:spPr/>
        <p:txBody>
          <a:bodyPr>
            <a:normAutofit/>
          </a:bodyPr>
          <a:lstStyle/>
          <a:p>
            <a:r>
              <a:rPr lang="en-GB" dirty="0"/>
              <a:t>Thomas makes a distinction between two types of </a:t>
            </a:r>
            <a:r>
              <a:rPr lang="en-GB" dirty="0" smtClean="0"/>
              <a:t>rule or governance: </a:t>
            </a:r>
            <a:r>
              <a:rPr lang="en-GB" dirty="0"/>
              <a:t>regal (or royal</a:t>
            </a:r>
            <a:r>
              <a:rPr lang="en-GB" dirty="0" smtClean="0"/>
              <a:t>), on the one hand, </a:t>
            </a:r>
            <a:r>
              <a:rPr lang="en-GB" dirty="0"/>
              <a:t>and </a:t>
            </a:r>
            <a:r>
              <a:rPr lang="en-GB" dirty="0" smtClean="0"/>
              <a:t>political, on the other, </a:t>
            </a:r>
            <a:r>
              <a:rPr lang="en-GB" dirty="0"/>
              <a:t>a distinction that will be picked up and used later by Sir John Fortescue. </a:t>
            </a:r>
            <a:r>
              <a:rPr lang="en-GB" dirty="0" smtClean="0"/>
              <a:t>Governance </a:t>
            </a:r>
            <a:r>
              <a:rPr lang="en-GB" dirty="0"/>
              <a:t>is political when the ruler is limited by the laws of the political </a:t>
            </a:r>
            <a:r>
              <a:rPr lang="en-GB" dirty="0" smtClean="0"/>
              <a:t>community</a:t>
            </a:r>
            <a:r>
              <a:rPr lang="en-GB" dirty="0" smtClean="0"/>
              <a:t>; governance is</a:t>
            </a:r>
            <a:r>
              <a:rPr lang="en-GB" dirty="0" smtClean="0"/>
              <a:t> </a:t>
            </a:r>
            <a:r>
              <a:rPr lang="en-GB" dirty="0"/>
              <a:t>regal </a:t>
            </a:r>
            <a:r>
              <a:rPr lang="en-GB" dirty="0" smtClean="0"/>
              <a:t>when</a:t>
            </a:r>
            <a:r>
              <a:rPr lang="en-GB" dirty="0" smtClean="0"/>
              <a:t> </a:t>
            </a:r>
            <a:r>
              <a:rPr lang="en-GB" dirty="0"/>
              <a:t>the ruler has plenary power. </a:t>
            </a:r>
            <a:endParaRPr lang="en-US" dirty="0"/>
          </a:p>
        </p:txBody>
      </p:sp>
    </p:spTree>
    <p:extLst>
      <p:ext uri="{BB962C8B-B14F-4D97-AF65-F5344CB8AC3E}">
        <p14:creationId xmlns:p14="http://schemas.microsoft.com/office/powerpoint/2010/main" val="195104068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theme/theme1.xml><?xml version="1.0" encoding="utf-8"?>
<a:theme xmlns:a="http://schemas.openxmlformats.org/drawingml/2006/main" name="Plaza">
  <a:themeElements>
    <a:clrScheme name="Plaza">
      <a:dk1>
        <a:sysClr val="windowText" lastClr="000000"/>
      </a:dk1>
      <a:lt1>
        <a:sysClr val="window" lastClr="FFFFFF"/>
      </a:lt1>
      <a:dk2>
        <a:srgbClr val="333333"/>
      </a:dk2>
      <a:lt2>
        <a:srgbClr val="CCCCCC"/>
      </a:lt2>
      <a:accent1>
        <a:srgbClr val="990000"/>
      </a:accent1>
      <a:accent2>
        <a:srgbClr val="580101"/>
      </a:accent2>
      <a:accent3>
        <a:srgbClr val="E94A00"/>
      </a:accent3>
      <a:accent4>
        <a:srgbClr val="EB8F00"/>
      </a:accent4>
      <a:accent5>
        <a:srgbClr val="A4A4A4"/>
      </a:accent5>
      <a:accent6>
        <a:srgbClr val="666666"/>
      </a:accent6>
      <a:hlink>
        <a:srgbClr val="D01010"/>
      </a:hlink>
      <a:folHlink>
        <a:srgbClr val="E6682E"/>
      </a:folHlink>
    </a:clrScheme>
    <a:fontScheme name="Plaza">
      <a:majorFont>
        <a:latin typeface="Century Gothic"/>
        <a:ea typeface=""/>
        <a:cs typeface=""/>
        <a:font script="Jpan" typeface="メイリオ"/>
        <a:font script="Hans" typeface="宋体"/>
        <a:font script="Hant" typeface="新細明體"/>
      </a:majorFont>
      <a:minorFont>
        <a:latin typeface="Century Gothic"/>
        <a:ea typeface=""/>
        <a:cs typeface=""/>
        <a:font script="Jpan" typeface="メイリオ"/>
        <a:font script="Hans" typeface="宋体"/>
        <a:font script="Hant" typeface="新細明體"/>
      </a:minorFont>
    </a:fontScheme>
    <a:fmtScheme name="Plaza">
      <a:fillStyleLst>
        <a:solidFill>
          <a:schemeClr val="phClr"/>
        </a:solidFill>
        <a:gradFill rotWithShape="1">
          <a:gsLst>
            <a:gs pos="0">
              <a:schemeClr val="phClr">
                <a:tint val="100000"/>
                <a:shade val="60000"/>
                <a:satMod val="135000"/>
              </a:schemeClr>
            </a:gs>
            <a:gs pos="100000">
              <a:schemeClr val="phClr">
                <a:tint val="100000"/>
                <a:shade val="100000"/>
                <a:satMod val="135000"/>
              </a:schemeClr>
            </a:gs>
          </a:gsLst>
          <a:lin ang="16200000" scaled="1"/>
        </a:gradFill>
        <a:gradFill rotWithShape="1">
          <a:gsLst>
            <a:gs pos="0">
              <a:schemeClr val="phClr">
                <a:shade val="70000"/>
                <a:satMod val="120000"/>
              </a:schemeClr>
            </a:gs>
            <a:gs pos="35000">
              <a:schemeClr val="phClr">
                <a:shade val="100000"/>
                <a:satMod val="150000"/>
              </a:schemeClr>
            </a:gs>
            <a:gs pos="70000">
              <a:schemeClr val="phClr">
                <a:tint val="100000"/>
                <a:shade val="100000"/>
                <a:satMod val="200000"/>
                <a:greenMod val="100000"/>
              </a:schemeClr>
            </a:gs>
            <a:gs pos="100000">
              <a:schemeClr val="phClr">
                <a:tint val="100000"/>
                <a:shade val="100000"/>
                <a:satMod val="250000"/>
                <a:greenMod val="100000"/>
              </a:schemeClr>
            </a:gs>
          </a:gsLst>
          <a:lin ang="162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innerShdw blurRad="190500" dist="63500" dir="5400000">
              <a:srgbClr val="FFFFFF">
                <a:alpha val="65000"/>
              </a:srgbClr>
            </a:innerShdw>
          </a:effectLst>
          <a:scene3d>
            <a:camera prst="orthographicFront">
              <a:rot lat="0" lon="0" rev="0"/>
            </a:camera>
            <a:lightRig rig="twoPt" dir="r">
              <a:rot lat="0" lon="0" rev="6000000"/>
            </a:lightRig>
          </a:scene3d>
          <a:sp3d prstMaterial="matte">
            <a:bevelT w="0" h="0" prst="relaxedInset"/>
          </a:sp3d>
        </a:effectStyle>
        <a:effectStyle>
          <a:effectLst>
            <a:innerShdw blurRad="50800" dist="25400" dir="13500000">
              <a:srgbClr val="FFFFFF">
                <a:alpha val="75000"/>
              </a:srgbClr>
            </a:innerShdw>
            <a:outerShdw blurRad="88900" dist="38100" dir="6600000" sx="101000" sy="101000" rotWithShape="0">
              <a:srgbClr val="000000">
                <a:alpha val="50000"/>
              </a:srgbClr>
            </a:outerShdw>
          </a:effectLst>
          <a:scene3d>
            <a:camera prst="perspectiveFront" fov="3000000"/>
            <a:lightRig rig="morning" dir="tl">
              <a:rot lat="0" lon="0" rev="1800000"/>
            </a:lightRig>
          </a:scene3d>
          <a:sp3d contourW="38100" prstMaterial="softEdge">
            <a:bevelT w="25400" h="38100"/>
            <a:contourClr>
              <a:schemeClr val="phClr">
                <a:tint val="6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Plaza.thmx</Template>
  <TotalTime>103</TotalTime>
  <Words>3349</Words>
  <Application>Microsoft Macintosh PowerPoint</Application>
  <PresentationFormat>On-screen Show (4:3)</PresentationFormat>
  <Paragraphs>117</Paragraphs>
  <Slides>44</Slides>
  <Notes>44</Notes>
  <HiddenSlides>0</HiddenSlides>
  <MMClips>0</MMClips>
  <ScaleCrop>false</ScaleCrop>
  <HeadingPairs>
    <vt:vector size="4" baseType="variant">
      <vt:variant>
        <vt:lpstr>Theme</vt:lpstr>
      </vt:variant>
      <vt:variant>
        <vt:i4>1</vt:i4>
      </vt:variant>
      <vt:variant>
        <vt:lpstr>Slide Titles</vt:lpstr>
      </vt:variant>
      <vt:variant>
        <vt:i4>44</vt:i4>
      </vt:variant>
    </vt:vector>
  </HeadingPairs>
  <TitlesOfParts>
    <vt:vector size="45" baseType="lpstr">
      <vt:lpstr>Plaza</vt:lpstr>
      <vt:lpstr>Freedom’s Progress</vt:lpstr>
      <vt:lpstr>Sacred and Secular</vt:lpstr>
      <vt:lpstr>PowerPoint Presentation</vt:lpstr>
      <vt:lpstr>PowerPoint Presentation</vt:lpstr>
      <vt:lpstr>PowerPoint Presentation</vt:lpstr>
      <vt:lpstr>PowerPoint Presentation</vt:lpstr>
      <vt:lpstr>PowerPoint Presentation</vt:lpstr>
      <vt:lpstr>PowerPoint Presentation</vt:lpstr>
      <vt:lpstr>Tyranny</vt:lpstr>
      <vt:lpstr>PowerPoint Presentation</vt:lpstr>
      <vt:lpstr>PowerPoint Presentation</vt:lpstr>
      <vt:lpstr>PowerPoint Presentation</vt:lpstr>
      <vt:lpstr>A Digression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UCD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Freedom’s Progress</dc:title>
  <dc:creator>Gerard Casey</dc:creator>
  <cp:lastModifiedBy>Gerard Casey</cp:lastModifiedBy>
  <cp:revision>20</cp:revision>
  <dcterms:created xsi:type="dcterms:W3CDTF">2013-10-26T20:49:51Z</dcterms:created>
  <dcterms:modified xsi:type="dcterms:W3CDTF">2013-11-10T12:02:48Z</dcterms:modified>
</cp:coreProperties>
</file>