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56" r:id="rId2"/>
    <p:sldId id="306" r:id="rId3"/>
    <p:sldId id="307" r:id="rId4"/>
    <p:sldId id="257" r:id="rId5"/>
    <p:sldId id="308" r:id="rId6"/>
    <p:sldId id="258" r:id="rId7"/>
    <p:sldId id="309" r:id="rId8"/>
    <p:sldId id="259" r:id="rId9"/>
    <p:sldId id="310" r:id="rId10"/>
    <p:sldId id="260" r:id="rId11"/>
    <p:sldId id="261" r:id="rId12"/>
    <p:sldId id="262" r:id="rId13"/>
    <p:sldId id="263" r:id="rId14"/>
    <p:sldId id="264" r:id="rId15"/>
    <p:sldId id="265" r:id="rId16"/>
    <p:sldId id="266" r:id="rId17"/>
    <p:sldId id="267" r:id="rId18"/>
    <p:sldId id="268" r:id="rId19"/>
    <p:sldId id="269" r:id="rId20"/>
    <p:sldId id="270" r:id="rId21"/>
    <p:sldId id="311" r:id="rId22"/>
    <p:sldId id="272" r:id="rId23"/>
    <p:sldId id="273" r:id="rId24"/>
    <p:sldId id="276" r:id="rId25"/>
    <p:sldId id="277" r:id="rId26"/>
    <p:sldId id="312" r:id="rId27"/>
    <p:sldId id="278" r:id="rId28"/>
    <p:sldId id="279" r:id="rId29"/>
    <p:sldId id="313" r:id="rId30"/>
    <p:sldId id="280" r:id="rId31"/>
    <p:sldId id="281" r:id="rId32"/>
    <p:sldId id="314" r:id="rId33"/>
    <p:sldId id="282" r:id="rId34"/>
    <p:sldId id="283" r:id="rId35"/>
    <p:sldId id="315" r:id="rId36"/>
    <p:sldId id="284" r:id="rId37"/>
    <p:sldId id="285" r:id="rId38"/>
    <p:sldId id="286" r:id="rId39"/>
    <p:sldId id="287" r:id="rId40"/>
    <p:sldId id="288" r:id="rId41"/>
    <p:sldId id="316" r:id="rId42"/>
    <p:sldId id="289" r:id="rId43"/>
    <p:sldId id="290" r:id="rId44"/>
    <p:sldId id="291" r:id="rId45"/>
    <p:sldId id="292" r:id="rId46"/>
    <p:sldId id="293" r:id="rId47"/>
    <p:sldId id="317" r:id="rId48"/>
    <p:sldId id="297" r:id="rId49"/>
    <p:sldId id="296" r:id="rId50"/>
    <p:sldId id="298" r:id="rId51"/>
    <p:sldId id="299" r:id="rId52"/>
    <p:sldId id="300" r:id="rId53"/>
    <p:sldId id="301" r:id="rId54"/>
    <p:sldId id="302" r:id="rId55"/>
    <p:sldId id="318" r:id="rId56"/>
    <p:sldId id="303" r:id="rId57"/>
    <p:sldId id="319" r:id="rId58"/>
    <p:sldId id="304" r:id="rId59"/>
    <p:sldId id="305" r:id="rId60"/>
    <p:sldId id="320"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5A4B99-8A78-4B4C-BB23-429D6CCB9A7A}" type="datetimeFigureOut">
              <a:rPr lang="en-US" smtClean="0"/>
              <a:t>10/11/2013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038AAB-73AF-6142-AEAF-802EA0E9F30A}" type="slidenum">
              <a:rPr lang="en-US" smtClean="0"/>
              <a:t>‹#›</a:t>
            </a:fld>
            <a:endParaRPr lang="en-US"/>
          </a:p>
        </p:txBody>
      </p:sp>
    </p:spTree>
    <p:extLst>
      <p:ext uri="{BB962C8B-B14F-4D97-AF65-F5344CB8AC3E}">
        <p14:creationId xmlns:p14="http://schemas.microsoft.com/office/powerpoint/2010/main" val="13791514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a:t>
            </a:fld>
            <a:endParaRPr lang="en-US"/>
          </a:p>
        </p:txBody>
      </p:sp>
    </p:spTree>
    <p:extLst>
      <p:ext uri="{BB962C8B-B14F-4D97-AF65-F5344CB8AC3E}">
        <p14:creationId xmlns:p14="http://schemas.microsoft.com/office/powerpoint/2010/main" val="1482137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10</a:t>
            </a:fld>
            <a:endParaRPr lang="en-US"/>
          </a:p>
        </p:txBody>
      </p:sp>
    </p:spTree>
    <p:extLst>
      <p:ext uri="{BB962C8B-B14F-4D97-AF65-F5344CB8AC3E}">
        <p14:creationId xmlns:p14="http://schemas.microsoft.com/office/powerpoint/2010/main" val="1169673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11</a:t>
            </a:fld>
            <a:endParaRPr lang="en-US"/>
          </a:p>
        </p:txBody>
      </p:sp>
    </p:spTree>
    <p:extLst>
      <p:ext uri="{BB962C8B-B14F-4D97-AF65-F5344CB8AC3E}">
        <p14:creationId xmlns:p14="http://schemas.microsoft.com/office/powerpoint/2010/main" val="4199837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12</a:t>
            </a:fld>
            <a:endParaRPr lang="en-US"/>
          </a:p>
        </p:txBody>
      </p:sp>
    </p:spTree>
    <p:extLst>
      <p:ext uri="{BB962C8B-B14F-4D97-AF65-F5344CB8AC3E}">
        <p14:creationId xmlns:p14="http://schemas.microsoft.com/office/powerpoint/2010/main" val="3150497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13</a:t>
            </a:fld>
            <a:endParaRPr lang="en-US"/>
          </a:p>
        </p:txBody>
      </p:sp>
    </p:spTree>
    <p:extLst>
      <p:ext uri="{BB962C8B-B14F-4D97-AF65-F5344CB8AC3E}">
        <p14:creationId xmlns:p14="http://schemas.microsoft.com/office/powerpoint/2010/main" val="893495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14</a:t>
            </a:fld>
            <a:endParaRPr lang="en-US"/>
          </a:p>
        </p:txBody>
      </p:sp>
    </p:spTree>
    <p:extLst>
      <p:ext uri="{BB962C8B-B14F-4D97-AF65-F5344CB8AC3E}">
        <p14:creationId xmlns:p14="http://schemas.microsoft.com/office/powerpoint/2010/main" val="1143032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15</a:t>
            </a:fld>
            <a:endParaRPr lang="en-US"/>
          </a:p>
        </p:txBody>
      </p:sp>
    </p:spTree>
    <p:extLst>
      <p:ext uri="{BB962C8B-B14F-4D97-AF65-F5344CB8AC3E}">
        <p14:creationId xmlns:p14="http://schemas.microsoft.com/office/powerpoint/2010/main" val="4276527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16</a:t>
            </a:fld>
            <a:endParaRPr lang="en-US"/>
          </a:p>
        </p:txBody>
      </p:sp>
    </p:spTree>
    <p:extLst>
      <p:ext uri="{BB962C8B-B14F-4D97-AF65-F5344CB8AC3E}">
        <p14:creationId xmlns:p14="http://schemas.microsoft.com/office/powerpoint/2010/main" val="3430048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17</a:t>
            </a:fld>
            <a:endParaRPr lang="en-US"/>
          </a:p>
        </p:txBody>
      </p:sp>
    </p:spTree>
    <p:extLst>
      <p:ext uri="{BB962C8B-B14F-4D97-AF65-F5344CB8AC3E}">
        <p14:creationId xmlns:p14="http://schemas.microsoft.com/office/powerpoint/2010/main" val="6239398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18</a:t>
            </a:fld>
            <a:endParaRPr lang="en-US"/>
          </a:p>
        </p:txBody>
      </p:sp>
    </p:spTree>
    <p:extLst>
      <p:ext uri="{BB962C8B-B14F-4D97-AF65-F5344CB8AC3E}">
        <p14:creationId xmlns:p14="http://schemas.microsoft.com/office/powerpoint/2010/main" val="3814544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19</a:t>
            </a:fld>
            <a:endParaRPr lang="en-US"/>
          </a:p>
        </p:txBody>
      </p:sp>
    </p:spTree>
    <p:extLst>
      <p:ext uri="{BB962C8B-B14F-4D97-AF65-F5344CB8AC3E}">
        <p14:creationId xmlns:p14="http://schemas.microsoft.com/office/powerpoint/2010/main" val="3728060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a:t>
            </a:fld>
            <a:endParaRPr lang="en-US"/>
          </a:p>
        </p:txBody>
      </p:sp>
    </p:spTree>
    <p:extLst>
      <p:ext uri="{BB962C8B-B14F-4D97-AF65-F5344CB8AC3E}">
        <p14:creationId xmlns:p14="http://schemas.microsoft.com/office/powerpoint/2010/main" val="36904181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20</a:t>
            </a:fld>
            <a:endParaRPr lang="en-US"/>
          </a:p>
        </p:txBody>
      </p:sp>
    </p:spTree>
    <p:extLst>
      <p:ext uri="{BB962C8B-B14F-4D97-AF65-F5344CB8AC3E}">
        <p14:creationId xmlns:p14="http://schemas.microsoft.com/office/powerpoint/2010/main" val="39750486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21</a:t>
            </a:fld>
            <a:endParaRPr lang="en-US"/>
          </a:p>
        </p:txBody>
      </p:sp>
    </p:spTree>
    <p:extLst>
      <p:ext uri="{BB962C8B-B14F-4D97-AF65-F5344CB8AC3E}">
        <p14:creationId xmlns:p14="http://schemas.microsoft.com/office/powerpoint/2010/main" val="1290489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22</a:t>
            </a:fld>
            <a:endParaRPr lang="en-US"/>
          </a:p>
        </p:txBody>
      </p:sp>
    </p:spTree>
    <p:extLst>
      <p:ext uri="{BB962C8B-B14F-4D97-AF65-F5344CB8AC3E}">
        <p14:creationId xmlns:p14="http://schemas.microsoft.com/office/powerpoint/2010/main" val="10261369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23</a:t>
            </a:fld>
            <a:endParaRPr lang="en-US"/>
          </a:p>
        </p:txBody>
      </p:sp>
    </p:spTree>
    <p:extLst>
      <p:ext uri="{BB962C8B-B14F-4D97-AF65-F5344CB8AC3E}">
        <p14:creationId xmlns:p14="http://schemas.microsoft.com/office/powerpoint/2010/main" val="2299788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24</a:t>
            </a:fld>
            <a:endParaRPr lang="en-US"/>
          </a:p>
        </p:txBody>
      </p:sp>
    </p:spTree>
    <p:extLst>
      <p:ext uri="{BB962C8B-B14F-4D97-AF65-F5344CB8AC3E}">
        <p14:creationId xmlns:p14="http://schemas.microsoft.com/office/powerpoint/2010/main" val="34923895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25</a:t>
            </a:fld>
            <a:endParaRPr lang="en-US"/>
          </a:p>
        </p:txBody>
      </p:sp>
    </p:spTree>
    <p:extLst>
      <p:ext uri="{BB962C8B-B14F-4D97-AF65-F5344CB8AC3E}">
        <p14:creationId xmlns:p14="http://schemas.microsoft.com/office/powerpoint/2010/main" val="39333565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26</a:t>
            </a:fld>
            <a:endParaRPr lang="en-US"/>
          </a:p>
        </p:txBody>
      </p:sp>
    </p:spTree>
    <p:extLst>
      <p:ext uri="{BB962C8B-B14F-4D97-AF65-F5344CB8AC3E}">
        <p14:creationId xmlns:p14="http://schemas.microsoft.com/office/powerpoint/2010/main" val="10536962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27</a:t>
            </a:fld>
            <a:endParaRPr lang="en-US"/>
          </a:p>
        </p:txBody>
      </p:sp>
    </p:spTree>
    <p:extLst>
      <p:ext uri="{BB962C8B-B14F-4D97-AF65-F5344CB8AC3E}">
        <p14:creationId xmlns:p14="http://schemas.microsoft.com/office/powerpoint/2010/main" val="28380302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28</a:t>
            </a:fld>
            <a:endParaRPr lang="en-US"/>
          </a:p>
        </p:txBody>
      </p:sp>
    </p:spTree>
    <p:extLst>
      <p:ext uri="{BB962C8B-B14F-4D97-AF65-F5344CB8AC3E}">
        <p14:creationId xmlns:p14="http://schemas.microsoft.com/office/powerpoint/2010/main" val="7097918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29</a:t>
            </a:fld>
            <a:endParaRPr lang="en-US"/>
          </a:p>
        </p:txBody>
      </p:sp>
    </p:spTree>
    <p:extLst>
      <p:ext uri="{BB962C8B-B14F-4D97-AF65-F5344CB8AC3E}">
        <p14:creationId xmlns:p14="http://schemas.microsoft.com/office/powerpoint/2010/main" val="4020101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a:t>
            </a:fld>
            <a:endParaRPr lang="en-US"/>
          </a:p>
        </p:txBody>
      </p:sp>
    </p:spTree>
    <p:extLst>
      <p:ext uri="{BB962C8B-B14F-4D97-AF65-F5344CB8AC3E}">
        <p14:creationId xmlns:p14="http://schemas.microsoft.com/office/powerpoint/2010/main" val="41769380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30</a:t>
            </a:fld>
            <a:endParaRPr lang="en-US"/>
          </a:p>
        </p:txBody>
      </p:sp>
    </p:spTree>
    <p:extLst>
      <p:ext uri="{BB962C8B-B14F-4D97-AF65-F5344CB8AC3E}">
        <p14:creationId xmlns:p14="http://schemas.microsoft.com/office/powerpoint/2010/main" val="2868231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31</a:t>
            </a:fld>
            <a:endParaRPr lang="en-US"/>
          </a:p>
        </p:txBody>
      </p:sp>
    </p:spTree>
    <p:extLst>
      <p:ext uri="{BB962C8B-B14F-4D97-AF65-F5344CB8AC3E}">
        <p14:creationId xmlns:p14="http://schemas.microsoft.com/office/powerpoint/2010/main" val="6278312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32</a:t>
            </a:fld>
            <a:endParaRPr lang="en-US"/>
          </a:p>
        </p:txBody>
      </p:sp>
    </p:spTree>
    <p:extLst>
      <p:ext uri="{BB962C8B-B14F-4D97-AF65-F5344CB8AC3E}">
        <p14:creationId xmlns:p14="http://schemas.microsoft.com/office/powerpoint/2010/main" val="39550841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33</a:t>
            </a:fld>
            <a:endParaRPr lang="en-US"/>
          </a:p>
        </p:txBody>
      </p:sp>
    </p:spTree>
    <p:extLst>
      <p:ext uri="{BB962C8B-B14F-4D97-AF65-F5344CB8AC3E}">
        <p14:creationId xmlns:p14="http://schemas.microsoft.com/office/powerpoint/2010/main" val="13939250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34</a:t>
            </a:fld>
            <a:endParaRPr lang="en-US"/>
          </a:p>
        </p:txBody>
      </p:sp>
    </p:spTree>
    <p:extLst>
      <p:ext uri="{BB962C8B-B14F-4D97-AF65-F5344CB8AC3E}">
        <p14:creationId xmlns:p14="http://schemas.microsoft.com/office/powerpoint/2010/main" val="26095891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35</a:t>
            </a:fld>
            <a:endParaRPr lang="en-US"/>
          </a:p>
        </p:txBody>
      </p:sp>
    </p:spTree>
    <p:extLst>
      <p:ext uri="{BB962C8B-B14F-4D97-AF65-F5344CB8AC3E}">
        <p14:creationId xmlns:p14="http://schemas.microsoft.com/office/powerpoint/2010/main" val="30880028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36</a:t>
            </a:fld>
            <a:endParaRPr lang="en-US"/>
          </a:p>
        </p:txBody>
      </p:sp>
    </p:spTree>
    <p:extLst>
      <p:ext uri="{BB962C8B-B14F-4D97-AF65-F5344CB8AC3E}">
        <p14:creationId xmlns:p14="http://schemas.microsoft.com/office/powerpoint/2010/main" val="17650596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37</a:t>
            </a:fld>
            <a:endParaRPr lang="en-US"/>
          </a:p>
        </p:txBody>
      </p:sp>
    </p:spTree>
    <p:extLst>
      <p:ext uri="{BB962C8B-B14F-4D97-AF65-F5344CB8AC3E}">
        <p14:creationId xmlns:p14="http://schemas.microsoft.com/office/powerpoint/2010/main" val="24303918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38</a:t>
            </a:fld>
            <a:endParaRPr lang="en-US"/>
          </a:p>
        </p:txBody>
      </p:sp>
    </p:spTree>
    <p:extLst>
      <p:ext uri="{BB962C8B-B14F-4D97-AF65-F5344CB8AC3E}">
        <p14:creationId xmlns:p14="http://schemas.microsoft.com/office/powerpoint/2010/main" val="1168536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39</a:t>
            </a:fld>
            <a:endParaRPr lang="en-US"/>
          </a:p>
        </p:txBody>
      </p:sp>
    </p:spTree>
    <p:extLst>
      <p:ext uri="{BB962C8B-B14F-4D97-AF65-F5344CB8AC3E}">
        <p14:creationId xmlns:p14="http://schemas.microsoft.com/office/powerpoint/2010/main" val="4222105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a:t>
            </a:fld>
            <a:endParaRPr lang="en-US"/>
          </a:p>
        </p:txBody>
      </p:sp>
    </p:spTree>
    <p:extLst>
      <p:ext uri="{BB962C8B-B14F-4D97-AF65-F5344CB8AC3E}">
        <p14:creationId xmlns:p14="http://schemas.microsoft.com/office/powerpoint/2010/main" val="34040614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40</a:t>
            </a:fld>
            <a:endParaRPr lang="en-US"/>
          </a:p>
        </p:txBody>
      </p:sp>
    </p:spTree>
    <p:extLst>
      <p:ext uri="{BB962C8B-B14F-4D97-AF65-F5344CB8AC3E}">
        <p14:creationId xmlns:p14="http://schemas.microsoft.com/office/powerpoint/2010/main" val="9762662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41</a:t>
            </a:fld>
            <a:endParaRPr lang="en-US"/>
          </a:p>
        </p:txBody>
      </p:sp>
    </p:spTree>
    <p:extLst>
      <p:ext uri="{BB962C8B-B14F-4D97-AF65-F5344CB8AC3E}">
        <p14:creationId xmlns:p14="http://schemas.microsoft.com/office/powerpoint/2010/main" val="21637116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42</a:t>
            </a:fld>
            <a:endParaRPr lang="en-US"/>
          </a:p>
        </p:txBody>
      </p:sp>
    </p:spTree>
    <p:extLst>
      <p:ext uri="{BB962C8B-B14F-4D97-AF65-F5344CB8AC3E}">
        <p14:creationId xmlns:p14="http://schemas.microsoft.com/office/powerpoint/2010/main" val="1735264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43</a:t>
            </a:fld>
            <a:endParaRPr lang="en-US"/>
          </a:p>
        </p:txBody>
      </p:sp>
    </p:spTree>
    <p:extLst>
      <p:ext uri="{BB962C8B-B14F-4D97-AF65-F5344CB8AC3E}">
        <p14:creationId xmlns:p14="http://schemas.microsoft.com/office/powerpoint/2010/main" val="51582944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44</a:t>
            </a:fld>
            <a:endParaRPr lang="en-US"/>
          </a:p>
        </p:txBody>
      </p:sp>
    </p:spTree>
    <p:extLst>
      <p:ext uri="{BB962C8B-B14F-4D97-AF65-F5344CB8AC3E}">
        <p14:creationId xmlns:p14="http://schemas.microsoft.com/office/powerpoint/2010/main" val="219052383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45</a:t>
            </a:fld>
            <a:endParaRPr lang="en-US"/>
          </a:p>
        </p:txBody>
      </p:sp>
    </p:spTree>
    <p:extLst>
      <p:ext uri="{BB962C8B-B14F-4D97-AF65-F5344CB8AC3E}">
        <p14:creationId xmlns:p14="http://schemas.microsoft.com/office/powerpoint/2010/main" val="30859877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46</a:t>
            </a:fld>
            <a:endParaRPr lang="en-US"/>
          </a:p>
        </p:txBody>
      </p:sp>
    </p:spTree>
    <p:extLst>
      <p:ext uri="{BB962C8B-B14F-4D97-AF65-F5344CB8AC3E}">
        <p14:creationId xmlns:p14="http://schemas.microsoft.com/office/powerpoint/2010/main" val="300670228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47</a:t>
            </a:fld>
            <a:endParaRPr lang="en-US"/>
          </a:p>
        </p:txBody>
      </p:sp>
    </p:spTree>
    <p:extLst>
      <p:ext uri="{BB962C8B-B14F-4D97-AF65-F5344CB8AC3E}">
        <p14:creationId xmlns:p14="http://schemas.microsoft.com/office/powerpoint/2010/main" val="320599823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48</a:t>
            </a:fld>
            <a:endParaRPr lang="en-US"/>
          </a:p>
        </p:txBody>
      </p:sp>
    </p:spTree>
    <p:extLst>
      <p:ext uri="{BB962C8B-B14F-4D97-AF65-F5344CB8AC3E}">
        <p14:creationId xmlns:p14="http://schemas.microsoft.com/office/powerpoint/2010/main" val="19551345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49</a:t>
            </a:fld>
            <a:endParaRPr lang="en-US"/>
          </a:p>
        </p:txBody>
      </p:sp>
    </p:spTree>
    <p:extLst>
      <p:ext uri="{BB962C8B-B14F-4D97-AF65-F5344CB8AC3E}">
        <p14:creationId xmlns:p14="http://schemas.microsoft.com/office/powerpoint/2010/main" val="228467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a:t>
            </a:fld>
            <a:endParaRPr lang="en-US"/>
          </a:p>
        </p:txBody>
      </p:sp>
    </p:spTree>
    <p:extLst>
      <p:ext uri="{BB962C8B-B14F-4D97-AF65-F5344CB8AC3E}">
        <p14:creationId xmlns:p14="http://schemas.microsoft.com/office/powerpoint/2010/main" val="371454881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50</a:t>
            </a:fld>
            <a:endParaRPr lang="en-US"/>
          </a:p>
        </p:txBody>
      </p:sp>
    </p:spTree>
    <p:extLst>
      <p:ext uri="{BB962C8B-B14F-4D97-AF65-F5344CB8AC3E}">
        <p14:creationId xmlns:p14="http://schemas.microsoft.com/office/powerpoint/2010/main" val="40689887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51</a:t>
            </a:fld>
            <a:endParaRPr lang="en-US"/>
          </a:p>
        </p:txBody>
      </p:sp>
    </p:spTree>
    <p:extLst>
      <p:ext uri="{BB962C8B-B14F-4D97-AF65-F5344CB8AC3E}">
        <p14:creationId xmlns:p14="http://schemas.microsoft.com/office/powerpoint/2010/main" val="198270415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52</a:t>
            </a:fld>
            <a:endParaRPr lang="en-US"/>
          </a:p>
        </p:txBody>
      </p:sp>
    </p:spTree>
    <p:extLst>
      <p:ext uri="{BB962C8B-B14F-4D97-AF65-F5344CB8AC3E}">
        <p14:creationId xmlns:p14="http://schemas.microsoft.com/office/powerpoint/2010/main" val="380772149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53</a:t>
            </a:fld>
            <a:endParaRPr lang="en-US"/>
          </a:p>
        </p:txBody>
      </p:sp>
    </p:spTree>
    <p:extLst>
      <p:ext uri="{BB962C8B-B14F-4D97-AF65-F5344CB8AC3E}">
        <p14:creationId xmlns:p14="http://schemas.microsoft.com/office/powerpoint/2010/main" val="313732897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54</a:t>
            </a:fld>
            <a:endParaRPr lang="en-US"/>
          </a:p>
        </p:txBody>
      </p:sp>
    </p:spTree>
    <p:extLst>
      <p:ext uri="{BB962C8B-B14F-4D97-AF65-F5344CB8AC3E}">
        <p14:creationId xmlns:p14="http://schemas.microsoft.com/office/powerpoint/2010/main" val="51873099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55</a:t>
            </a:fld>
            <a:endParaRPr lang="en-US"/>
          </a:p>
        </p:txBody>
      </p:sp>
    </p:spTree>
    <p:extLst>
      <p:ext uri="{BB962C8B-B14F-4D97-AF65-F5344CB8AC3E}">
        <p14:creationId xmlns:p14="http://schemas.microsoft.com/office/powerpoint/2010/main" val="98000690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56</a:t>
            </a:fld>
            <a:endParaRPr lang="en-US"/>
          </a:p>
        </p:txBody>
      </p:sp>
    </p:spTree>
    <p:extLst>
      <p:ext uri="{BB962C8B-B14F-4D97-AF65-F5344CB8AC3E}">
        <p14:creationId xmlns:p14="http://schemas.microsoft.com/office/powerpoint/2010/main" val="229415766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57</a:t>
            </a:fld>
            <a:endParaRPr lang="en-US"/>
          </a:p>
        </p:txBody>
      </p:sp>
    </p:spTree>
    <p:extLst>
      <p:ext uri="{BB962C8B-B14F-4D97-AF65-F5344CB8AC3E}">
        <p14:creationId xmlns:p14="http://schemas.microsoft.com/office/powerpoint/2010/main" val="328453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58</a:t>
            </a:fld>
            <a:endParaRPr lang="en-US"/>
          </a:p>
        </p:txBody>
      </p:sp>
    </p:spTree>
    <p:extLst>
      <p:ext uri="{BB962C8B-B14F-4D97-AF65-F5344CB8AC3E}">
        <p14:creationId xmlns:p14="http://schemas.microsoft.com/office/powerpoint/2010/main" val="239756155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59</a:t>
            </a:fld>
            <a:endParaRPr lang="en-US"/>
          </a:p>
        </p:txBody>
      </p:sp>
    </p:spTree>
    <p:extLst>
      <p:ext uri="{BB962C8B-B14F-4D97-AF65-F5344CB8AC3E}">
        <p14:creationId xmlns:p14="http://schemas.microsoft.com/office/powerpoint/2010/main" val="2683660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6</a:t>
            </a:fld>
            <a:endParaRPr lang="en-US"/>
          </a:p>
        </p:txBody>
      </p:sp>
    </p:spTree>
    <p:extLst>
      <p:ext uri="{BB962C8B-B14F-4D97-AF65-F5344CB8AC3E}">
        <p14:creationId xmlns:p14="http://schemas.microsoft.com/office/powerpoint/2010/main" val="80469752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60</a:t>
            </a:fld>
            <a:endParaRPr lang="en-US"/>
          </a:p>
        </p:txBody>
      </p:sp>
    </p:spTree>
    <p:extLst>
      <p:ext uri="{BB962C8B-B14F-4D97-AF65-F5344CB8AC3E}">
        <p14:creationId xmlns:p14="http://schemas.microsoft.com/office/powerpoint/2010/main" val="39560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7</a:t>
            </a:fld>
            <a:endParaRPr lang="en-US"/>
          </a:p>
        </p:txBody>
      </p:sp>
    </p:spTree>
    <p:extLst>
      <p:ext uri="{BB962C8B-B14F-4D97-AF65-F5344CB8AC3E}">
        <p14:creationId xmlns:p14="http://schemas.microsoft.com/office/powerpoint/2010/main" val="603381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8</a:t>
            </a:fld>
            <a:endParaRPr lang="en-US"/>
          </a:p>
        </p:txBody>
      </p:sp>
    </p:spTree>
    <p:extLst>
      <p:ext uri="{BB962C8B-B14F-4D97-AF65-F5344CB8AC3E}">
        <p14:creationId xmlns:p14="http://schemas.microsoft.com/office/powerpoint/2010/main" val="3444952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038AAB-73AF-6142-AEAF-802EA0E9F30A}" type="slidenum">
              <a:rPr lang="en-US" smtClean="0"/>
              <a:t>9</a:t>
            </a:fld>
            <a:endParaRPr lang="en-US"/>
          </a:p>
        </p:txBody>
      </p:sp>
    </p:spTree>
    <p:extLst>
      <p:ext uri="{BB962C8B-B14F-4D97-AF65-F5344CB8AC3E}">
        <p14:creationId xmlns:p14="http://schemas.microsoft.com/office/powerpoint/2010/main" val="231237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30. Thomas Aquinas – Sources of Political Authority</a:t>
            </a:r>
            <a:endParaRPr lang="en-US" dirty="0"/>
          </a:p>
        </p:txBody>
      </p:sp>
    </p:spTree>
    <p:extLst>
      <p:ext uri="{BB962C8B-B14F-4D97-AF65-F5344CB8AC3E}">
        <p14:creationId xmlns:p14="http://schemas.microsoft.com/office/powerpoint/2010/main" val="1063537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Thomas, then, </a:t>
            </a:r>
            <a:r>
              <a:rPr lang="en-GB" dirty="0"/>
              <a:t>rejected the Augustinian and traditional medieval view of a discontinuity between pre- and post lapsarian man in respect of his political nature. </a:t>
            </a:r>
            <a:endParaRPr lang="en-GB" dirty="0" smtClean="0"/>
          </a:p>
          <a:p>
            <a:r>
              <a:rPr lang="en-GB" dirty="0" smtClean="0"/>
              <a:t>For </a:t>
            </a:r>
            <a:r>
              <a:rPr lang="en-GB" dirty="0"/>
              <a:t>Augustine, politics is a remedy for man’s sinful nature, a result of the Fall; for Thomas, political society is natural to both post and pre lapsarian man, with this difference, that before the Fall, political rule would have been directive, not coercive. </a:t>
            </a:r>
            <a:endParaRPr lang="en-US" dirty="0">
              <a:effectLst/>
            </a:endParaRPr>
          </a:p>
        </p:txBody>
      </p:sp>
    </p:spTree>
    <p:extLst>
      <p:ext uri="{BB962C8B-B14F-4D97-AF65-F5344CB8AC3E}">
        <p14:creationId xmlns:p14="http://schemas.microsoft.com/office/powerpoint/2010/main" val="2808159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Morrall writes, ‘The </a:t>
            </a:r>
            <a:r>
              <a:rPr lang="en-GB" dirty="0"/>
              <a:t>concept of political society is thus detached from its previous connection in Christian thought with original sin, its consequences and remedies, and hence from any inherent connection with the economy of redemption and the Church…’ [Morrall, p. 72] </a:t>
            </a:r>
            <a:endParaRPr lang="en-GB" dirty="0" smtClean="0"/>
          </a:p>
          <a:p>
            <a:r>
              <a:rPr lang="en-GB" dirty="0" smtClean="0"/>
              <a:t>Politics</a:t>
            </a:r>
            <a:r>
              <a:rPr lang="en-GB" dirty="0"/>
              <a:t>, for Thomas, is associated rather with the economy of creation rather than the economy of redemption. Given all this, political society </a:t>
            </a:r>
            <a:r>
              <a:rPr lang="en-GB" dirty="0" smtClean="0"/>
              <a:t>for Thomas has </a:t>
            </a:r>
            <a:r>
              <a:rPr lang="en-GB" dirty="0"/>
              <a:t>its own legitimate (if limited) sphere of activity.</a:t>
            </a:r>
            <a:endParaRPr lang="en-US" dirty="0"/>
          </a:p>
          <a:p>
            <a:pPr marL="0" indent="0">
              <a:buNone/>
            </a:pPr>
            <a:endParaRPr lang="en-US" dirty="0"/>
          </a:p>
        </p:txBody>
      </p:sp>
    </p:spTree>
    <p:extLst>
      <p:ext uri="{BB962C8B-B14F-4D97-AF65-F5344CB8AC3E}">
        <p14:creationId xmlns:p14="http://schemas.microsoft.com/office/powerpoint/2010/main" val="257066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Aristotle</a:t>
            </a:r>
            <a:endParaRPr lang="en-US" dirty="0"/>
          </a:p>
        </p:txBody>
      </p:sp>
      <p:sp>
        <p:nvSpPr>
          <p:cNvPr id="3" name="Content Placeholder 2"/>
          <p:cNvSpPr>
            <a:spLocks noGrp="1"/>
          </p:cNvSpPr>
          <p:nvPr>
            <p:ph idx="1"/>
          </p:nvPr>
        </p:nvSpPr>
        <p:spPr/>
        <p:txBody>
          <a:bodyPr>
            <a:normAutofit lnSpcReduction="10000"/>
          </a:bodyPr>
          <a:lstStyle/>
          <a:p>
            <a:r>
              <a:rPr lang="en-GB" dirty="0"/>
              <a:t>Aristotle’s thought was capable of bearing an interpretation that fundamentally challenged the Christian culture of the period and the </a:t>
            </a:r>
            <a:r>
              <a:rPr lang="en-GB" dirty="0" smtClean="0"/>
              <a:t>impulse </a:t>
            </a:r>
            <a:r>
              <a:rPr lang="en-GB" dirty="0"/>
              <a:t>to reject </a:t>
            </a:r>
            <a:r>
              <a:rPr lang="en-GB" dirty="0" smtClean="0"/>
              <a:t>his ideas </a:t>
            </a:r>
            <a:r>
              <a:rPr lang="en-GB" dirty="0"/>
              <a:t>root and branch was almost </a:t>
            </a:r>
            <a:r>
              <a:rPr lang="en-GB" dirty="0" smtClean="0"/>
              <a:t>overwhelming</a:t>
            </a:r>
            <a:r>
              <a:rPr lang="en-GB" dirty="0"/>
              <a:t> </a:t>
            </a:r>
            <a:r>
              <a:rPr lang="en-GB" dirty="0" smtClean="0"/>
              <a:t>for some Christians. </a:t>
            </a:r>
          </a:p>
          <a:p>
            <a:r>
              <a:rPr lang="en-GB" dirty="0" smtClean="0"/>
              <a:t>Aquinas </a:t>
            </a:r>
            <a:r>
              <a:rPr lang="en-GB" dirty="0"/>
              <a:t>attempted to show how a reconciliation </a:t>
            </a:r>
            <a:r>
              <a:rPr lang="en-GB" dirty="0" smtClean="0"/>
              <a:t>between Christianity and </a:t>
            </a:r>
            <a:r>
              <a:rPr lang="en-GB" dirty="0" err="1" smtClean="0"/>
              <a:t>Aristotelianism</a:t>
            </a:r>
            <a:r>
              <a:rPr lang="en-GB" dirty="0" smtClean="0"/>
              <a:t> was </a:t>
            </a:r>
            <a:r>
              <a:rPr lang="en-GB" dirty="0"/>
              <a:t>possible. ‘…there is no better evidence of the intellectual virility of medieval Christianity than the rapidity with which Aristotle was not merely received but made the corner stone of Roman Catholic philosophy.’ [Sabine, 247] </a:t>
            </a:r>
            <a:endParaRPr lang="en-US" dirty="0"/>
          </a:p>
        </p:txBody>
      </p:sp>
    </p:spTree>
    <p:extLst>
      <p:ext uri="{BB962C8B-B14F-4D97-AF65-F5344CB8AC3E}">
        <p14:creationId xmlns:p14="http://schemas.microsoft.com/office/powerpoint/2010/main" val="885787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Aquinas’s political </a:t>
            </a:r>
            <a:r>
              <a:rPr lang="en-GB" dirty="0" smtClean="0"/>
              <a:t>philosophy is, Fortin says, ‘best </a:t>
            </a:r>
            <a:r>
              <a:rPr lang="en-GB" dirty="0"/>
              <a:t>understood as a modification of Aristotle’s political philosophy in the light of Christian revelation or more precisely as an attempt to integrate Aristotle with an earlier tradition of Western political thought represented by the Church Fathers and their medieval followers and compounded for the most part of elements taken from the Bible, Platonic-Stoic philosophy, and Roman law.’ [Fortin, 248]</a:t>
            </a:r>
            <a:endParaRPr lang="en-US" dirty="0"/>
          </a:p>
        </p:txBody>
      </p:sp>
    </p:spTree>
    <p:extLst>
      <p:ext uri="{BB962C8B-B14F-4D97-AF65-F5344CB8AC3E}">
        <p14:creationId xmlns:p14="http://schemas.microsoft.com/office/powerpoint/2010/main" val="2824875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How </a:t>
            </a:r>
            <a:r>
              <a:rPr lang="en-GB" i="1" dirty="0"/>
              <a:t>does</a:t>
            </a:r>
            <a:r>
              <a:rPr lang="en-GB" dirty="0"/>
              <a:t> Thomas’s thought relate to that of Aristotle? </a:t>
            </a:r>
            <a:endParaRPr lang="en-GB" dirty="0" smtClean="0"/>
          </a:p>
          <a:p>
            <a:r>
              <a:rPr lang="en-GB" dirty="0" smtClean="0"/>
              <a:t>Unlike </a:t>
            </a:r>
            <a:r>
              <a:rPr lang="en-GB" dirty="0"/>
              <a:t>Aristotle, Thomas cannot grant any kind of absolute autonomy to the state but he can see it occupying a subordinate and quasi-independent position in </a:t>
            </a:r>
            <a:r>
              <a:rPr lang="en-GB" dirty="0" smtClean="0"/>
              <a:t>relation </a:t>
            </a:r>
            <a:r>
              <a:rPr lang="en-GB" dirty="0"/>
              <a:t>to man’s ultimate ends. As such, the law of the state is presumptively </a:t>
            </a:r>
            <a:r>
              <a:rPr lang="en-GB" dirty="0" smtClean="0"/>
              <a:t>binding </a:t>
            </a:r>
            <a:r>
              <a:rPr lang="en-GB" dirty="0"/>
              <a:t>on everyone, even doubtful law. </a:t>
            </a:r>
            <a:endParaRPr lang="en-GB" dirty="0" smtClean="0"/>
          </a:p>
          <a:p>
            <a:r>
              <a:rPr lang="en-GB" dirty="0" smtClean="0"/>
              <a:t>Disobedience </a:t>
            </a:r>
            <a:r>
              <a:rPr lang="en-GB" dirty="0"/>
              <a:t>can be justified only when a law is clearly bad and disobedience to it doesn’t threaten civil stability and peace. </a:t>
            </a:r>
            <a:endParaRPr lang="en-US" dirty="0">
              <a:effectLst/>
            </a:endParaRPr>
          </a:p>
        </p:txBody>
      </p:sp>
    </p:spTree>
    <p:extLst>
      <p:ext uri="{BB962C8B-B14F-4D97-AF65-F5344CB8AC3E}">
        <p14:creationId xmlns:p14="http://schemas.microsoft.com/office/powerpoint/2010/main" val="184047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distinguishes between the ultimate end of human life and its proximate end. </a:t>
            </a:r>
            <a:endParaRPr lang="en-GB" dirty="0" smtClean="0"/>
          </a:p>
          <a:p>
            <a:r>
              <a:rPr lang="en-GB" dirty="0" smtClean="0"/>
              <a:t>The </a:t>
            </a:r>
            <a:r>
              <a:rPr lang="en-GB" dirty="0"/>
              <a:t>ultimate end, perfect happiness, is achievable only in the next life. Man’s life in the here and now is but a path he must tread on that journey. It has its own proximate ends but they are ultimately subordinate to the overall purpose of life. </a:t>
            </a:r>
            <a:endParaRPr lang="en-US" dirty="0"/>
          </a:p>
          <a:p>
            <a:endParaRPr lang="en-US" dirty="0"/>
          </a:p>
        </p:txBody>
      </p:sp>
    </p:spTree>
    <p:extLst>
      <p:ext uri="{BB962C8B-B14F-4D97-AF65-F5344CB8AC3E}">
        <p14:creationId xmlns:p14="http://schemas.microsoft.com/office/powerpoint/2010/main" val="1378462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Politics, then, is not a hermetically sealed set of human activities having nothing to do with religion. Its proximate end is the common good, that being the good of the whole community, not just that of the individual or indeed even of the family. In Thomas’s view, grace, the order of the supernatural, does not overwhelm nature, nor is it a </a:t>
            </a:r>
            <a:r>
              <a:rPr lang="en-GB" dirty="0" smtClean="0"/>
              <a:t>substitute </a:t>
            </a:r>
            <a:r>
              <a:rPr lang="en-GB" dirty="0"/>
              <a:t>for it. Grace perfects nature. Human values and human truths, while not ultimate, are nonetheless not </a:t>
            </a:r>
            <a:r>
              <a:rPr lang="en-GB" dirty="0" smtClean="0"/>
              <a:t>false even if </a:t>
            </a:r>
            <a:r>
              <a:rPr lang="en-GB" dirty="0"/>
              <a:t>they are, at best, partial and limited. </a:t>
            </a:r>
            <a:endParaRPr lang="en-US" dirty="0"/>
          </a:p>
          <a:p>
            <a:endParaRPr lang="en-US" dirty="0"/>
          </a:p>
        </p:txBody>
      </p:sp>
    </p:spTree>
    <p:extLst>
      <p:ext uri="{BB962C8B-B14F-4D97-AF65-F5344CB8AC3E}">
        <p14:creationId xmlns:p14="http://schemas.microsoft.com/office/powerpoint/2010/main" val="307974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Thomas agreed with Aristotle that man is a naturally social being or a being with a need for a political community. </a:t>
            </a:r>
            <a:endParaRPr lang="en-GB" dirty="0" smtClean="0"/>
          </a:p>
          <a:p>
            <a:r>
              <a:rPr lang="en-GB" dirty="0" smtClean="0"/>
              <a:t>Commenting </a:t>
            </a:r>
            <a:r>
              <a:rPr lang="en-GB" dirty="0"/>
              <a:t>on Aristotle, he writes, ‘</a:t>
            </a:r>
            <a:r>
              <a:rPr lang="en-GB" i="1" dirty="0"/>
              <a:t>homo </a:t>
            </a:r>
            <a:r>
              <a:rPr lang="en-GB" i="1" dirty="0" err="1"/>
              <a:t>naturaliter</a:t>
            </a:r>
            <a:r>
              <a:rPr lang="en-GB" i="1" dirty="0"/>
              <a:t> est animal </a:t>
            </a:r>
            <a:r>
              <a:rPr lang="en-GB" i="1" dirty="0" err="1"/>
              <a:t>politicum</a:t>
            </a:r>
            <a:r>
              <a:rPr lang="en-GB" i="1" dirty="0"/>
              <a:t> et </a:t>
            </a:r>
            <a:r>
              <a:rPr lang="en-GB" i="1" dirty="0" err="1"/>
              <a:t>sociale</a:t>
            </a:r>
            <a:r>
              <a:rPr lang="en-GB" dirty="0"/>
              <a:t>…’  It is significant that Thomas insists not only that man is a political animal but also a </a:t>
            </a:r>
            <a:r>
              <a:rPr lang="en-GB" i="1" dirty="0"/>
              <a:t>social</a:t>
            </a:r>
            <a:r>
              <a:rPr lang="en-GB" dirty="0"/>
              <a:t> animal, thereby showing that he saw man’s need for society </a:t>
            </a:r>
            <a:r>
              <a:rPr lang="en-GB" dirty="0" smtClean="0"/>
              <a:t>extending beyond </a:t>
            </a:r>
            <a:r>
              <a:rPr lang="en-GB" dirty="0"/>
              <a:t>the narrow confines of the political community. Man </a:t>
            </a:r>
            <a:r>
              <a:rPr lang="en-GB" dirty="0" smtClean="0"/>
              <a:t>is </a:t>
            </a:r>
            <a:r>
              <a:rPr lang="en-GB" dirty="0"/>
              <a:t>naturally inclined to be sociable and that natural sociability is essential to perfect his rational nature. </a:t>
            </a:r>
            <a:endParaRPr lang="en-US" dirty="0"/>
          </a:p>
        </p:txBody>
      </p:sp>
    </p:spTree>
    <p:extLst>
      <p:ext uri="{BB962C8B-B14F-4D97-AF65-F5344CB8AC3E}">
        <p14:creationId xmlns:p14="http://schemas.microsoft.com/office/powerpoint/2010/main" val="298705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infant human being is bewilderingly helpless and is so for a very long period of time. The family is the first natural human society that, as for Aristotle, provides the basic necessities for human survival and the minimum degree of sociability in which the young human being learns to relate to others, not least through the medium of language. </a:t>
            </a:r>
            <a:endParaRPr lang="en-GB" dirty="0" smtClean="0"/>
          </a:p>
          <a:p>
            <a:r>
              <a:rPr lang="en-GB" dirty="0" smtClean="0"/>
              <a:t>Although </a:t>
            </a:r>
            <a:r>
              <a:rPr lang="en-GB" dirty="0"/>
              <a:t>necessary, the family has a limited capacity to provide what man needs; for this, we have the political community, the perfect or complete society, in which man can aspire to a full and complete human life.  </a:t>
            </a:r>
            <a:endParaRPr lang="en-US" dirty="0"/>
          </a:p>
          <a:p>
            <a:endParaRPr lang="en-US" dirty="0"/>
          </a:p>
        </p:txBody>
      </p:sp>
    </p:spTree>
    <p:extLst>
      <p:ext uri="{BB962C8B-B14F-4D97-AF65-F5344CB8AC3E}">
        <p14:creationId xmlns:p14="http://schemas.microsoft.com/office/powerpoint/2010/main" val="4162043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political community is a complex and differentiated entity in which individuals and families play their parts. It is possible for these parts to put their own ends before that of the political community as a whole, a tendency that, if unchecked, would lead to its destruction. That being so, it is necessary to have some authority whose job it is to look after the good of the entire community and to moderate the centrifugal tendencies of individuals and inferior forms of organisation. </a:t>
            </a:r>
            <a:endParaRPr lang="en-US" dirty="0"/>
          </a:p>
        </p:txBody>
      </p:sp>
    </p:spTree>
    <p:extLst>
      <p:ext uri="{BB962C8B-B14F-4D97-AF65-F5344CB8AC3E}">
        <p14:creationId xmlns:p14="http://schemas.microsoft.com/office/powerpoint/2010/main" val="3968301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St Augustine notoriously thought that the line between what emperors, kings and princes do and what bandits do is very thin if not actually non-existent. If man </a:t>
            </a:r>
            <a:r>
              <a:rPr lang="en-GB" dirty="0" smtClean="0"/>
              <a:t>had </a:t>
            </a:r>
            <a:r>
              <a:rPr lang="en-GB" dirty="0"/>
              <a:t>not sinned, political domination of man over man would not have been necessary and could not be justified. St Paul too thought that the state, while </a:t>
            </a:r>
            <a:r>
              <a:rPr lang="en-GB" dirty="0" smtClean="0"/>
              <a:t>less </a:t>
            </a:r>
            <a:r>
              <a:rPr lang="en-GB" dirty="0"/>
              <a:t>than salubrious in many respects, is necessary in order to keep sinful men in some kind of order. </a:t>
            </a:r>
            <a:endParaRPr lang="en-US" dirty="0"/>
          </a:p>
        </p:txBody>
      </p:sp>
    </p:spTree>
    <p:extLst>
      <p:ext uri="{BB962C8B-B14F-4D97-AF65-F5344CB8AC3E}">
        <p14:creationId xmlns:p14="http://schemas.microsoft.com/office/powerpoint/2010/main" val="385617004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The good of the entire community, then, has a certain priority but it does </a:t>
            </a:r>
            <a:r>
              <a:rPr lang="en-GB" dirty="0"/>
              <a:t>not prevail over private good in all circumstances. </a:t>
            </a:r>
            <a:endParaRPr lang="en-US" dirty="0"/>
          </a:p>
        </p:txBody>
      </p:sp>
    </p:spTree>
    <p:extLst>
      <p:ext uri="{BB962C8B-B14F-4D97-AF65-F5344CB8AC3E}">
        <p14:creationId xmlns:p14="http://schemas.microsoft.com/office/powerpoint/2010/main" val="2937563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in fact, private goods which ‘prevail over public or other common goods; the state’s rulers cannot rightly intervene in private relationships and transactions to secure purposes other than justice and peace; individual good, the common good of the family, and the common good of the state are irreducibly diverse; and private persons need not regard their lives as lived for the sake of the state or its purposes.’ [Finnis, 252. See 2a2ae q. 59, a. 3, ad. 2; q. 64 a. 5, c and ad. 1]</a:t>
            </a:r>
            <a:endParaRPr lang="en-US" dirty="0"/>
          </a:p>
          <a:p>
            <a:endParaRPr lang="en-US" dirty="0"/>
          </a:p>
        </p:txBody>
      </p:sp>
    </p:spTree>
    <p:extLst>
      <p:ext uri="{BB962C8B-B14F-4D97-AF65-F5344CB8AC3E}">
        <p14:creationId xmlns:p14="http://schemas.microsoft.com/office/powerpoint/2010/main" val="316705846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primary purpose of the political community is to maintain the conditions which allow all its parts to function smoothly or, if not smoothly, at least with minimal roughness. </a:t>
            </a:r>
            <a:endParaRPr lang="en-GB" dirty="0" smtClean="0"/>
          </a:p>
          <a:p>
            <a:r>
              <a:rPr lang="en-GB" dirty="0" smtClean="0"/>
              <a:t>As </a:t>
            </a:r>
            <a:r>
              <a:rPr lang="en-GB" dirty="0"/>
              <a:t>is the case with Aristotle, Thomas sees this as a necessary condition of human flourishing but only as a necessary condition. The political community has higher goals than merely maintaining order and preventing the destruction of the common good—it also aims at the good life for all its citizens. </a:t>
            </a:r>
            <a:endParaRPr lang="en-US" dirty="0"/>
          </a:p>
          <a:p>
            <a:endParaRPr lang="en-US" dirty="0"/>
          </a:p>
        </p:txBody>
      </p:sp>
    </p:spTree>
    <p:extLst>
      <p:ext uri="{BB962C8B-B14F-4D97-AF65-F5344CB8AC3E}">
        <p14:creationId xmlns:p14="http://schemas.microsoft.com/office/powerpoint/2010/main" val="3301327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Authority</a:t>
            </a:r>
            <a:endParaRPr lang="en-US" dirty="0"/>
          </a:p>
        </p:txBody>
      </p:sp>
      <p:sp>
        <p:nvSpPr>
          <p:cNvPr id="3" name="Content Placeholder 2"/>
          <p:cNvSpPr>
            <a:spLocks noGrp="1"/>
          </p:cNvSpPr>
          <p:nvPr>
            <p:ph idx="1"/>
          </p:nvPr>
        </p:nvSpPr>
        <p:spPr/>
        <p:txBody>
          <a:bodyPr>
            <a:normAutofit fontScale="92500" lnSpcReduction="10000"/>
          </a:bodyPr>
          <a:lstStyle/>
          <a:p>
            <a:r>
              <a:rPr lang="en-GB" dirty="0"/>
              <a:t>If we are to have a political authority, who should it be</a:t>
            </a:r>
            <a:r>
              <a:rPr lang="en-GB" cap="small" dirty="0"/>
              <a:t>? </a:t>
            </a:r>
            <a:r>
              <a:rPr lang="en-GB" dirty="0"/>
              <a:t>Thomas answers: the best man or the best men, if such can be found. Monarchy, if good, is the best form of government; if bad, the worst. A </a:t>
            </a:r>
            <a:r>
              <a:rPr lang="en-GB" i="1" dirty="0"/>
              <a:t>regnum</a:t>
            </a:r>
            <a:r>
              <a:rPr lang="en-GB" dirty="0"/>
              <a:t> or kingdom is preferable provided that it is not corrupted [1a2ae q. 105, a. 1, ad. 2] but Thomas seems to accept that in this world, where the possibility of corruption is ever present, a mixed constitution is probably the best we can hope to achieve, a mixed regime being one combining monarchical, aristocratic/oligarchic and democratic elements in which everyone has the right (in principle) to be appointed as a ruler and to play a part in the appointment of a </a:t>
            </a:r>
            <a:r>
              <a:rPr lang="en-GB" dirty="0" smtClean="0"/>
              <a:t>ruler.</a:t>
            </a:r>
            <a:endParaRPr lang="en-US" dirty="0"/>
          </a:p>
        </p:txBody>
      </p:sp>
    </p:spTree>
    <p:extLst>
      <p:ext uri="{BB962C8B-B14F-4D97-AF65-F5344CB8AC3E}">
        <p14:creationId xmlns:p14="http://schemas.microsoft.com/office/powerpoint/2010/main" val="1923786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this mixed </a:t>
            </a:r>
            <a:r>
              <a:rPr lang="en-GB" dirty="0" smtClean="0"/>
              <a:t>polity, the </a:t>
            </a:r>
            <a:r>
              <a:rPr lang="en-GB" dirty="0"/>
              <a:t>political community will have stable and abiding laws that are tailored to its ends and which are administered and, when necessary, altered by those charged with the care of the community. </a:t>
            </a:r>
            <a:endParaRPr lang="en-US" dirty="0"/>
          </a:p>
        </p:txBody>
      </p:sp>
    </p:spTree>
    <p:extLst>
      <p:ext uri="{BB962C8B-B14F-4D97-AF65-F5344CB8AC3E}">
        <p14:creationId xmlns:p14="http://schemas.microsoft.com/office/powerpoint/2010/main" val="1314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 far, this line of thinking </a:t>
            </a:r>
            <a:r>
              <a:rPr lang="en-GB" dirty="0" smtClean="0"/>
              <a:t>closely follows </a:t>
            </a:r>
            <a:r>
              <a:rPr lang="en-GB" dirty="0"/>
              <a:t>Aristotle. But Aquinas lived 1500 years after Aristotle and although Aristotle was </a:t>
            </a:r>
            <a:r>
              <a:rPr lang="en-GB" i="1" dirty="0"/>
              <a:t>the</a:t>
            </a:r>
            <a:r>
              <a:rPr lang="en-GB" dirty="0"/>
              <a:t> philosopher to him, there were other traditions that he had inherited, not only his Christianity but also elements of the Roman and Hellenistic culture, such as Stoicism. </a:t>
            </a:r>
            <a:endParaRPr lang="en-US" dirty="0"/>
          </a:p>
        </p:txBody>
      </p:sp>
    </p:spTree>
    <p:extLst>
      <p:ext uri="{BB962C8B-B14F-4D97-AF65-F5344CB8AC3E}">
        <p14:creationId xmlns:p14="http://schemas.microsoft.com/office/powerpoint/2010/main" val="2025528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Jewish influence comes through strongly in the conception of law as a command of a lawgiver. </a:t>
            </a:r>
            <a:endParaRPr lang="en-GB" dirty="0" smtClean="0"/>
          </a:p>
          <a:p>
            <a:r>
              <a:rPr lang="en-GB" dirty="0" smtClean="0"/>
              <a:t>And </a:t>
            </a:r>
            <a:r>
              <a:rPr lang="en-GB" dirty="0"/>
              <a:t>coming from his Christianity, we get Thomas’s understanding of the end of man as extending beyond the confines of this world so that the ends and purposes of the political community, however </a:t>
            </a:r>
            <a:r>
              <a:rPr lang="en-GB" dirty="0" smtClean="0"/>
              <a:t>important and self</a:t>
            </a:r>
            <a:r>
              <a:rPr lang="en-GB" dirty="0"/>
              <a:t>-contained they might be, </a:t>
            </a:r>
            <a:r>
              <a:rPr lang="en-GB" dirty="0" smtClean="0"/>
              <a:t>could </a:t>
            </a:r>
            <a:r>
              <a:rPr lang="en-GB" dirty="0"/>
              <a:t>only be so relatively and not absolutely. </a:t>
            </a:r>
            <a:endParaRPr lang="en-US" dirty="0"/>
          </a:p>
        </p:txBody>
      </p:sp>
    </p:spTree>
    <p:extLst>
      <p:ext uri="{BB962C8B-B14F-4D97-AF65-F5344CB8AC3E}">
        <p14:creationId xmlns:p14="http://schemas.microsoft.com/office/powerpoint/2010/main" val="98134479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Aristotle’s thought, the individual was in danger of being completely subsumed in the societies to which he </a:t>
            </a:r>
            <a:r>
              <a:rPr lang="en-GB" dirty="0" smtClean="0"/>
              <a:t>belonged; </a:t>
            </a:r>
            <a:r>
              <a:rPr lang="en-GB" dirty="0"/>
              <a:t>in the family, in the village, in the </a:t>
            </a:r>
            <a:r>
              <a:rPr lang="en-GB" i="1" dirty="0"/>
              <a:t>polis</a:t>
            </a:r>
            <a:r>
              <a:rPr lang="en-GB" dirty="0"/>
              <a:t>. </a:t>
            </a:r>
            <a:endParaRPr lang="en-GB" dirty="0" smtClean="0"/>
          </a:p>
          <a:p>
            <a:r>
              <a:rPr lang="en-GB" dirty="0" smtClean="0"/>
              <a:t>Thomas</a:t>
            </a:r>
            <a:r>
              <a:rPr lang="en-GB" dirty="0"/>
              <a:t>, in contrast, sees the natural communities as unities of order rather than organic or quasi-organic unities so that each individual is a centre of freedom and action, a centre </a:t>
            </a:r>
            <a:r>
              <a:rPr lang="en-GB" dirty="0" smtClean="0"/>
              <a:t>never </a:t>
            </a:r>
            <a:r>
              <a:rPr lang="en-GB" dirty="0"/>
              <a:t>completely absorbed by his belonging to any organisation or community. </a:t>
            </a:r>
            <a:endParaRPr lang="en-US" dirty="0"/>
          </a:p>
        </p:txBody>
      </p:sp>
    </p:spTree>
    <p:extLst>
      <p:ext uri="{BB962C8B-B14F-4D97-AF65-F5344CB8AC3E}">
        <p14:creationId xmlns:p14="http://schemas.microsoft.com/office/powerpoint/2010/main" val="435706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Governing refers to the legal, judicial and executive functions necessary to produce and maintain justice and peace. For Thomas, governments are not above the law but are in fact regulated and limited by law. If law is to be effective, it must have coercive force. That force may not be exercised by any private person but by the community as a whole or its political representative. [1a2ae q. 90, a. 3 ad. 2</a:t>
            </a:r>
            <a:r>
              <a:rPr lang="en-GB" dirty="0" smtClean="0"/>
              <a:t>]</a:t>
            </a:r>
            <a:endParaRPr lang="en-US" dirty="0"/>
          </a:p>
        </p:txBody>
      </p:sp>
    </p:spTree>
    <p:extLst>
      <p:ext uri="{BB962C8B-B14F-4D97-AF65-F5344CB8AC3E}">
        <p14:creationId xmlns:p14="http://schemas.microsoft.com/office/powerpoint/2010/main" val="2452879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‘Law, strictly understood, has as its first and principal object the ordering of the common good. But to order affairs to the common good is the task either of the whole community or of some one person who represents it. Thus the promulgation of law is the business either of the whole community or of that political person whose duty is the care of the common good.’ [1a2ae Q. 90, a. 3]</a:t>
            </a:r>
            <a:endParaRPr lang="en-US" dirty="0"/>
          </a:p>
          <a:p>
            <a:endParaRPr lang="en-US" dirty="0"/>
          </a:p>
        </p:txBody>
      </p:sp>
    </p:spTree>
    <p:extLst>
      <p:ext uri="{BB962C8B-B14F-4D97-AF65-F5344CB8AC3E}">
        <p14:creationId xmlns:p14="http://schemas.microsoft.com/office/powerpoint/2010/main" val="37093832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carnal world is going to be vicious</a:t>
            </a:r>
            <a:r>
              <a:rPr lang="en-GB" dirty="0" smtClean="0"/>
              <a:t>,’ McClelland writes, ‘so </a:t>
            </a:r>
            <a:r>
              <a:rPr lang="en-GB" dirty="0"/>
              <a:t>God in his mercy gives men the state to batten down some of the social consequences of man’s original sin. The state’s law may bear a relationship to God’s law in some purely formal sense because everything is related to God but in practice the law and its enforcement can be as ungodly as it pleases and still be law.’ [McClelland, 111] </a:t>
            </a:r>
            <a:endParaRPr lang="en-US" dirty="0"/>
          </a:p>
          <a:p>
            <a:endParaRPr lang="en-US" dirty="0"/>
          </a:p>
        </p:txBody>
      </p:sp>
    </p:spTree>
    <p:extLst>
      <p:ext uri="{BB962C8B-B14F-4D97-AF65-F5344CB8AC3E}">
        <p14:creationId xmlns:p14="http://schemas.microsoft.com/office/powerpoint/2010/main" val="329038300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Wherein lies the authority of the human legislator to make laws and the corresponding obligation of the people to obey them? </a:t>
            </a:r>
            <a:endParaRPr lang="en-GB" dirty="0" smtClean="0"/>
          </a:p>
          <a:p>
            <a:r>
              <a:rPr lang="en-GB" dirty="0" smtClean="0"/>
              <a:t>The </a:t>
            </a:r>
            <a:r>
              <a:rPr lang="en-GB" dirty="0"/>
              <a:t>answer seems to be that certain aspects of the common good cannot be achieved or maintained without some authoritative ordering; ‘social life and common action…cannot be achieved in a group whose members have many ideas about priorities.’ [Finnis, 270. See 1, q. 96, a. 4, c.] Some decision, even if not absolutely the optimal decision, must be made, otherwise the common good cannot be achieved. </a:t>
            </a:r>
            <a:endParaRPr lang="en-US" dirty="0"/>
          </a:p>
        </p:txBody>
      </p:sp>
    </p:spTree>
    <p:extLst>
      <p:ext uri="{BB962C8B-B14F-4D97-AF65-F5344CB8AC3E}">
        <p14:creationId xmlns:p14="http://schemas.microsoft.com/office/powerpoint/2010/main" val="2431752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preservation of peace and justice requires cooperation. ‘A private person has no authority to compel right living. He may only advise; but if his advice is not accepted he has no power of compulsion. But law, to be effective, in promoting right living must have such compelling force….But the power of compulsion belongs either to the community as a whole, or to its official representative whose duty it is to inflict penalties…He alone, </a:t>
            </a:r>
            <a:r>
              <a:rPr lang="en-GB" dirty="0" smtClean="0"/>
              <a:t>therefore, </a:t>
            </a:r>
            <a:r>
              <a:rPr lang="en-GB" dirty="0"/>
              <a:t>has the right to make laws.’ [ST 1a2ae, q. 90, ad. 2</a:t>
            </a:r>
            <a:r>
              <a:rPr lang="en-GB" dirty="0" smtClean="0"/>
              <a:t>]</a:t>
            </a:r>
            <a:endParaRPr lang="en-US" dirty="0"/>
          </a:p>
        </p:txBody>
      </p:sp>
    </p:spTree>
    <p:extLst>
      <p:ext uri="{BB962C8B-B14F-4D97-AF65-F5344CB8AC3E}">
        <p14:creationId xmlns:p14="http://schemas.microsoft.com/office/powerpoint/2010/main" val="231334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 does coercion come into all this? </a:t>
            </a:r>
            <a:endParaRPr lang="en-GB" dirty="0" smtClean="0"/>
          </a:p>
          <a:p>
            <a:r>
              <a:rPr lang="en-GB" dirty="0" smtClean="0"/>
              <a:t>The </a:t>
            </a:r>
            <a:r>
              <a:rPr lang="en-GB" dirty="0"/>
              <a:t>ruler of society has the authority to enforce human law given that human law is a specific application of natural law. </a:t>
            </a:r>
            <a:endParaRPr lang="en-US" dirty="0"/>
          </a:p>
        </p:txBody>
      </p:sp>
    </p:spTree>
    <p:extLst>
      <p:ext uri="{BB962C8B-B14F-4D97-AF65-F5344CB8AC3E}">
        <p14:creationId xmlns:p14="http://schemas.microsoft.com/office/powerpoint/2010/main" val="229131108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might wonder why we need </a:t>
            </a:r>
            <a:r>
              <a:rPr lang="en-GB" i="1" dirty="0"/>
              <a:t>coercive</a:t>
            </a:r>
            <a:r>
              <a:rPr lang="en-GB" dirty="0"/>
              <a:t> governance. ‘Why,’ asks Finnis, ‘can there be no law, in the focal sense, within families or neighbourhood groups of families?’ [Finnis, 249] </a:t>
            </a:r>
            <a:endParaRPr lang="en-GB" dirty="0" smtClean="0"/>
          </a:p>
          <a:p>
            <a:r>
              <a:rPr lang="en-GB" dirty="0" smtClean="0"/>
              <a:t>Thomas’s </a:t>
            </a:r>
            <a:r>
              <a:rPr lang="en-GB" dirty="0"/>
              <a:t>answer seems eerily like the one that John Locke will give some 400 years later. </a:t>
            </a:r>
            <a:endParaRPr lang="en-GB" dirty="0" smtClean="0"/>
          </a:p>
          <a:p>
            <a:r>
              <a:rPr lang="en-GB" dirty="0" smtClean="0"/>
              <a:t>Individuals </a:t>
            </a:r>
            <a:r>
              <a:rPr lang="en-GB" dirty="0"/>
              <a:t>and families cannot be sufficiently impartial for legal judgement and law enforcement. ‘None of us can rightly be simultaneously prosecutor, judge, and witness.’ [2a2ae q. 60, a. 6 c and ad. 1] </a:t>
            </a:r>
            <a:endParaRPr lang="en-US" dirty="0"/>
          </a:p>
        </p:txBody>
      </p:sp>
    </p:spTree>
    <p:extLst>
      <p:ext uri="{BB962C8B-B14F-4D97-AF65-F5344CB8AC3E}">
        <p14:creationId xmlns:p14="http://schemas.microsoft.com/office/powerpoint/2010/main" val="1829134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John Finnis remarks that ‘the institution which gives the community its completeness—law and government—needs justification in the face of the natural equality and freedom of persons, and the need to show just why and when their authority overrides the responsibility of parents and the self-possession of free persons above the age of puberty.’ [Finnis, 242. See 2a2ae q, 88m a, 8, ad 2</a:t>
            </a:r>
            <a:r>
              <a:rPr lang="en-GB" dirty="0" smtClean="0"/>
              <a:t>]</a:t>
            </a:r>
            <a:endParaRPr lang="en-US" dirty="0"/>
          </a:p>
        </p:txBody>
      </p:sp>
    </p:spTree>
    <p:extLst>
      <p:ext uri="{BB962C8B-B14F-4D97-AF65-F5344CB8AC3E}">
        <p14:creationId xmlns:p14="http://schemas.microsoft.com/office/powerpoint/2010/main" val="3696130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rulership of one man over another,’ writes Sabine, must not take away the free moral agency of the subject. No man is bound to obedience in all respects and even the soul of a slave is free.’ [Sabine, 256] </a:t>
            </a:r>
            <a:endParaRPr lang="en-US" dirty="0"/>
          </a:p>
          <a:p>
            <a:endParaRPr lang="en-US" dirty="0"/>
          </a:p>
        </p:txBody>
      </p:sp>
    </p:spTree>
    <p:extLst>
      <p:ext uri="{BB962C8B-B14F-4D97-AF65-F5344CB8AC3E}">
        <p14:creationId xmlns:p14="http://schemas.microsoft.com/office/powerpoint/2010/main" val="195020994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answer to the question—why coercive government?—appears to be that although individuals and families can provide basic goods for themselves, either directly or through production and exchange, there are some goods that individuals and families are not in a position to produce or to produce well. Law and government serve to protect and enhance these basic goods in a way that families and individuals cannot. </a:t>
            </a:r>
            <a:endParaRPr lang="en-US" dirty="0"/>
          </a:p>
          <a:p>
            <a:endParaRPr lang="en-US" dirty="0"/>
          </a:p>
        </p:txBody>
      </p:sp>
    </p:spTree>
    <p:extLst>
      <p:ext uri="{BB962C8B-B14F-4D97-AF65-F5344CB8AC3E}">
        <p14:creationId xmlns:p14="http://schemas.microsoft.com/office/powerpoint/2010/main" val="861159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‘What is it that solitary individuals, families, and groups of families inevitably cannot do well? In what way are they inevitably “incomplete”? </a:t>
            </a:r>
            <a:r>
              <a:rPr lang="en-GB" dirty="0" smtClean="0"/>
              <a:t>In </a:t>
            </a:r>
            <a:r>
              <a:rPr lang="en-GB" dirty="0"/>
              <a:t>their inability (1) to secure themselves </a:t>
            </a:r>
            <a:r>
              <a:rPr lang="en-GB" i="1" dirty="0"/>
              <a:t>well</a:t>
            </a:r>
            <a:r>
              <a:rPr lang="en-GB" dirty="0"/>
              <a:t> against violence (including invasion), theft, and fraud, and (2) to maintain a fair and stable system of distributing, exploiting, and exchanging the natural resources which, Aquinas thinks, are in reason and fairness “naturally” (not merely “initially”)—things common to all.’ [Finnis, 247. See 1a2ae q. 105, a. 4, ad. 5; see especially </a:t>
            </a:r>
            <a:r>
              <a:rPr lang="en-GB" i="1" dirty="0"/>
              <a:t>de Regimine Principum</a:t>
            </a:r>
            <a:r>
              <a:rPr lang="en-GB" dirty="0"/>
              <a:t> I 2 where Thomas talks about the fruits of good governance being not only peace and justice but also economic abundance. </a:t>
            </a:r>
            <a:endParaRPr lang="en-US" dirty="0"/>
          </a:p>
        </p:txBody>
      </p:sp>
    </p:spTree>
    <p:extLst>
      <p:ext uri="{BB962C8B-B14F-4D97-AF65-F5344CB8AC3E}">
        <p14:creationId xmlns:p14="http://schemas.microsoft.com/office/powerpoint/2010/main" val="331809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Libertarian </a:t>
            </a:r>
            <a:r>
              <a:rPr lang="en-GB" dirty="0"/>
              <a:t>anarchists would argue that it is perfectly possible for people to protect themselves well against violence, theft and fraud without recourse to a coercive government. The public goods of peace and justice must somehow be provided but these too can be supplied without erecting a government to provide </a:t>
            </a:r>
            <a:r>
              <a:rPr lang="en-GB" dirty="0" smtClean="0"/>
              <a:t>them, </a:t>
            </a:r>
            <a:r>
              <a:rPr lang="en-GB" dirty="0"/>
              <a:t>as in the law systems of archaic societies. </a:t>
            </a:r>
            <a:endParaRPr lang="en-GB" dirty="0" smtClean="0"/>
          </a:p>
          <a:p>
            <a:r>
              <a:rPr lang="en-GB" dirty="0" smtClean="0"/>
              <a:t>Libertarian </a:t>
            </a:r>
            <a:r>
              <a:rPr lang="en-GB" dirty="0"/>
              <a:t>anarchists would also argue that the second point—namely, the creation of a stable system of distributing, exploiting and exchanging natural resources—is not only possible without a coercive state but scarcely possible with one! </a:t>
            </a:r>
            <a:endParaRPr lang="en-US" dirty="0"/>
          </a:p>
          <a:p>
            <a:endParaRPr lang="en-US" dirty="0"/>
          </a:p>
        </p:txBody>
      </p:sp>
    </p:spTree>
    <p:extLst>
      <p:ext uri="{BB962C8B-B14F-4D97-AF65-F5344CB8AC3E}">
        <p14:creationId xmlns:p14="http://schemas.microsoft.com/office/powerpoint/2010/main" val="415621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legislator does not have a blank cheque to make whatever laws he likes. Laws that would require persons to do things that should never be done should be disobeyed. [see 2a2ae q. 57, a. 2, ad. 2] </a:t>
            </a:r>
            <a:endParaRPr lang="en-GB" dirty="0" smtClean="0"/>
          </a:p>
          <a:p>
            <a:r>
              <a:rPr lang="en-GB" dirty="0" smtClean="0"/>
              <a:t>Generally</a:t>
            </a:r>
            <a:r>
              <a:rPr lang="en-GB" dirty="0"/>
              <a:t>, laws that are made from greed or vanity and not for the common </a:t>
            </a:r>
            <a:r>
              <a:rPr lang="en-GB" dirty="0" smtClean="0"/>
              <a:t>good </a:t>
            </a:r>
            <a:r>
              <a:rPr lang="en-GB" dirty="0"/>
              <a:t>or laws made outside the authority granted to the </a:t>
            </a:r>
            <a:r>
              <a:rPr lang="en-GB" dirty="0" smtClean="0"/>
              <a:t>lawmakers </a:t>
            </a:r>
            <a:r>
              <a:rPr lang="en-GB" dirty="0"/>
              <a:t>or laws that apportion burdens unfairly—these are not so much laws as acts of violence. These can be disobeyed unless disobedience would cause disproportionate disorder.</a:t>
            </a:r>
            <a:endParaRPr lang="en-US" dirty="0"/>
          </a:p>
        </p:txBody>
      </p:sp>
    </p:spTree>
    <p:extLst>
      <p:ext uri="{BB962C8B-B14F-4D97-AF65-F5344CB8AC3E}">
        <p14:creationId xmlns:p14="http://schemas.microsoft.com/office/powerpoint/2010/main" val="644829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Augustine</a:t>
            </a:r>
            <a:endParaRPr lang="en-US" dirty="0"/>
          </a:p>
        </p:txBody>
      </p:sp>
      <p:sp>
        <p:nvSpPr>
          <p:cNvPr id="3" name="Content Placeholder 2"/>
          <p:cNvSpPr>
            <a:spLocks noGrp="1"/>
          </p:cNvSpPr>
          <p:nvPr>
            <p:ph idx="1"/>
          </p:nvPr>
        </p:nvSpPr>
        <p:spPr/>
        <p:txBody>
          <a:bodyPr>
            <a:normAutofit/>
          </a:bodyPr>
          <a:lstStyle/>
          <a:p>
            <a:r>
              <a:rPr lang="en-GB" dirty="0"/>
              <a:t>For most of the early medieval period, the Augustinian view of politics had held centre stage. With the recovery of the works of Aristotle, in particular, his </a:t>
            </a:r>
            <a:r>
              <a:rPr lang="en-GB" i="1" dirty="0"/>
              <a:t>Politics</a:t>
            </a:r>
            <a:r>
              <a:rPr lang="en-GB" dirty="0"/>
              <a:t>, all that was to change. </a:t>
            </a:r>
            <a:endParaRPr lang="en-GB" dirty="0" smtClean="0"/>
          </a:p>
          <a:p>
            <a:r>
              <a:rPr lang="en-GB" dirty="0" smtClean="0"/>
              <a:t>In </a:t>
            </a:r>
            <a:r>
              <a:rPr lang="en-GB" dirty="0"/>
              <a:t>the early 13</a:t>
            </a:r>
            <a:r>
              <a:rPr lang="en-GB" baseline="30000" dirty="0"/>
              <a:t>th</a:t>
            </a:r>
            <a:r>
              <a:rPr lang="en-GB" dirty="0"/>
              <a:t> century, Augustinian ‘pessimism was being challenged on all sides….The study of Roman law, which had spread from Bologna, had disclosed new perspectives to government and administration.’ [d’Entrèves 1959, x</a:t>
            </a:r>
            <a:r>
              <a:rPr lang="en-GB" dirty="0" smtClean="0"/>
              <a:t>]</a:t>
            </a:r>
            <a:endParaRPr lang="en-US" dirty="0"/>
          </a:p>
        </p:txBody>
      </p:sp>
    </p:spTree>
    <p:extLst>
      <p:ext uri="{BB962C8B-B14F-4D97-AF65-F5344CB8AC3E}">
        <p14:creationId xmlns:p14="http://schemas.microsoft.com/office/powerpoint/2010/main" val="137838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if men had no evil dispositions and no inclination towards injustice? Would we then </a:t>
            </a:r>
            <a:r>
              <a:rPr lang="en-GB" dirty="0" smtClean="0"/>
              <a:t>have </a:t>
            </a:r>
            <a:r>
              <a:rPr lang="en-GB" dirty="0"/>
              <a:t>need of governance? </a:t>
            </a:r>
            <a:endParaRPr lang="en-GB" dirty="0" smtClean="0"/>
          </a:p>
          <a:p>
            <a:endParaRPr lang="en-US" dirty="0"/>
          </a:p>
        </p:txBody>
      </p:sp>
    </p:spTree>
    <p:extLst>
      <p:ext uri="{BB962C8B-B14F-4D97-AF65-F5344CB8AC3E}">
        <p14:creationId xmlns:p14="http://schemas.microsoft.com/office/powerpoint/2010/main" val="89899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t>
            </a:r>
            <a:r>
              <a:rPr lang="en-GB" dirty="0" smtClean="0"/>
              <a:t>standard </a:t>
            </a:r>
            <a:r>
              <a:rPr lang="en-GB" dirty="0"/>
              <a:t>interpretation of Thomas here is that, in contrast to Augustine, he believes that even in a state of innocence we would still need governance. The political rule of man over man would have existed in the pre-lapsarian condition of innocence, because man is a social animal and lives in society, and there can be no society without someone who exercises authority for the sake of the common good [1a q. 96, a. 4] </a:t>
            </a:r>
            <a:endParaRPr lang="en-GB" dirty="0" smtClean="0"/>
          </a:p>
          <a:p>
            <a:r>
              <a:rPr lang="en-GB" dirty="0" smtClean="0"/>
              <a:t>But </a:t>
            </a:r>
            <a:r>
              <a:rPr lang="en-GB" dirty="0"/>
              <a:t>Thomas does </a:t>
            </a:r>
            <a:r>
              <a:rPr lang="en-GB" i="1" dirty="0"/>
              <a:t>not</a:t>
            </a:r>
            <a:r>
              <a:rPr lang="en-GB" dirty="0"/>
              <a:t> say that the governance of the innocent would be coercive since law is for the unjust, not for the just. </a:t>
            </a:r>
            <a:endParaRPr lang="en-US" dirty="0"/>
          </a:p>
          <a:p>
            <a:endParaRPr lang="en-US" dirty="0"/>
          </a:p>
        </p:txBody>
      </p:sp>
    </p:spTree>
    <p:extLst>
      <p:ext uri="{BB962C8B-B14F-4D97-AF65-F5344CB8AC3E}">
        <p14:creationId xmlns:p14="http://schemas.microsoft.com/office/powerpoint/2010/main" val="313957693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Who holds the supreme legislative power in a political community? </a:t>
            </a:r>
            <a:endParaRPr lang="en-GB" dirty="0" smtClean="0"/>
          </a:p>
          <a:p>
            <a:r>
              <a:rPr lang="en-GB" dirty="0" smtClean="0"/>
              <a:t>Thomas </a:t>
            </a:r>
            <a:r>
              <a:rPr lang="en-GB" dirty="0"/>
              <a:t>answers: either the whole people or those responsible for and representing the whole people. [1a2ae q. 97, a. 3, ad. 3; q. 90, a. 3, c.] </a:t>
            </a:r>
            <a:endParaRPr lang="en-GB" dirty="0" smtClean="0"/>
          </a:p>
          <a:p>
            <a:r>
              <a:rPr lang="en-GB" dirty="0" smtClean="0"/>
              <a:t>The </a:t>
            </a:r>
            <a:r>
              <a:rPr lang="en-GB" dirty="0"/>
              <a:t>latter alternative raises the question of representation. </a:t>
            </a:r>
            <a:endParaRPr lang="en-US" dirty="0"/>
          </a:p>
          <a:p>
            <a:endParaRPr lang="en-US" dirty="0"/>
          </a:p>
        </p:txBody>
      </p:sp>
    </p:spTree>
    <p:extLst>
      <p:ext uri="{BB962C8B-B14F-4D97-AF65-F5344CB8AC3E}">
        <p14:creationId xmlns:p14="http://schemas.microsoft.com/office/powerpoint/2010/main" val="56472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How is representation made possible? Finnis argues that this isn’t really the issue: ‘To extend this idea of representation into an idea that authority must, or should, have been transmitted by some procedure of transference (however implicit or tacit) from the people to their representative(s) is to miss the point of the construction, and to convert it into a fiction or a sometimes inappropriate requirement for just government.’ [Finnis, 264] </a:t>
            </a:r>
            <a:endParaRPr lang="en-GB" dirty="0" smtClean="0"/>
          </a:p>
          <a:p>
            <a:r>
              <a:rPr lang="en-GB" dirty="0" smtClean="0"/>
              <a:t>I </a:t>
            </a:r>
            <a:r>
              <a:rPr lang="en-GB" dirty="0"/>
              <a:t>don’t think the issue can be swept under the carpet as breezily as this and Finnis does concede that the question of representation occupied the minds of some of Thomas’s later followers such as </a:t>
            </a:r>
            <a:r>
              <a:rPr lang="en-GB" dirty="0" smtClean="0"/>
              <a:t>Cardinal Cajetan</a:t>
            </a:r>
            <a:r>
              <a:rPr lang="en-GB" dirty="0"/>
              <a:t>. </a:t>
            </a:r>
            <a:endParaRPr lang="en-US" dirty="0"/>
          </a:p>
        </p:txBody>
      </p:sp>
    </p:spTree>
    <p:extLst>
      <p:ext uri="{BB962C8B-B14F-4D97-AF65-F5344CB8AC3E}">
        <p14:creationId xmlns:p14="http://schemas.microsoft.com/office/powerpoint/2010/main" val="15092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need for a justification for supreme legislative power is made, humorously, in the film, </a:t>
            </a:r>
            <a:r>
              <a:rPr lang="en-GB" i="1" dirty="0"/>
              <a:t>Monty Python and the Holy Grail</a:t>
            </a:r>
            <a:r>
              <a:rPr lang="en-GB" dirty="0"/>
              <a:t>. </a:t>
            </a:r>
            <a:endParaRPr lang="en-GB" dirty="0" smtClean="0"/>
          </a:p>
          <a:p>
            <a:r>
              <a:rPr lang="en-GB" dirty="0" smtClean="0"/>
              <a:t>King </a:t>
            </a:r>
            <a:r>
              <a:rPr lang="en-GB" dirty="0"/>
              <a:t>Arthur is </a:t>
            </a:r>
            <a:r>
              <a:rPr lang="en-GB" dirty="0" smtClean="0"/>
              <a:t>recruiting </a:t>
            </a:r>
            <a:r>
              <a:rPr lang="en-GB" dirty="0"/>
              <a:t>knights for his Round Table and comes riding up (without a horse!) to some peasants and the following conversation takes place (scene 3):</a:t>
            </a:r>
            <a:endParaRPr lang="en-US" dirty="0"/>
          </a:p>
        </p:txBody>
      </p:sp>
    </p:spTree>
    <p:extLst>
      <p:ext uri="{BB962C8B-B14F-4D97-AF65-F5344CB8AC3E}">
        <p14:creationId xmlns:p14="http://schemas.microsoft.com/office/powerpoint/2010/main" val="3090595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ARTHUR:  How do you do, good lady. I am Arthur, King of the Britons. Whose castle is that?   </a:t>
            </a:r>
            <a:endParaRPr lang="en-US" dirty="0"/>
          </a:p>
          <a:p>
            <a:r>
              <a:rPr lang="en-GB" dirty="0"/>
              <a:t>WOMAN:  King of the who?   </a:t>
            </a:r>
            <a:endParaRPr lang="en-US" dirty="0"/>
          </a:p>
          <a:p>
            <a:r>
              <a:rPr lang="en-GB" dirty="0"/>
              <a:t>ARTHUR:  The Britons. </a:t>
            </a:r>
            <a:endParaRPr lang="en-US" dirty="0"/>
          </a:p>
          <a:p>
            <a:r>
              <a:rPr lang="en-GB" dirty="0"/>
              <a:t>WOMAN:  Who are the Britons?   </a:t>
            </a:r>
            <a:endParaRPr lang="en-US" dirty="0"/>
          </a:p>
          <a:p>
            <a:r>
              <a:rPr lang="en-GB" dirty="0"/>
              <a:t>ARTHUR:  Well, we all are. We're all Britons and I am your king. </a:t>
            </a:r>
            <a:endParaRPr lang="en-US" dirty="0"/>
          </a:p>
          <a:p>
            <a:r>
              <a:rPr lang="en-GB" dirty="0"/>
              <a:t>WOMAN:  I didn't know we had a king. I thought we were an autonomous </a:t>
            </a:r>
            <a:r>
              <a:rPr lang="en-GB" dirty="0" smtClean="0"/>
              <a:t>collective</a:t>
            </a:r>
            <a:r>
              <a:rPr lang="en-US" dirty="0" smtClean="0"/>
              <a:t>….(cont’d)</a:t>
            </a:r>
            <a:r>
              <a:rPr lang="en-GB" dirty="0" smtClean="0"/>
              <a:t> </a:t>
            </a:r>
            <a:endParaRPr lang="en-US" dirty="0"/>
          </a:p>
          <a:p>
            <a:endParaRPr lang="en-US" dirty="0"/>
          </a:p>
        </p:txBody>
      </p:sp>
    </p:spTree>
    <p:extLst>
      <p:ext uri="{BB962C8B-B14F-4D97-AF65-F5344CB8AC3E}">
        <p14:creationId xmlns:p14="http://schemas.microsoft.com/office/powerpoint/2010/main" val="2153744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 increasingly frustrating dialogue takes place, in the course of which Arthur again says</a:t>
            </a:r>
            <a:r>
              <a:rPr lang="en-GB" dirty="0" smtClean="0"/>
              <a:t>,</a:t>
            </a:r>
            <a:endParaRPr lang="en-US" dirty="0"/>
          </a:p>
          <a:p>
            <a:r>
              <a:rPr lang="en-GB" dirty="0"/>
              <a:t>ARTHUR:  I am your king!   </a:t>
            </a:r>
            <a:endParaRPr lang="en-US" dirty="0"/>
          </a:p>
          <a:p>
            <a:r>
              <a:rPr lang="en-GB" dirty="0"/>
              <a:t>WOMAN:  Well, I didn't vote for you. </a:t>
            </a:r>
            <a:endParaRPr lang="en-US" dirty="0"/>
          </a:p>
          <a:p>
            <a:r>
              <a:rPr lang="en-GB" dirty="0"/>
              <a:t>ARTHUR:  You don't vote for kings. </a:t>
            </a:r>
            <a:endParaRPr lang="en-US" dirty="0"/>
          </a:p>
          <a:p>
            <a:r>
              <a:rPr lang="en-GB" dirty="0"/>
              <a:t>WOMAN:  Well, ’</a:t>
            </a:r>
            <a:r>
              <a:rPr lang="en-GB" dirty="0" err="1"/>
              <a:t>ow</a:t>
            </a:r>
            <a:r>
              <a:rPr lang="en-GB" dirty="0"/>
              <a:t> did you become king then</a:t>
            </a:r>
            <a:r>
              <a:rPr lang="en-GB" dirty="0" smtClean="0"/>
              <a:t>?...(cont’d)  </a:t>
            </a:r>
            <a:endParaRPr lang="en-US" dirty="0"/>
          </a:p>
        </p:txBody>
      </p:sp>
    </p:spTree>
    <p:extLst>
      <p:ext uri="{BB962C8B-B14F-4D97-AF65-F5344CB8AC3E}">
        <p14:creationId xmlns:p14="http://schemas.microsoft.com/office/powerpoint/2010/main" val="1006807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ARTHUR:  The Lady of the Lake…[angels sing]…her arm clad in the purest shimmering </a:t>
            </a:r>
            <a:r>
              <a:rPr lang="en-GB" dirty="0" err="1"/>
              <a:t>samite</a:t>
            </a:r>
            <a:r>
              <a:rPr lang="en-GB" dirty="0"/>
              <a:t>, held aloft Excalibur from the bosom of the water, signifying by Divine Providence that I, Arthur, was to carry Excalibur…[singing stops]…That is why I am your king</a:t>
            </a:r>
            <a:r>
              <a:rPr lang="en-GB" dirty="0" smtClean="0"/>
              <a:t>!</a:t>
            </a:r>
            <a:endParaRPr lang="en-US" dirty="0" smtClean="0"/>
          </a:p>
          <a:p>
            <a:r>
              <a:rPr lang="en-GB" dirty="0"/>
              <a:t>DENNIS:  Listen—strange women lying in ponds distributing swords is no basis for a system of government. Supreme executive power derives from a mandate from the masses, not from some farcical aquatic ceremony. </a:t>
            </a:r>
            <a:endParaRPr lang="en-US" dirty="0"/>
          </a:p>
          <a:p>
            <a:r>
              <a:rPr lang="en-GB" dirty="0"/>
              <a:t>ARTHUR:  Be quiet!   </a:t>
            </a:r>
            <a:endParaRPr lang="en-US" dirty="0"/>
          </a:p>
          <a:p>
            <a:endParaRPr lang="en-US" dirty="0"/>
          </a:p>
        </p:txBody>
      </p:sp>
    </p:spTree>
    <p:extLst>
      <p:ext uri="{BB962C8B-B14F-4D97-AF65-F5344CB8AC3E}">
        <p14:creationId xmlns:p14="http://schemas.microsoft.com/office/powerpoint/2010/main" val="108274583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DENNIS</a:t>
            </a:r>
            <a:r>
              <a:rPr lang="en-GB" dirty="0"/>
              <a:t>:  Well you can't expect to wield supreme executive power just ’cause some watery tart threw a sword at you!   </a:t>
            </a:r>
            <a:endParaRPr lang="en-US" dirty="0"/>
          </a:p>
          <a:p>
            <a:r>
              <a:rPr lang="en-GB" dirty="0"/>
              <a:t>ARTHUR:  Shut up!   </a:t>
            </a:r>
            <a:endParaRPr lang="en-US" dirty="0"/>
          </a:p>
          <a:p>
            <a:r>
              <a:rPr lang="en-GB" dirty="0"/>
              <a:t>DENNIS:  I mean, if I went around </a:t>
            </a:r>
            <a:r>
              <a:rPr lang="en-GB" dirty="0" err="1"/>
              <a:t>sayin</a:t>
            </a:r>
            <a:r>
              <a:rPr lang="en-GB" dirty="0"/>
              <a:t>’ I was an emperor just because some moistened bint had lobbed a scimitar at me they'd put me away</a:t>
            </a:r>
            <a:r>
              <a:rPr lang="en-GB" dirty="0" smtClean="0"/>
              <a:t>!  </a:t>
            </a:r>
            <a:endParaRPr lang="en-US" dirty="0"/>
          </a:p>
        </p:txBody>
      </p:sp>
    </p:spTree>
    <p:extLst>
      <p:ext uri="{BB962C8B-B14F-4D97-AF65-F5344CB8AC3E}">
        <p14:creationId xmlns:p14="http://schemas.microsoft.com/office/powerpoint/2010/main" val="2490527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It’s hard to disagree with the proletarian Dennis: strange women lying in ponds distributing swords (or, as he gets more politically incorrect, watery tarts throwing swords or moistened bints lobbing scimitars) cannot be the basis for a system of government.</a:t>
            </a:r>
            <a:endParaRPr lang="en-US" dirty="0"/>
          </a:p>
          <a:p>
            <a:endParaRPr lang="en-US" dirty="0"/>
          </a:p>
        </p:txBody>
      </p:sp>
    </p:spTree>
    <p:extLst>
      <p:ext uri="{BB962C8B-B14F-4D97-AF65-F5344CB8AC3E}">
        <p14:creationId xmlns:p14="http://schemas.microsoft.com/office/powerpoint/2010/main" val="2645497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Believing that human nature had been radically altered for the worse, thus requiring the need for an institution to repress the consequences of human sinfulness, Augustine’s view appears to be completely opposed to Aristotle. How is Aquinas going to reconcile this apparent tension?</a:t>
            </a:r>
            <a:endParaRPr lang="en-US" dirty="0"/>
          </a:p>
          <a:p>
            <a:endParaRPr lang="en-US" dirty="0"/>
          </a:p>
        </p:txBody>
      </p:sp>
    </p:spTree>
    <p:extLst>
      <p:ext uri="{BB962C8B-B14F-4D97-AF65-F5344CB8AC3E}">
        <p14:creationId xmlns:p14="http://schemas.microsoft.com/office/powerpoint/2010/main" val="65996372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 then, in Thomas’s view should government be organised? </a:t>
            </a:r>
            <a:endParaRPr lang="en-GB" dirty="0" smtClean="0"/>
          </a:p>
          <a:p>
            <a:r>
              <a:rPr lang="en-GB" dirty="0" smtClean="0"/>
              <a:t>First</a:t>
            </a:r>
            <a:r>
              <a:rPr lang="en-GB" dirty="0"/>
              <a:t>, all should participate in some respect in government. The best government is to be had when we have one virtuous person who commands all and </a:t>
            </a:r>
            <a:r>
              <a:rPr lang="en-GB" dirty="0" smtClean="0"/>
              <a:t>has </a:t>
            </a:r>
            <a:r>
              <a:rPr lang="en-GB" dirty="0"/>
              <a:t>others under him who also govern virtuously and when all participate by electing those who rule. This combines the best of monarchy, aristocracy and democracy. </a:t>
            </a:r>
            <a:endParaRPr lang="en-US" dirty="0"/>
          </a:p>
          <a:p>
            <a:endParaRPr lang="en-US" dirty="0"/>
          </a:p>
        </p:txBody>
      </p:sp>
    </p:spTree>
    <p:extLst>
      <p:ext uri="{BB962C8B-B14F-4D97-AF65-F5344CB8AC3E}">
        <p14:creationId xmlns:p14="http://schemas.microsoft.com/office/powerpoint/2010/main" val="261021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is the best form of constitution which results from a judicious admixture of the </a:t>
            </a:r>
            <a:r>
              <a:rPr lang="en-GB" i="1" dirty="0"/>
              <a:t>kingdom</a:t>
            </a:r>
            <a:r>
              <a:rPr lang="en-GB" dirty="0"/>
              <a:t>, in that there is one person at the head of it; of </a:t>
            </a:r>
            <a:r>
              <a:rPr lang="en-GB" i="1" dirty="0"/>
              <a:t>aristocracy</a:t>
            </a:r>
            <a:r>
              <a:rPr lang="en-GB" dirty="0"/>
              <a:t> in that many participate in the government according to virtue; and of </a:t>
            </a:r>
            <a:r>
              <a:rPr lang="en-GB" i="1" dirty="0"/>
              <a:t>democracy</a:t>
            </a:r>
            <a:r>
              <a:rPr lang="en-GB" dirty="0"/>
              <a:t> or popular rule, in that rulers may be elected from the people and the whole population has the right of electing its rulers.’ Thomas sees this system exemplified in the Old Testament when Moses and his successors ruled the people, aided by 72 elders elected by the people. [1a2ae  q. 105, a. 1]</a:t>
            </a:r>
            <a:endParaRPr lang="en-US" dirty="0"/>
          </a:p>
        </p:txBody>
      </p:sp>
    </p:spTree>
    <p:extLst>
      <p:ext uri="{BB962C8B-B14F-4D97-AF65-F5344CB8AC3E}">
        <p14:creationId xmlns:p14="http://schemas.microsoft.com/office/powerpoint/2010/main" val="65812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Finnis sees political representation as comprising three givens: </a:t>
            </a:r>
            <a:endParaRPr lang="en-GB" dirty="0" smtClean="0"/>
          </a:p>
          <a:p>
            <a:r>
              <a:rPr lang="en-GB" dirty="0" smtClean="0"/>
              <a:t>government </a:t>
            </a:r>
            <a:r>
              <a:rPr lang="en-GB" dirty="0"/>
              <a:t>exists for the sake of the common good, not for the good of the rulers; </a:t>
            </a:r>
            <a:endParaRPr lang="en-GB" dirty="0" smtClean="0"/>
          </a:p>
          <a:p>
            <a:r>
              <a:rPr lang="en-GB" dirty="0" smtClean="0"/>
              <a:t>no </a:t>
            </a:r>
            <a:r>
              <a:rPr lang="en-GB" dirty="0"/>
              <a:t>one has a natural right to govern; </a:t>
            </a:r>
            <a:endParaRPr lang="en-GB" dirty="0" smtClean="0"/>
          </a:p>
          <a:p>
            <a:r>
              <a:rPr lang="en-GB" dirty="0" smtClean="0"/>
              <a:t>and </a:t>
            </a:r>
            <a:r>
              <a:rPr lang="en-GB" dirty="0"/>
              <a:t>people’s obligation to obey the government is in effect an obligation to obey themselves and their fellows citizens.</a:t>
            </a:r>
            <a:endParaRPr lang="en-US" dirty="0"/>
          </a:p>
        </p:txBody>
      </p:sp>
    </p:spTree>
    <p:extLst>
      <p:ext uri="{BB962C8B-B14F-4D97-AF65-F5344CB8AC3E}">
        <p14:creationId xmlns:p14="http://schemas.microsoft.com/office/powerpoint/2010/main" val="4016195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can find some elements of covenant or contract in Thomas’s thought. Even where rulers exercise regal power, the laws that have been put into force constitute a kind of implied contract between the people and their ruler. [see </a:t>
            </a:r>
            <a:r>
              <a:rPr lang="en-GB" i="1" dirty="0"/>
              <a:t>de Regimine Principum</a:t>
            </a:r>
            <a:r>
              <a:rPr lang="en-GB" dirty="0"/>
              <a:t> I, 6]</a:t>
            </a:r>
            <a:endParaRPr lang="en-US" dirty="0"/>
          </a:p>
          <a:p>
            <a:endParaRPr lang="en-US" dirty="0"/>
          </a:p>
        </p:txBody>
      </p:sp>
    </p:spTree>
    <p:extLst>
      <p:ext uri="{BB962C8B-B14F-4D97-AF65-F5344CB8AC3E}">
        <p14:creationId xmlns:p14="http://schemas.microsoft.com/office/powerpoint/2010/main" val="1962803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seems we shouldn’t get too excited about those passages in Thomas in which he seems to hint at a notion of pact, contract or covenant. </a:t>
            </a:r>
            <a:endParaRPr lang="en-GB" dirty="0" smtClean="0"/>
          </a:p>
          <a:p>
            <a:r>
              <a:rPr lang="en-GB" dirty="0" smtClean="0"/>
              <a:t>Finnis </a:t>
            </a:r>
            <a:r>
              <a:rPr lang="en-GB" dirty="0"/>
              <a:t>remarks that ‘this is far removed from the theory that some original or standing or foundational “social contract” is or could be a fundamental ground or justification for legislative or other political authority, or for the (defeasible) obligation to respect such authority and obey its laws.’ [Finnis, 266</a:t>
            </a:r>
            <a:r>
              <a:rPr lang="en-GB" dirty="0" smtClean="0"/>
              <a:t>]</a:t>
            </a:r>
            <a:endParaRPr lang="en-US" dirty="0"/>
          </a:p>
        </p:txBody>
      </p:sp>
    </p:spTree>
    <p:extLst>
      <p:ext uri="{BB962C8B-B14F-4D97-AF65-F5344CB8AC3E}">
        <p14:creationId xmlns:p14="http://schemas.microsoft.com/office/powerpoint/2010/main" val="1767792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makes some concessions to popular sovereignty. He allows that the law-making capacity of society belongs either to the multitude or to the person who has care of the multitude. [ST 1a2ae, q. 90, 3.] Likewise, custom reveals the law-making capacity of the people [see ST 1a2ae, q. 97, a. 3]</a:t>
            </a:r>
            <a:endParaRPr lang="en-US" dirty="0"/>
          </a:p>
          <a:p>
            <a:endParaRPr lang="en-US" dirty="0"/>
          </a:p>
        </p:txBody>
      </p:sp>
    </p:spTree>
    <p:extLst>
      <p:ext uri="{BB962C8B-B14F-4D97-AF65-F5344CB8AC3E}">
        <p14:creationId xmlns:p14="http://schemas.microsoft.com/office/powerpoint/2010/main" val="1495689772"/>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According to d’Entrèves, Thomas does not endorse the notion that the people have an original or natural right and that they are the ultimate source of authority. All power is from God. While this is so formally, it doesn’t prevent there being a material source of authority in man in setting up particular forms of government. </a:t>
            </a:r>
            <a:endParaRPr lang="en-US" dirty="0"/>
          </a:p>
        </p:txBody>
      </p:sp>
    </p:spTree>
    <p:extLst>
      <p:ext uri="{BB962C8B-B14F-4D97-AF65-F5344CB8AC3E}">
        <p14:creationId xmlns:p14="http://schemas.microsoft.com/office/powerpoint/2010/main" val="2605933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remarks [1a q. 97, a. 3] that ‘…the multitude’s consent, manifested by custom, has more weight in observing something than the authority of the prince, who only has the power to make law in so far as he bears the person of the multitude.’ (This is an interesting anticipation of an idea that we find expressed once again, in a very different mode, in Hobbes.)</a:t>
            </a:r>
            <a:endParaRPr lang="en-US" dirty="0"/>
          </a:p>
          <a:p>
            <a:endParaRPr lang="en-US" dirty="0"/>
          </a:p>
        </p:txBody>
      </p:sp>
    </p:spTree>
    <p:extLst>
      <p:ext uri="{BB962C8B-B14F-4D97-AF65-F5344CB8AC3E}">
        <p14:creationId xmlns:p14="http://schemas.microsoft.com/office/powerpoint/2010/main" val="2248014196"/>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 we have a free community that has the power to establish its own laws, the consent of the whole community is more valuable than the authority of the ruler, for the power of the ruler comes from the fact that he represents the community. Where we have a community without such power, an established custom makes law if it is in fact tolerated by those whose duty it is to legislate. [1a2ae q. 97, a. 3, ad. 3] </a:t>
            </a:r>
            <a:endParaRPr lang="en-US" dirty="0"/>
          </a:p>
        </p:txBody>
      </p:sp>
    </p:spTree>
    <p:extLst>
      <p:ext uri="{BB962C8B-B14F-4D97-AF65-F5344CB8AC3E}">
        <p14:creationId xmlns:p14="http://schemas.microsoft.com/office/powerpoint/2010/main" val="291288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Reason can manifest itself in words or in action. Where law is changed by repeated actions it is changed in effect by custom, and custom, as manifesting reason, has the power of law. It may in fact interpret law or even annul it. [1a2ae q. 97, a. 3</a:t>
            </a:r>
            <a:r>
              <a:rPr lang="en-GB" dirty="0" smtClean="0"/>
              <a:t>]</a:t>
            </a:r>
            <a:endParaRPr lang="en-US" dirty="0"/>
          </a:p>
        </p:txBody>
      </p:sp>
    </p:spTree>
    <p:extLst>
      <p:ext uri="{BB962C8B-B14F-4D97-AF65-F5344CB8AC3E}">
        <p14:creationId xmlns:p14="http://schemas.microsoft.com/office/powerpoint/2010/main" val="3834290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 believes that human nature has been damaged as the result of the Fall—our intellect is darkened and our will is weakened—but we are still what God created us to be in the beginning. </a:t>
            </a:r>
            <a:endParaRPr lang="en-GB" dirty="0" smtClean="0"/>
          </a:p>
          <a:p>
            <a:r>
              <a:rPr lang="en-GB" dirty="0" smtClean="0"/>
              <a:t>Thomas </a:t>
            </a:r>
            <a:r>
              <a:rPr lang="en-GB" dirty="0"/>
              <a:t>quietly and unobtrusively leaves behind a certain element of Patristic thinking </a:t>
            </a:r>
            <a:r>
              <a:rPr lang="en-GB" dirty="0" smtClean="0"/>
              <a:t>when he considers </a:t>
            </a:r>
            <a:r>
              <a:rPr lang="en-GB" dirty="0"/>
              <a:t>political authority </a:t>
            </a:r>
            <a:r>
              <a:rPr lang="en-GB" i="1" dirty="0"/>
              <a:t>not</a:t>
            </a:r>
            <a:r>
              <a:rPr lang="en-GB" dirty="0"/>
              <a:t> as something we </a:t>
            </a:r>
            <a:r>
              <a:rPr lang="en-GB" dirty="0" smtClean="0"/>
              <a:t>wouldn’t </a:t>
            </a:r>
            <a:r>
              <a:rPr lang="en-GB" dirty="0"/>
              <a:t>have needed if Adam and Eve had not sinned but something integral to the human condition and therefore natural. </a:t>
            </a:r>
            <a:endParaRPr lang="en-US" dirty="0">
              <a:effectLst/>
            </a:endParaRPr>
          </a:p>
        </p:txBody>
      </p:sp>
    </p:spTree>
    <p:extLst>
      <p:ext uri="{BB962C8B-B14F-4D97-AF65-F5344CB8AC3E}">
        <p14:creationId xmlns:p14="http://schemas.microsoft.com/office/powerpoint/2010/main" val="212327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McClelland makes </a:t>
            </a:r>
            <a:r>
              <a:rPr lang="en-GB" dirty="0" smtClean="0"/>
              <a:t>the point </a:t>
            </a:r>
            <a:r>
              <a:rPr lang="en-GB" dirty="0"/>
              <a:t>that ‘Much human law, and nearly all of feudal law, arises out of custom. Most of what we call ‘legislation’ has happened through the expedient of making permanent lists of already well-established customs.’ But ‘The great law-givers of history are really misnamed if we think of them as law-inventors. Rather, they are law declarers…’ [McClelland, </a:t>
            </a:r>
            <a:r>
              <a:rPr lang="en-GB"/>
              <a:t>113</a:t>
            </a:r>
            <a:r>
              <a:rPr lang="en-GB" smtClean="0"/>
              <a:t>]</a:t>
            </a:r>
            <a:endParaRPr lang="en-US" dirty="0"/>
          </a:p>
        </p:txBody>
      </p:sp>
    </p:spTree>
    <p:extLst>
      <p:ext uri="{BB962C8B-B14F-4D97-AF65-F5344CB8AC3E}">
        <p14:creationId xmlns:p14="http://schemas.microsoft.com/office/powerpoint/2010/main" val="42534609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Thomas agrees with Augustine in accepting the fundamental carnality of the world, he nevertheless </a:t>
            </a:r>
            <a:r>
              <a:rPr lang="en-GB" dirty="0" smtClean="0"/>
              <a:t>is </a:t>
            </a:r>
            <a:r>
              <a:rPr lang="en-GB" dirty="0"/>
              <a:t>more optimistic about the prospects for this world. </a:t>
            </a:r>
            <a:endParaRPr lang="en-GB" dirty="0" smtClean="0"/>
          </a:p>
          <a:p>
            <a:r>
              <a:rPr lang="en-GB" dirty="0" smtClean="0"/>
              <a:t>For </a:t>
            </a:r>
            <a:r>
              <a:rPr lang="en-GB" dirty="0"/>
              <a:t>Augustine, politics is one of the consequences of the Fall; for Thomas, </a:t>
            </a:r>
            <a:r>
              <a:rPr lang="en-GB" dirty="0" smtClean="0"/>
              <a:t>life even in </a:t>
            </a:r>
            <a:r>
              <a:rPr lang="en-GB" dirty="0"/>
              <a:t>paradise would have been political in some sense </a:t>
            </a:r>
            <a:r>
              <a:rPr lang="en-GB" dirty="0" smtClean="0"/>
              <a:t>or </a:t>
            </a:r>
            <a:r>
              <a:rPr lang="en-GB" dirty="0"/>
              <a:t>other. </a:t>
            </a:r>
            <a:endParaRPr lang="en-US" dirty="0"/>
          </a:p>
          <a:p>
            <a:endParaRPr lang="en-US" dirty="0"/>
          </a:p>
        </p:txBody>
      </p:sp>
    </p:spTree>
    <p:extLst>
      <p:ext uri="{BB962C8B-B14F-4D97-AF65-F5344CB8AC3E}">
        <p14:creationId xmlns:p14="http://schemas.microsoft.com/office/powerpoint/2010/main" val="19064023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this, Thomas appears to echo the thoughts of some Stoics. </a:t>
            </a:r>
            <a:r>
              <a:rPr lang="en-GB" dirty="0" smtClean="0"/>
              <a:t>Posidonius, for example, </a:t>
            </a:r>
            <a:r>
              <a:rPr lang="en-GB" dirty="0"/>
              <a:t>has a vision of an apolitical Golden Age in which those less wise voluntarily submitted to the rule of their superiors in wisdom, and those superiors did not exploit their inferiors. </a:t>
            </a:r>
            <a:endParaRPr lang="en-US" dirty="0"/>
          </a:p>
        </p:txBody>
      </p:sp>
    </p:spTree>
    <p:extLst>
      <p:ext uri="{BB962C8B-B14F-4D97-AF65-F5344CB8AC3E}">
        <p14:creationId xmlns:p14="http://schemas.microsoft.com/office/powerpoint/2010/main" val="4117142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first men on this earth…and their immediate descendants, followed nature unspoiled; they took a single person as their leader and their law, freely submitting to the decision of an individual of superior mind….In that age</a:t>
            </a:r>
            <a:r>
              <a:rPr lang="en-GB" dirty="0" smtClean="0"/>
              <a:t>, which </a:t>
            </a:r>
            <a:r>
              <a:rPr lang="en-GB" dirty="0"/>
              <a:t>people commonly refer to as the Golden Age, government, so Posidonius maintains, was in the hands of the wise.’ [Seneca, 162-63]</a:t>
            </a:r>
            <a:endParaRPr lang="en-US" dirty="0"/>
          </a:p>
        </p:txBody>
      </p:sp>
    </p:spTree>
    <p:extLst>
      <p:ext uri="{BB962C8B-B14F-4D97-AF65-F5344CB8AC3E}">
        <p14:creationId xmlns:p14="http://schemas.microsoft.com/office/powerpoint/2010/main" val="347865998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159</TotalTime>
  <Words>4763</Words>
  <Application>Microsoft Macintosh PowerPoint</Application>
  <PresentationFormat>On-screen Show (4:3)</PresentationFormat>
  <Paragraphs>167</Paragraphs>
  <Slides>60</Slides>
  <Notes>60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Plaza</vt:lpstr>
      <vt:lpstr>Freedom’s Progress</vt:lpstr>
      <vt:lpstr>PowerPoint Presentation</vt:lpstr>
      <vt:lpstr>PowerPoint Presentation</vt:lpstr>
      <vt:lpstr>Augustine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Aristotle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Political Authority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24</cp:revision>
  <dcterms:created xsi:type="dcterms:W3CDTF">2013-10-26T13:58:27Z</dcterms:created>
  <dcterms:modified xsi:type="dcterms:W3CDTF">2013-11-10T10:28:17Z</dcterms:modified>
</cp:coreProperties>
</file>