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95" r:id="rId29"/>
    <p:sldId id="283" r:id="rId30"/>
    <p:sldId id="296" r:id="rId31"/>
    <p:sldId id="284" r:id="rId32"/>
    <p:sldId id="297" r:id="rId33"/>
    <p:sldId id="285" r:id="rId34"/>
    <p:sldId id="286" r:id="rId35"/>
    <p:sldId id="287" r:id="rId36"/>
    <p:sldId id="288" r:id="rId37"/>
    <p:sldId id="289" r:id="rId38"/>
    <p:sldId id="290" r:id="rId39"/>
    <p:sldId id="291" r:id="rId40"/>
    <p:sldId id="298" r:id="rId41"/>
    <p:sldId id="292" r:id="rId42"/>
    <p:sldId id="293" r:id="rId43"/>
    <p:sldId id="29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7" d="100"/>
          <a:sy n="107" d="100"/>
        </p:scale>
        <p:origin x="-32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998AA4-D3AA-E847-903D-03A67B9EAE44}" type="datetimeFigureOut">
              <a:rPr lang="en-US" smtClean="0"/>
              <a:t>16/11/2013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5AA539-8241-2E44-BFF5-1A9F9B5BF00B}" type="slidenum">
              <a:rPr lang="en-US" smtClean="0"/>
              <a:t>‹#›</a:t>
            </a:fld>
            <a:endParaRPr lang="en-US"/>
          </a:p>
        </p:txBody>
      </p:sp>
    </p:spTree>
    <p:extLst>
      <p:ext uri="{BB962C8B-B14F-4D97-AF65-F5344CB8AC3E}">
        <p14:creationId xmlns:p14="http://schemas.microsoft.com/office/powerpoint/2010/main" val="28284698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1</a:t>
            </a:fld>
            <a:endParaRPr lang="en-US"/>
          </a:p>
        </p:txBody>
      </p:sp>
    </p:spTree>
    <p:extLst>
      <p:ext uri="{BB962C8B-B14F-4D97-AF65-F5344CB8AC3E}">
        <p14:creationId xmlns:p14="http://schemas.microsoft.com/office/powerpoint/2010/main" val="26852512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12</a:t>
            </a:fld>
            <a:endParaRPr lang="en-US"/>
          </a:p>
        </p:txBody>
      </p:sp>
    </p:spTree>
    <p:extLst>
      <p:ext uri="{BB962C8B-B14F-4D97-AF65-F5344CB8AC3E}">
        <p14:creationId xmlns:p14="http://schemas.microsoft.com/office/powerpoint/2010/main" val="2034338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15</a:t>
            </a:fld>
            <a:endParaRPr lang="en-US"/>
          </a:p>
        </p:txBody>
      </p:sp>
    </p:spTree>
    <p:extLst>
      <p:ext uri="{BB962C8B-B14F-4D97-AF65-F5344CB8AC3E}">
        <p14:creationId xmlns:p14="http://schemas.microsoft.com/office/powerpoint/2010/main" val="1406099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16</a:t>
            </a:fld>
            <a:endParaRPr lang="en-US"/>
          </a:p>
        </p:txBody>
      </p:sp>
    </p:spTree>
    <p:extLst>
      <p:ext uri="{BB962C8B-B14F-4D97-AF65-F5344CB8AC3E}">
        <p14:creationId xmlns:p14="http://schemas.microsoft.com/office/powerpoint/2010/main" val="177534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17</a:t>
            </a:fld>
            <a:endParaRPr lang="en-US"/>
          </a:p>
        </p:txBody>
      </p:sp>
    </p:spTree>
    <p:extLst>
      <p:ext uri="{BB962C8B-B14F-4D97-AF65-F5344CB8AC3E}">
        <p14:creationId xmlns:p14="http://schemas.microsoft.com/office/powerpoint/2010/main" val="9802106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18</a:t>
            </a:fld>
            <a:endParaRPr lang="en-US"/>
          </a:p>
        </p:txBody>
      </p:sp>
    </p:spTree>
    <p:extLst>
      <p:ext uri="{BB962C8B-B14F-4D97-AF65-F5344CB8AC3E}">
        <p14:creationId xmlns:p14="http://schemas.microsoft.com/office/powerpoint/2010/main" val="21199848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19</a:t>
            </a:fld>
            <a:endParaRPr lang="en-US"/>
          </a:p>
        </p:txBody>
      </p:sp>
    </p:spTree>
    <p:extLst>
      <p:ext uri="{BB962C8B-B14F-4D97-AF65-F5344CB8AC3E}">
        <p14:creationId xmlns:p14="http://schemas.microsoft.com/office/powerpoint/2010/main" val="11368105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20</a:t>
            </a:fld>
            <a:endParaRPr lang="en-US"/>
          </a:p>
        </p:txBody>
      </p:sp>
    </p:spTree>
    <p:extLst>
      <p:ext uri="{BB962C8B-B14F-4D97-AF65-F5344CB8AC3E}">
        <p14:creationId xmlns:p14="http://schemas.microsoft.com/office/powerpoint/2010/main" val="3371887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21</a:t>
            </a:fld>
            <a:endParaRPr lang="en-US"/>
          </a:p>
        </p:txBody>
      </p:sp>
    </p:spTree>
    <p:extLst>
      <p:ext uri="{BB962C8B-B14F-4D97-AF65-F5344CB8AC3E}">
        <p14:creationId xmlns:p14="http://schemas.microsoft.com/office/powerpoint/2010/main" val="3441290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22</a:t>
            </a:fld>
            <a:endParaRPr lang="en-US"/>
          </a:p>
        </p:txBody>
      </p:sp>
    </p:spTree>
    <p:extLst>
      <p:ext uri="{BB962C8B-B14F-4D97-AF65-F5344CB8AC3E}">
        <p14:creationId xmlns:p14="http://schemas.microsoft.com/office/powerpoint/2010/main" val="13881326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23</a:t>
            </a:fld>
            <a:endParaRPr lang="en-US"/>
          </a:p>
        </p:txBody>
      </p:sp>
    </p:spTree>
    <p:extLst>
      <p:ext uri="{BB962C8B-B14F-4D97-AF65-F5344CB8AC3E}">
        <p14:creationId xmlns:p14="http://schemas.microsoft.com/office/powerpoint/2010/main" val="1337862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a:t>
            </a:fld>
            <a:endParaRPr lang="en-US"/>
          </a:p>
        </p:txBody>
      </p:sp>
    </p:spTree>
    <p:extLst>
      <p:ext uri="{BB962C8B-B14F-4D97-AF65-F5344CB8AC3E}">
        <p14:creationId xmlns:p14="http://schemas.microsoft.com/office/powerpoint/2010/main" val="1658748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24</a:t>
            </a:fld>
            <a:endParaRPr lang="en-US"/>
          </a:p>
        </p:txBody>
      </p:sp>
    </p:spTree>
    <p:extLst>
      <p:ext uri="{BB962C8B-B14F-4D97-AF65-F5344CB8AC3E}">
        <p14:creationId xmlns:p14="http://schemas.microsoft.com/office/powerpoint/2010/main" val="6666299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25</a:t>
            </a:fld>
            <a:endParaRPr lang="en-US"/>
          </a:p>
        </p:txBody>
      </p:sp>
    </p:spTree>
    <p:extLst>
      <p:ext uri="{BB962C8B-B14F-4D97-AF65-F5344CB8AC3E}">
        <p14:creationId xmlns:p14="http://schemas.microsoft.com/office/powerpoint/2010/main" val="38861609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26</a:t>
            </a:fld>
            <a:endParaRPr lang="en-US"/>
          </a:p>
        </p:txBody>
      </p:sp>
    </p:spTree>
    <p:extLst>
      <p:ext uri="{BB962C8B-B14F-4D97-AF65-F5344CB8AC3E}">
        <p14:creationId xmlns:p14="http://schemas.microsoft.com/office/powerpoint/2010/main" val="21161737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27</a:t>
            </a:fld>
            <a:endParaRPr lang="en-US"/>
          </a:p>
        </p:txBody>
      </p:sp>
    </p:spTree>
    <p:extLst>
      <p:ext uri="{BB962C8B-B14F-4D97-AF65-F5344CB8AC3E}">
        <p14:creationId xmlns:p14="http://schemas.microsoft.com/office/powerpoint/2010/main" val="1516300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28</a:t>
            </a:fld>
            <a:endParaRPr lang="en-US"/>
          </a:p>
        </p:txBody>
      </p:sp>
    </p:spTree>
    <p:extLst>
      <p:ext uri="{BB962C8B-B14F-4D97-AF65-F5344CB8AC3E}">
        <p14:creationId xmlns:p14="http://schemas.microsoft.com/office/powerpoint/2010/main" val="8127635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29</a:t>
            </a:fld>
            <a:endParaRPr lang="en-US"/>
          </a:p>
        </p:txBody>
      </p:sp>
    </p:spTree>
    <p:extLst>
      <p:ext uri="{BB962C8B-B14F-4D97-AF65-F5344CB8AC3E}">
        <p14:creationId xmlns:p14="http://schemas.microsoft.com/office/powerpoint/2010/main" val="37156044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30</a:t>
            </a:fld>
            <a:endParaRPr lang="en-US"/>
          </a:p>
        </p:txBody>
      </p:sp>
    </p:spTree>
    <p:extLst>
      <p:ext uri="{BB962C8B-B14F-4D97-AF65-F5344CB8AC3E}">
        <p14:creationId xmlns:p14="http://schemas.microsoft.com/office/powerpoint/2010/main" val="37880432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31</a:t>
            </a:fld>
            <a:endParaRPr lang="en-US"/>
          </a:p>
        </p:txBody>
      </p:sp>
    </p:spTree>
    <p:extLst>
      <p:ext uri="{BB962C8B-B14F-4D97-AF65-F5344CB8AC3E}">
        <p14:creationId xmlns:p14="http://schemas.microsoft.com/office/powerpoint/2010/main" val="6058267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32</a:t>
            </a:fld>
            <a:endParaRPr lang="en-US"/>
          </a:p>
        </p:txBody>
      </p:sp>
    </p:spTree>
    <p:extLst>
      <p:ext uri="{BB962C8B-B14F-4D97-AF65-F5344CB8AC3E}">
        <p14:creationId xmlns:p14="http://schemas.microsoft.com/office/powerpoint/2010/main" val="36052591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33</a:t>
            </a:fld>
            <a:endParaRPr lang="en-US"/>
          </a:p>
        </p:txBody>
      </p:sp>
    </p:spTree>
    <p:extLst>
      <p:ext uri="{BB962C8B-B14F-4D97-AF65-F5344CB8AC3E}">
        <p14:creationId xmlns:p14="http://schemas.microsoft.com/office/powerpoint/2010/main" val="3873862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3</a:t>
            </a:fld>
            <a:endParaRPr lang="en-US"/>
          </a:p>
        </p:txBody>
      </p:sp>
    </p:spTree>
    <p:extLst>
      <p:ext uri="{BB962C8B-B14F-4D97-AF65-F5344CB8AC3E}">
        <p14:creationId xmlns:p14="http://schemas.microsoft.com/office/powerpoint/2010/main" val="5417268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34</a:t>
            </a:fld>
            <a:endParaRPr lang="en-US"/>
          </a:p>
        </p:txBody>
      </p:sp>
    </p:spTree>
    <p:extLst>
      <p:ext uri="{BB962C8B-B14F-4D97-AF65-F5344CB8AC3E}">
        <p14:creationId xmlns:p14="http://schemas.microsoft.com/office/powerpoint/2010/main" val="8678294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35</a:t>
            </a:fld>
            <a:endParaRPr lang="en-US"/>
          </a:p>
        </p:txBody>
      </p:sp>
    </p:spTree>
    <p:extLst>
      <p:ext uri="{BB962C8B-B14F-4D97-AF65-F5344CB8AC3E}">
        <p14:creationId xmlns:p14="http://schemas.microsoft.com/office/powerpoint/2010/main" val="34252784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40</a:t>
            </a:fld>
            <a:endParaRPr lang="en-US"/>
          </a:p>
        </p:txBody>
      </p:sp>
    </p:spTree>
    <p:extLst>
      <p:ext uri="{BB962C8B-B14F-4D97-AF65-F5344CB8AC3E}">
        <p14:creationId xmlns:p14="http://schemas.microsoft.com/office/powerpoint/2010/main" val="19450933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41</a:t>
            </a:fld>
            <a:endParaRPr lang="en-US"/>
          </a:p>
        </p:txBody>
      </p:sp>
    </p:spTree>
    <p:extLst>
      <p:ext uri="{BB962C8B-B14F-4D97-AF65-F5344CB8AC3E}">
        <p14:creationId xmlns:p14="http://schemas.microsoft.com/office/powerpoint/2010/main" val="30511559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42</a:t>
            </a:fld>
            <a:endParaRPr lang="en-US"/>
          </a:p>
        </p:txBody>
      </p:sp>
    </p:spTree>
    <p:extLst>
      <p:ext uri="{BB962C8B-B14F-4D97-AF65-F5344CB8AC3E}">
        <p14:creationId xmlns:p14="http://schemas.microsoft.com/office/powerpoint/2010/main" val="14237361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43</a:t>
            </a:fld>
            <a:endParaRPr lang="en-US"/>
          </a:p>
        </p:txBody>
      </p:sp>
    </p:spTree>
    <p:extLst>
      <p:ext uri="{BB962C8B-B14F-4D97-AF65-F5344CB8AC3E}">
        <p14:creationId xmlns:p14="http://schemas.microsoft.com/office/powerpoint/2010/main" val="2174255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6</a:t>
            </a:fld>
            <a:endParaRPr lang="en-US"/>
          </a:p>
        </p:txBody>
      </p:sp>
    </p:spTree>
    <p:extLst>
      <p:ext uri="{BB962C8B-B14F-4D97-AF65-F5344CB8AC3E}">
        <p14:creationId xmlns:p14="http://schemas.microsoft.com/office/powerpoint/2010/main" val="2660143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7</a:t>
            </a:fld>
            <a:endParaRPr lang="en-US"/>
          </a:p>
        </p:txBody>
      </p:sp>
    </p:spTree>
    <p:extLst>
      <p:ext uri="{BB962C8B-B14F-4D97-AF65-F5344CB8AC3E}">
        <p14:creationId xmlns:p14="http://schemas.microsoft.com/office/powerpoint/2010/main" val="731422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8</a:t>
            </a:fld>
            <a:endParaRPr lang="en-US"/>
          </a:p>
        </p:txBody>
      </p:sp>
    </p:spTree>
    <p:extLst>
      <p:ext uri="{BB962C8B-B14F-4D97-AF65-F5344CB8AC3E}">
        <p14:creationId xmlns:p14="http://schemas.microsoft.com/office/powerpoint/2010/main" val="1340660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9</a:t>
            </a:fld>
            <a:endParaRPr lang="en-US"/>
          </a:p>
        </p:txBody>
      </p:sp>
    </p:spTree>
    <p:extLst>
      <p:ext uri="{BB962C8B-B14F-4D97-AF65-F5344CB8AC3E}">
        <p14:creationId xmlns:p14="http://schemas.microsoft.com/office/powerpoint/2010/main" val="2619063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10</a:t>
            </a:fld>
            <a:endParaRPr lang="en-US"/>
          </a:p>
        </p:txBody>
      </p:sp>
    </p:spTree>
    <p:extLst>
      <p:ext uri="{BB962C8B-B14F-4D97-AF65-F5344CB8AC3E}">
        <p14:creationId xmlns:p14="http://schemas.microsoft.com/office/powerpoint/2010/main" val="1821855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85AA539-8241-2E44-BFF5-1A9F9B5BF00B}" type="slidenum">
              <a:rPr lang="en-US" smtClean="0"/>
              <a:t>11</a:t>
            </a:fld>
            <a:endParaRPr lang="en-US"/>
          </a:p>
        </p:txBody>
      </p:sp>
    </p:spTree>
    <p:extLst>
      <p:ext uri="{BB962C8B-B14F-4D97-AF65-F5344CB8AC3E}">
        <p14:creationId xmlns:p14="http://schemas.microsoft.com/office/powerpoint/2010/main" val="1091253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16/11/2013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16/11/2013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16/11/2013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16/11/2013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Christianity: Interpretation and </a:t>
            </a:r>
            <a:r>
              <a:rPr lang="en-US" i="1" dirty="0" smtClean="0"/>
              <a:t>Samuel</a:t>
            </a:r>
            <a:endParaRPr lang="en-US" i="1" dirty="0"/>
          </a:p>
        </p:txBody>
      </p:sp>
    </p:spTree>
    <p:extLst>
      <p:ext uri="{BB962C8B-B14F-4D97-AF65-F5344CB8AC3E}">
        <p14:creationId xmlns:p14="http://schemas.microsoft.com/office/powerpoint/2010/main" val="1803189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is to take a very limited, indeed a somewhat blinkered view of the matter. It is true that Christianity made no immediate or startling contribution to political theory and it is also true that Christianity borrowed some ideas, not least the idea of natural law, from its pagan environment. However, it contributed certain elements that were to become part of the very fabric of social and political (as well as religious) life. These core elements include:</a:t>
            </a:r>
            <a:endParaRPr lang="en-US" dirty="0"/>
          </a:p>
          <a:p>
            <a:endParaRPr lang="en-US" dirty="0"/>
          </a:p>
        </p:txBody>
      </p:sp>
    </p:spTree>
    <p:extLst>
      <p:ext uri="{BB962C8B-B14F-4D97-AF65-F5344CB8AC3E}">
        <p14:creationId xmlns:p14="http://schemas.microsoft.com/office/powerpoint/2010/main" val="10506215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Core element 1: There </a:t>
            </a:r>
            <a:r>
              <a:rPr lang="en-GB" dirty="0"/>
              <a:t>are two centres of human allegiance, two </a:t>
            </a:r>
            <a:r>
              <a:rPr lang="en-GB" i="1" dirty="0"/>
              <a:t>loci</a:t>
            </a:r>
            <a:r>
              <a:rPr lang="en-GB" dirty="0"/>
              <a:t> of authority, one spiritual (the sacerdotium), one temporal (the imperium), both of which have a call on our obedience but neither of which can do so to the exclusion of the other. The gap between these sometimes-cooperating sometimes-competing centres creates the space in which individual freedom can flourish—sacerdotium and imperium. Because of the existence of the Church, state idolatry is no longer an option. </a:t>
            </a:r>
            <a:endParaRPr lang="en-US" dirty="0"/>
          </a:p>
          <a:p>
            <a:endParaRPr lang="en-US" dirty="0"/>
          </a:p>
        </p:txBody>
      </p:sp>
    </p:spTree>
    <p:extLst>
      <p:ext uri="{BB962C8B-B14F-4D97-AF65-F5344CB8AC3E}">
        <p14:creationId xmlns:p14="http://schemas.microsoft.com/office/powerpoint/2010/main" val="41066189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Without </a:t>
            </a:r>
            <a:r>
              <a:rPr lang="en-GB" dirty="0"/>
              <a:t>a Church to provide a counterbalance, there is always a danger that the state instead of God will become the source from whom all good things come. The state is responsible for everything that happens, is that which provides security and solves all our problems. ‘People have faith in the state, obey it’ and impute divine attributes to it. [Christoyannopoulos, 125]</a:t>
            </a:r>
            <a:endParaRPr lang="en-US" dirty="0"/>
          </a:p>
          <a:p>
            <a:endParaRPr lang="en-US" dirty="0"/>
          </a:p>
        </p:txBody>
      </p:sp>
    </p:spTree>
    <p:extLst>
      <p:ext uri="{BB962C8B-B14F-4D97-AF65-F5344CB8AC3E}">
        <p14:creationId xmlns:p14="http://schemas.microsoft.com/office/powerpoint/2010/main" val="8588971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smtClean="0"/>
              <a:t>Core element 2: This is the </a:t>
            </a:r>
            <a:r>
              <a:rPr lang="en-GB" dirty="0"/>
              <a:t>notion of the individual self as being of supreme importance—not the tribe, not the city, not the nation, not the family. If the importance of the individual self is not a Christian invention, </a:t>
            </a:r>
            <a:r>
              <a:rPr lang="en-GB" dirty="0" smtClean="0"/>
              <a:t>it is </a:t>
            </a:r>
            <a:r>
              <a:rPr lang="en-GB" dirty="0"/>
              <a:t>a principle that attains a pre-eminence in Christian religious thought and culture seldom matched elsewhere. The confessional nature of Christian life requires the constant examination of self and its realistic evaluation. The literary genre of the confession was invented by Augustine although there are anticipations of this in Stoicism, especially in Seneca’s notion of self-examination (in </a:t>
            </a:r>
            <a:r>
              <a:rPr lang="en-GB" i="1" dirty="0"/>
              <a:t>de Ira</a:t>
            </a:r>
            <a:r>
              <a:rPr lang="en-GB" dirty="0"/>
              <a:t>) and in Marcus </a:t>
            </a:r>
            <a:r>
              <a:rPr lang="en-GB" dirty="0" err="1"/>
              <a:t>Aurelius’s</a:t>
            </a:r>
            <a:r>
              <a:rPr lang="en-GB" dirty="0"/>
              <a:t> </a:t>
            </a:r>
            <a:r>
              <a:rPr lang="en-GB" i="1" dirty="0"/>
              <a:t>Meditations</a:t>
            </a:r>
            <a:r>
              <a:rPr lang="en-GB" dirty="0"/>
              <a:t>. </a:t>
            </a:r>
            <a:endParaRPr lang="en-US" dirty="0"/>
          </a:p>
          <a:p>
            <a:endParaRPr lang="en-US" dirty="0"/>
          </a:p>
        </p:txBody>
      </p:sp>
    </p:spTree>
    <p:extLst>
      <p:ext uri="{BB962C8B-B14F-4D97-AF65-F5344CB8AC3E}">
        <p14:creationId xmlns:p14="http://schemas.microsoft.com/office/powerpoint/2010/main" val="3234489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Whereas the self of Buddhism is an illusion, the final and most persistent of all illusions, for the Christian, the self is not only not an illusion but something all too real! ‘The more we discover the truth about ourselves, the more we have to renounce ourselves; and the more we want to renounce ourselves, the more we need to bring to light the reality of ourselves.’ [Foucault, 5]</a:t>
            </a:r>
            <a:endParaRPr lang="en-US" dirty="0"/>
          </a:p>
          <a:p>
            <a:endParaRPr lang="en-US" dirty="0"/>
          </a:p>
        </p:txBody>
      </p:sp>
    </p:spTree>
    <p:extLst>
      <p:ext uri="{BB962C8B-B14F-4D97-AF65-F5344CB8AC3E}">
        <p14:creationId xmlns:p14="http://schemas.microsoft.com/office/powerpoint/2010/main" val="35444568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Core element 3: The </a:t>
            </a:r>
            <a:r>
              <a:rPr lang="en-GB" dirty="0"/>
              <a:t>rule of reciprocity. This comes in two versions, one gold, one silver. The silver rule is: do </a:t>
            </a:r>
            <a:r>
              <a:rPr lang="en-GB" i="1" dirty="0"/>
              <a:t>not</a:t>
            </a:r>
            <a:r>
              <a:rPr lang="en-GB" dirty="0"/>
              <a:t> do unto others as you would </a:t>
            </a:r>
            <a:r>
              <a:rPr lang="en-GB" i="1" dirty="0"/>
              <a:t>not</a:t>
            </a:r>
            <a:r>
              <a:rPr lang="en-GB" dirty="0"/>
              <a:t> have them do unto you—this is the rule of justice. Cicero writes ‘The primary function of justice is to ensure that no one harms his neighbour unless he has himself been unjustly attacked.’ The silver rule is the essence of all systems of justice—justice being the disposition to give to others what belongs to them. </a:t>
            </a:r>
            <a:endParaRPr lang="en-US" dirty="0"/>
          </a:p>
        </p:txBody>
      </p:sp>
    </p:spTree>
    <p:extLst>
      <p:ext uri="{BB962C8B-B14F-4D97-AF65-F5344CB8AC3E}">
        <p14:creationId xmlns:p14="http://schemas.microsoft.com/office/powerpoint/2010/main" val="23764423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golden rule is: </a:t>
            </a:r>
            <a:r>
              <a:rPr lang="en-GB" i="1" dirty="0"/>
              <a:t>do</a:t>
            </a:r>
            <a:r>
              <a:rPr lang="en-GB" dirty="0"/>
              <a:t> unto others as you would have them </a:t>
            </a:r>
            <a:r>
              <a:rPr lang="en-GB" i="1" dirty="0"/>
              <a:t>do</a:t>
            </a:r>
            <a:r>
              <a:rPr lang="en-GB" dirty="0"/>
              <a:t> unto you—this is the law of love. The Law and the Prophets are summed up in the so-called Golden Rule: ‘…whatever you want men to do to you, do also to them…” [</a:t>
            </a:r>
            <a:r>
              <a:rPr lang="en-GB" i="1" dirty="0"/>
              <a:t>Matthew</a:t>
            </a:r>
            <a:r>
              <a:rPr lang="en-GB" dirty="0"/>
              <a:t> 7: 12; Luke 6: 31] Coercive governments necessarily violate the golden rule inasmuch as they do things to others that others are not allowed to do to them. The golden rule is the essence of all systems of ethics and is based on a principle of enlightened reciprocity. </a:t>
            </a:r>
            <a:endParaRPr lang="en-US" dirty="0"/>
          </a:p>
          <a:p>
            <a:endParaRPr lang="en-US" dirty="0"/>
          </a:p>
        </p:txBody>
      </p:sp>
    </p:spTree>
    <p:extLst>
      <p:ext uri="{BB962C8B-B14F-4D97-AF65-F5344CB8AC3E}">
        <p14:creationId xmlns:p14="http://schemas.microsoft.com/office/powerpoint/2010/main" val="36206006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When I recognise, as I must do when I put to one side any form of special pleading, the fundamental ontological and ethical equality of all human beings regardless of sex, status, age, and rank, I must also recognise the obligation to treat others as I myself want to be treated. </a:t>
            </a:r>
            <a:endParaRPr lang="en-US" dirty="0"/>
          </a:p>
          <a:p>
            <a:endParaRPr lang="en-US" dirty="0"/>
          </a:p>
        </p:txBody>
      </p:sp>
    </p:spTree>
    <p:extLst>
      <p:ext uri="{BB962C8B-B14F-4D97-AF65-F5344CB8AC3E}">
        <p14:creationId xmlns:p14="http://schemas.microsoft.com/office/powerpoint/2010/main" val="12175830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golden rule emerges spontaneously from the practices of peaceful human social interchange, and its apprehension, fitful and intermittent though it may be, marks the transition in each individual’s life from the natural and utilitarian levels (which we never quite leave behind) to the truly moral. The ethical systems of all the major world religions and cultures converge on this principle. The Christian emphasis on the golden rule takes us beyond law to love. With its admonition to turn the other cheek, an admonition admittedly not always heeded, Christianity softens the hard edge of law, both Roman and barbarian, thereby defusing disputes and repairing the social fabric. </a:t>
            </a:r>
            <a:endParaRPr lang="en-US" dirty="0"/>
          </a:p>
          <a:p>
            <a:endParaRPr lang="en-US" dirty="0"/>
          </a:p>
        </p:txBody>
      </p:sp>
    </p:spTree>
    <p:extLst>
      <p:ext uri="{BB962C8B-B14F-4D97-AF65-F5344CB8AC3E}">
        <p14:creationId xmlns:p14="http://schemas.microsoft.com/office/powerpoint/2010/main" val="1213869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t>
            </a:r>
            <a:r>
              <a:rPr lang="en-GB" i="1" dirty="0"/>
              <a:t>Matthew</a:t>
            </a:r>
            <a:r>
              <a:rPr lang="en-GB" dirty="0"/>
              <a:t> 5, there is a whole series of extensions of what one might consider the normal moral rules, so, for example, not only must one not kill but one must not even be angry with another; one must not only not commit adultery, one must not even contemplate it; pluck out your eye and cut off your hand if either should be the cause of offence; not </a:t>
            </a:r>
            <a:r>
              <a:rPr lang="en-GB" dirty="0" smtClean="0"/>
              <a:t>an </a:t>
            </a:r>
            <a:r>
              <a:rPr lang="en-GB" dirty="0"/>
              <a:t>eye for an eye </a:t>
            </a:r>
            <a:r>
              <a:rPr lang="en-GB" dirty="0" smtClean="0"/>
              <a:t>but, rather, </a:t>
            </a:r>
            <a:r>
              <a:rPr lang="en-GB" dirty="0"/>
              <a:t>do not resist evil and turn the other cheek; not love your neighbour and hate your enemy but love your neighbour and your enemy [</a:t>
            </a:r>
            <a:r>
              <a:rPr lang="en-GB" i="1" dirty="0"/>
              <a:t>Matthew</a:t>
            </a:r>
            <a:r>
              <a:rPr lang="en-GB" dirty="0"/>
              <a:t> 5: 21-44] </a:t>
            </a:r>
            <a:endParaRPr lang="en-US" dirty="0"/>
          </a:p>
          <a:p>
            <a:endParaRPr lang="en-US" dirty="0"/>
          </a:p>
        </p:txBody>
      </p:sp>
    </p:spTree>
    <p:extLst>
      <p:ext uri="{BB962C8B-B14F-4D97-AF65-F5344CB8AC3E}">
        <p14:creationId xmlns:p14="http://schemas.microsoft.com/office/powerpoint/2010/main" val="215930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the first three hundred years of its institutional life, Christianity was a non-establishment, oftentimes persecuted, religion. One of the reasons for its persecution was that it was believed that its adherents were atheists, that is to say, they did not worship the gods of the State and therefore were considered to be politically subversive. </a:t>
            </a:r>
            <a:endParaRPr lang="en-US" dirty="0"/>
          </a:p>
          <a:p>
            <a:endParaRPr lang="en-US" dirty="0"/>
          </a:p>
        </p:txBody>
      </p:sp>
    </p:spTree>
    <p:extLst>
      <p:ext uri="{BB962C8B-B14F-4D97-AF65-F5344CB8AC3E}">
        <p14:creationId xmlns:p14="http://schemas.microsoft.com/office/powerpoint/2010/main" val="12125292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ethical differences that appear between cultures are largely due to material factors, to limitations that arise from historical circumstances that prevent some or all in a community from seeing the truly universal nature of the golden rule or prevent them from applying it to all. While libertarianism springs unproblematically from the silver rule, the golden rule could be </a:t>
            </a:r>
            <a:r>
              <a:rPr lang="en-GB" dirty="0" smtClean="0"/>
              <a:t>a more problematic guide and companion</a:t>
            </a:r>
            <a:r>
              <a:rPr lang="en-GB" dirty="0"/>
              <a:t>. If it were to be incorporated unalloyed as a principle of the legal order then some would be required </a:t>
            </a:r>
            <a:r>
              <a:rPr lang="en-GB" i="1" dirty="0"/>
              <a:t>by law</a:t>
            </a:r>
            <a:r>
              <a:rPr lang="en-GB" dirty="0"/>
              <a:t> to do things for others outside the realm of contract and thus their freedom of action or inaction </a:t>
            </a:r>
            <a:r>
              <a:rPr lang="en-GB" dirty="0" smtClean="0"/>
              <a:t>would </a:t>
            </a:r>
            <a:r>
              <a:rPr lang="en-GB" dirty="0"/>
              <a:t>be compromised. </a:t>
            </a:r>
            <a:endParaRPr lang="en-US" dirty="0"/>
          </a:p>
          <a:p>
            <a:endParaRPr lang="en-US" dirty="0"/>
          </a:p>
        </p:txBody>
      </p:sp>
    </p:spTree>
    <p:extLst>
      <p:ext uri="{BB962C8B-B14F-4D97-AF65-F5344CB8AC3E}">
        <p14:creationId xmlns:p14="http://schemas.microsoft.com/office/powerpoint/2010/main" val="147192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Of course, as already mentioned, the libertarian principles are not the only principles one can adopt and there is nothing to stop a libertarian from freely adopting the golden rule—perhaps from religious or humanitarian convictions—but this, of course, is quite compatible with libertarianism since no one else is coercing us so to choose.</a:t>
            </a:r>
            <a:endParaRPr lang="en-US" dirty="0"/>
          </a:p>
        </p:txBody>
      </p:sp>
    </p:spTree>
    <p:extLst>
      <p:ext uri="{BB962C8B-B14F-4D97-AF65-F5344CB8AC3E}">
        <p14:creationId xmlns:p14="http://schemas.microsoft.com/office/powerpoint/2010/main" val="18837592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Scriptural Interpretation</a:t>
            </a:r>
            <a:endParaRPr lang="en-US" dirty="0"/>
          </a:p>
        </p:txBody>
      </p:sp>
      <p:sp>
        <p:nvSpPr>
          <p:cNvPr id="3" name="Content Placeholder 2"/>
          <p:cNvSpPr>
            <a:spLocks noGrp="1"/>
          </p:cNvSpPr>
          <p:nvPr>
            <p:ph idx="1"/>
          </p:nvPr>
        </p:nvSpPr>
        <p:spPr/>
        <p:txBody>
          <a:bodyPr>
            <a:normAutofit lnSpcReduction="10000"/>
          </a:bodyPr>
          <a:lstStyle/>
          <a:p>
            <a:r>
              <a:rPr lang="en-GB" dirty="0"/>
              <a:t>If you’re not a Christian or a theist, you might wonder why the material that follows in this lecture and the next should be of any interest to you. Let me say, first of all, that these lectures aren’t any form of crypto-evangelisation. Rather, it’s simply that all of Western civilisation, including its thinking on politics, has been radically affected by Christianity. Christianity is not the only input into that civilisation but it has been a major source. For that reason, then, and for that reason only, we need to know something about the sources on which Christians have based their thinking.</a:t>
            </a:r>
            <a:endParaRPr lang="en-US" dirty="0"/>
          </a:p>
          <a:p>
            <a:endParaRPr lang="en-US" dirty="0"/>
          </a:p>
        </p:txBody>
      </p:sp>
    </p:spTree>
    <p:extLst>
      <p:ext uri="{BB962C8B-B14F-4D97-AF65-F5344CB8AC3E}">
        <p14:creationId xmlns:p14="http://schemas.microsoft.com/office/powerpoint/2010/main" val="6239059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 Christians, the words of the Bible are normative for belief and practice. It is therefore a matter of some importance to them to discover if they can find some Scriptural justification for the State. </a:t>
            </a:r>
            <a:r>
              <a:rPr lang="en-IE" dirty="0"/>
              <a:t>I know full well how hazardous an enterprise it is to set sail on the controversial and disputed sea of Scriptural interpretation. </a:t>
            </a:r>
            <a:r>
              <a:rPr lang="en-GB" dirty="0"/>
              <a:t>But Scripture is not always self-interpreting and some form of hermeneutics is unavoidable.</a:t>
            </a:r>
            <a:endParaRPr lang="en-US" dirty="0"/>
          </a:p>
          <a:p>
            <a:pPr marL="0" indent="0">
              <a:buNone/>
            </a:pPr>
            <a:endParaRPr lang="en-US" dirty="0"/>
          </a:p>
        </p:txBody>
      </p:sp>
    </p:spTree>
    <p:extLst>
      <p:ext uri="{BB962C8B-B14F-4D97-AF65-F5344CB8AC3E}">
        <p14:creationId xmlns:p14="http://schemas.microsoft.com/office/powerpoint/2010/main" val="28077827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simply not possible to give a literal interpretation of everything in Scripture. Leaving aside questions of whether and to what extent there is a variety of literary genres among the various books that make up the Bible—poetry, novels, advice manuals and the like—it still remains that we are faced with the problem of understanding what it is that we find in front of us on the page. </a:t>
            </a:r>
            <a:endParaRPr lang="en-US" dirty="0"/>
          </a:p>
          <a:p>
            <a:endParaRPr lang="en-US" dirty="0"/>
          </a:p>
        </p:txBody>
      </p:sp>
    </p:spTree>
    <p:extLst>
      <p:ext uri="{BB962C8B-B14F-4D97-AF65-F5344CB8AC3E}">
        <p14:creationId xmlns:p14="http://schemas.microsoft.com/office/powerpoint/2010/main" val="25677259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Sometimes the language is metaphorical, sometimes not. That God is a rock is not to be taken literally—God is not a lump of granite. That God is good, however, does not seem to be simply metaphorical (could you say that God is not good!) though it may have to be understood analogically in that God’s goodness, whatever that is, is not functional, like the goodness of an artefact, or teleological, as is human goodness.</a:t>
            </a:r>
            <a:endParaRPr lang="en-US" dirty="0"/>
          </a:p>
          <a:p>
            <a:endParaRPr lang="en-US" dirty="0"/>
          </a:p>
        </p:txBody>
      </p:sp>
    </p:spTree>
    <p:extLst>
      <p:ext uri="{BB962C8B-B14F-4D97-AF65-F5344CB8AC3E}">
        <p14:creationId xmlns:p14="http://schemas.microsoft.com/office/powerpoint/2010/main" val="37259389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Straightforward metaphorical language </a:t>
            </a:r>
            <a:r>
              <a:rPr lang="en-GB" dirty="0" smtClean="0"/>
              <a:t>is not </a:t>
            </a:r>
            <a:r>
              <a:rPr lang="en-GB" dirty="0"/>
              <a:t>too difficult to deal with</a:t>
            </a:r>
            <a:r>
              <a:rPr lang="en-GB" dirty="0" smtClean="0"/>
              <a:t>, </a:t>
            </a:r>
            <a:r>
              <a:rPr lang="en-GB" dirty="0"/>
              <a:t>at least, most of the time. But there are times when we are faced with a contradiction or, at least, what looks like a contradiction. Let’s take </a:t>
            </a:r>
            <a:r>
              <a:rPr lang="en-GB" dirty="0" smtClean="0"/>
              <a:t>some </a:t>
            </a:r>
            <a:r>
              <a:rPr lang="en-GB" dirty="0"/>
              <a:t>examples. </a:t>
            </a:r>
            <a:endParaRPr lang="en-US" dirty="0"/>
          </a:p>
        </p:txBody>
      </p:sp>
    </p:spTree>
    <p:extLst>
      <p:ext uri="{BB962C8B-B14F-4D97-AF65-F5344CB8AC3E}">
        <p14:creationId xmlns:p14="http://schemas.microsoft.com/office/powerpoint/2010/main" val="42730705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We have the commandment to ‘honour thy father and thy mother: that thy days may be long upon the land…’ in Exodus 20:12. However, in Luke’s gospel, we have Jesus addressing the multitude and telling them, ‘If any man comes to me without hating his father, mother, wife, children, brothers, sisters, yes and his own life too, he cannot be my disciple…none of you can be my disciple unless he gives up all his possessions.’ [</a:t>
            </a:r>
            <a:r>
              <a:rPr lang="en-GB" i="1" dirty="0"/>
              <a:t>Luke</a:t>
            </a:r>
            <a:r>
              <a:rPr lang="en-GB" dirty="0"/>
              <a:t> 14: 26, 33] </a:t>
            </a:r>
            <a:endParaRPr lang="en-US" dirty="0"/>
          </a:p>
          <a:p>
            <a:r>
              <a:rPr lang="en-GB" dirty="0" smtClean="0"/>
              <a:t>On </a:t>
            </a:r>
            <a:r>
              <a:rPr lang="en-GB" dirty="0"/>
              <a:t>the face of it, we have here a contradiction and such must be either admitted or resolved (a la Abelard’s </a:t>
            </a:r>
            <a:r>
              <a:rPr lang="en-GB" i="1" dirty="0"/>
              <a:t>Sic et Non</a:t>
            </a:r>
            <a:r>
              <a:rPr lang="en-GB" dirty="0"/>
              <a:t>). How many Christians take the verses just cited from Luke literally? </a:t>
            </a:r>
            <a:endParaRPr lang="en-US" dirty="0"/>
          </a:p>
        </p:txBody>
      </p:sp>
    </p:spTree>
    <p:extLst>
      <p:ext uri="{BB962C8B-B14F-4D97-AF65-F5344CB8AC3E}">
        <p14:creationId xmlns:p14="http://schemas.microsoft.com/office/powerpoint/2010/main" val="14471221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Consider </a:t>
            </a:r>
            <a:r>
              <a:rPr lang="en-GB" dirty="0"/>
              <a:t>the advice given to the rich man, or rather, rich </a:t>
            </a:r>
            <a:r>
              <a:rPr lang="en-GB" i="1" dirty="0"/>
              <a:t>ruler</a:t>
            </a:r>
            <a:r>
              <a:rPr lang="en-GB" dirty="0"/>
              <a:t> in </a:t>
            </a:r>
            <a:r>
              <a:rPr lang="en-GB" i="1" dirty="0"/>
              <a:t>Luke</a:t>
            </a:r>
            <a:r>
              <a:rPr lang="en-GB" dirty="0"/>
              <a:t> (</a:t>
            </a:r>
            <a:r>
              <a:rPr lang="en-GB" i="1" dirty="0"/>
              <a:t>Luke</a:t>
            </a:r>
            <a:r>
              <a:rPr lang="en-GB" dirty="0"/>
              <a:t> 18:18</a:t>
            </a:r>
            <a:r>
              <a:rPr lang="en-GB" dirty="0" smtClean="0"/>
              <a:t>) who asked Jesus what he should do to inherit eternal life and was told </a:t>
            </a:r>
            <a:r>
              <a:rPr lang="en-GB" dirty="0"/>
              <a:t>to sell everything </a:t>
            </a:r>
            <a:r>
              <a:rPr lang="en-GB" dirty="0" smtClean="0"/>
              <a:t>he had </a:t>
            </a:r>
            <a:r>
              <a:rPr lang="en-GB" dirty="0"/>
              <a:t>and give it to the poor. </a:t>
            </a:r>
            <a:r>
              <a:rPr lang="en-GB" dirty="0" smtClean="0"/>
              <a:t>Are we counselled to do likewise?</a:t>
            </a:r>
            <a:endParaRPr lang="en-GB" i="1" dirty="0"/>
          </a:p>
          <a:p>
            <a:r>
              <a:rPr lang="en-GB" dirty="0" smtClean="0"/>
              <a:t>In the </a:t>
            </a:r>
            <a:r>
              <a:rPr lang="en-GB" i="1" dirty="0" smtClean="0"/>
              <a:t>Second </a:t>
            </a:r>
            <a:r>
              <a:rPr lang="en-GB" i="1" dirty="0"/>
              <a:t>Letter to the Corinthians</a:t>
            </a:r>
            <a:r>
              <a:rPr lang="en-GB" dirty="0"/>
              <a:t> we are counselled merely to give of our excess: ‘For I mean not that other men be eased, and ye burdened. But by an equality, that now at this time your abundance may be a supply for their want, that their abundance also may be a supply for your want.’ [2 </a:t>
            </a:r>
            <a:r>
              <a:rPr lang="en-GB" i="1" dirty="0"/>
              <a:t>Corinthians</a:t>
            </a:r>
            <a:r>
              <a:rPr lang="en-GB" dirty="0"/>
              <a:t> 8: 13-14] </a:t>
            </a:r>
            <a:endParaRPr lang="en-US" dirty="0"/>
          </a:p>
          <a:p>
            <a:endParaRPr lang="en-US" dirty="0"/>
          </a:p>
        </p:txBody>
      </p:sp>
    </p:spTree>
    <p:extLst>
      <p:ext uri="{BB962C8B-B14F-4D97-AF65-F5344CB8AC3E}">
        <p14:creationId xmlns:p14="http://schemas.microsoft.com/office/powerpoint/2010/main" val="3948067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It </a:t>
            </a:r>
            <a:r>
              <a:rPr lang="en-GB" dirty="0"/>
              <a:t>seems that wisdom is something to be desired [</a:t>
            </a:r>
            <a:r>
              <a:rPr lang="en-GB" i="1" dirty="0"/>
              <a:t>Proverbs</a:t>
            </a:r>
            <a:r>
              <a:rPr lang="en-GB" dirty="0"/>
              <a:t> 4:7—</a:t>
            </a:r>
            <a:r>
              <a:rPr lang="en-US" dirty="0"/>
              <a:t>‘Wisdom is the principal thing; therefore get wisdom: and with all thy getting get understanding</a:t>
            </a:r>
            <a:r>
              <a:rPr lang="en-GB" dirty="0"/>
              <a:t>] and also something not to be desired [</a:t>
            </a:r>
            <a:r>
              <a:rPr lang="en-US" i="1" dirty="0"/>
              <a:t>Ecclesiastes</a:t>
            </a:r>
            <a:r>
              <a:rPr lang="en-US" dirty="0"/>
              <a:t> 1:18 ‘For in much wisdom is much grief: and he that increases knowledge increases sorrow]. </a:t>
            </a:r>
            <a:endParaRPr lang="en-US" dirty="0"/>
          </a:p>
        </p:txBody>
      </p:sp>
    </p:spTree>
    <p:extLst>
      <p:ext uri="{BB962C8B-B14F-4D97-AF65-F5344CB8AC3E}">
        <p14:creationId xmlns:p14="http://schemas.microsoft.com/office/powerpoint/2010/main" val="22286989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post-Constantinian settlement and the designation of Christianity as the official religion of the Roman Empire was undertaken as much with a view to seeing what support Christianity could bring </a:t>
            </a:r>
            <a:r>
              <a:rPr lang="en-GB" dirty="0" smtClean="0"/>
              <a:t>to </a:t>
            </a:r>
            <a:r>
              <a:rPr lang="en-GB" dirty="0"/>
              <a:t>Rome as with seeing what </a:t>
            </a:r>
            <a:r>
              <a:rPr lang="en-GB" dirty="0" smtClean="0"/>
              <a:t>support Rome </a:t>
            </a:r>
            <a:r>
              <a:rPr lang="en-GB" dirty="0"/>
              <a:t>could bring to Christianity. Caesaro-Papism immediately became the new norm of Church governance, a norm that continued in a full-</a:t>
            </a:r>
            <a:r>
              <a:rPr lang="en-GB" dirty="0" smtClean="0"/>
              <a:t>blooded way </a:t>
            </a:r>
            <a:r>
              <a:rPr lang="en-GB" dirty="0"/>
              <a:t>in the Eastern Roman Empire until its fall in 1453. </a:t>
            </a:r>
            <a:endParaRPr lang="en-US" dirty="0"/>
          </a:p>
        </p:txBody>
      </p:sp>
    </p:spTree>
    <p:extLst>
      <p:ext uri="{BB962C8B-B14F-4D97-AF65-F5344CB8AC3E}">
        <p14:creationId xmlns:p14="http://schemas.microsoft.com/office/powerpoint/2010/main" val="29875786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Should we display our good deeds [</a:t>
            </a:r>
            <a:r>
              <a:rPr lang="en-US" i="1" dirty="0"/>
              <a:t>Matthew</a:t>
            </a:r>
            <a:r>
              <a:rPr lang="en-US" dirty="0"/>
              <a:t> 5:16 ‘…let your light shine before men, that they may see your good deeds’] or should we conceal them? [</a:t>
            </a:r>
            <a:r>
              <a:rPr lang="en-US" i="1" dirty="0"/>
              <a:t>Matthew</a:t>
            </a:r>
            <a:r>
              <a:rPr lang="en-US" dirty="0"/>
              <a:t> 6:3-4 ‘But when you give to the needy, do not let your left hand know what your right hand is doing, so that your giving may be in secret’].</a:t>
            </a:r>
          </a:p>
          <a:p>
            <a:endParaRPr lang="en-US" dirty="0"/>
          </a:p>
        </p:txBody>
      </p:sp>
    </p:spTree>
    <p:extLst>
      <p:ext uri="{BB962C8B-B14F-4D97-AF65-F5344CB8AC3E}">
        <p14:creationId xmlns:p14="http://schemas.microsoft.com/office/powerpoint/2010/main" val="384816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E" dirty="0"/>
              <a:t>These comments are not meant to be the final word on any matter of scriptural hermeneutics; the topic is simply </a:t>
            </a:r>
            <a:r>
              <a:rPr lang="en-IE" dirty="0" smtClean="0"/>
              <a:t>too </a:t>
            </a:r>
            <a:r>
              <a:rPr lang="en-IE" dirty="0"/>
              <a:t>vast and </a:t>
            </a:r>
            <a:r>
              <a:rPr lang="en-IE" dirty="0" smtClean="0"/>
              <a:t>too complicated </a:t>
            </a:r>
            <a:r>
              <a:rPr lang="en-IE" dirty="0"/>
              <a:t>to be settled here. However, whatever one’s settled views on the matter, it is difficult to deny that some interpretation is required. </a:t>
            </a:r>
            <a:endParaRPr lang="en-US" dirty="0"/>
          </a:p>
        </p:txBody>
      </p:sp>
    </p:spTree>
    <p:extLst>
      <p:ext uri="{BB962C8B-B14F-4D97-AF65-F5344CB8AC3E}">
        <p14:creationId xmlns:p14="http://schemas.microsoft.com/office/powerpoint/2010/main" val="29216405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Now, my interest here is not in the interpretation of Scripture just as such but only with those passages that have, or have had, a bearing on how Christians have conceived of the legitimacy of political authority. Following the tradition of </a:t>
            </a:r>
            <a:r>
              <a:rPr lang="en-IE" i="1" dirty="0"/>
              <a:t>sic et non</a:t>
            </a:r>
            <a:r>
              <a:rPr lang="en-IE" dirty="0"/>
              <a:t> inaugurated by Peter Abelard, I venture to suggest that we can find two kinds of passage in Scripture relating to the legitimacy of secular authority; one kind broadly dismissive or sceptical, the other kind supportive. </a:t>
            </a:r>
            <a:endParaRPr lang="en-US" dirty="0"/>
          </a:p>
          <a:p>
            <a:endParaRPr lang="en-US" dirty="0"/>
          </a:p>
        </p:txBody>
      </p:sp>
    </p:spTree>
    <p:extLst>
      <p:ext uri="{BB962C8B-B14F-4D97-AF65-F5344CB8AC3E}">
        <p14:creationId xmlns:p14="http://schemas.microsoft.com/office/powerpoint/2010/main" val="29089268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IE" dirty="0"/>
              <a:t>I think it fair to say that </a:t>
            </a:r>
            <a:r>
              <a:rPr lang="en-IE" dirty="0" smtClean="0"/>
              <a:t>many </a:t>
            </a:r>
            <a:r>
              <a:rPr lang="en-IE" dirty="0"/>
              <a:t>relevant Old Testament passages (and many passages in the New Testament) are sceptical of the value of secular political rule. The story of Exodus is the story of an escape to freedom: </a:t>
            </a:r>
            <a:r>
              <a:rPr lang="en-GB" dirty="0"/>
              <a:t>‘I am the Lord your God, who brought you out of the land of Egypt, out of the house of bondage.’ [</a:t>
            </a:r>
            <a:r>
              <a:rPr lang="en-GB" i="1" dirty="0"/>
              <a:t>Exodus</a:t>
            </a:r>
            <a:r>
              <a:rPr lang="en-GB" dirty="0"/>
              <a:t> 20: 2] </a:t>
            </a:r>
            <a:r>
              <a:rPr lang="en-IE" dirty="0"/>
              <a:t>The Book of Judges concludes with these words: “In those days there was no king in Israel; every man did what was right in his own eyes.” (</a:t>
            </a:r>
            <a:r>
              <a:rPr lang="en-IE" i="1" dirty="0"/>
              <a:t>Judges</a:t>
            </a:r>
            <a:r>
              <a:rPr lang="en-IE" dirty="0"/>
              <a:t>: 25; see also </a:t>
            </a:r>
            <a:r>
              <a:rPr lang="en-IE" i="1" dirty="0"/>
              <a:t>Judges</a:t>
            </a:r>
            <a:r>
              <a:rPr lang="en-IE" dirty="0"/>
              <a:t> 9: 1-57]) The most obvious place to start is, perhaps, the justly famous passage in </a:t>
            </a:r>
            <a:r>
              <a:rPr lang="en-IE" i="1" dirty="0"/>
              <a:t>Samuel</a:t>
            </a:r>
            <a:r>
              <a:rPr lang="en-IE" dirty="0"/>
              <a:t>. </a:t>
            </a:r>
            <a:endParaRPr lang="en-US" dirty="0"/>
          </a:p>
          <a:p>
            <a:endParaRPr lang="en-US" dirty="0"/>
          </a:p>
        </p:txBody>
      </p:sp>
    </p:spTree>
    <p:extLst>
      <p:ext uri="{BB962C8B-B14F-4D97-AF65-F5344CB8AC3E}">
        <p14:creationId xmlns:p14="http://schemas.microsoft.com/office/powerpoint/2010/main" val="37916408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elders of Israel asked Samuel to give them a king, saying to him ‘… Behold, thou art old, and thy sons walk not in thy ways. Now make us a king to judge us, like all the nations.’ Samuel wasn’t happy about this demand and consulted God. God told him that this request indicated that the people of Israel had rejected God’s reign over them, saying “they have not rejected thee, but they have rejected Me, that I should not reign over them….Now therefore hearken unto their voice. However, yet protest solemnly unto them and show them the ways of the king that shall reign over them.’ </a:t>
            </a:r>
            <a:endParaRPr lang="en-US" dirty="0"/>
          </a:p>
          <a:p>
            <a:endParaRPr lang="en-US" dirty="0"/>
          </a:p>
        </p:txBody>
      </p:sp>
    </p:spTree>
    <p:extLst>
      <p:ext uri="{BB962C8B-B14F-4D97-AF65-F5344CB8AC3E}">
        <p14:creationId xmlns:p14="http://schemas.microsoft.com/office/powerpoint/2010/main" val="40192728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smtClean="0"/>
              <a:t>So</a:t>
            </a:r>
            <a:r>
              <a:rPr lang="en-GB" dirty="0"/>
              <a:t>, Samuel told the people what to expect if they got themselves a king: </a:t>
            </a:r>
            <a:endParaRPr lang="en-US" dirty="0"/>
          </a:p>
          <a:p>
            <a:endParaRPr lang="en-US" dirty="0"/>
          </a:p>
        </p:txBody>
      </p:sp>
    </p:spTree>
    <p:extLst>
      <p:ext uri="{BB962C8B-B14F-4D97-AF65-F5344CB8AC3E}">
        <p14:creationId xmlns:p14="http://schemas.microsoft.com/office/powerpoint/2010/main" val="20230798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And he said, “This will be the manner of the king who shall reign over you: He will take your sons and appoint them for himself, for his chariots and to be his horsemen; and some shall run before his chariots. And he will appoint him captains over thousands and captains over fifties, and will set them to till his ground and to reap his harvest, and to make his instruments of war and instruments of his chariots. And he will take your daughters to be confectioners and to be cooks and to be bakers.  </a:t>
            </a:r>
            <a:endParaRPr lang="en-US" dirty="0"/>
          </a:p>
          <a:p>
            <a:endParaRPr lang="en-US" dirty="0"/>
          </a:p>
        </p:txBody>
      </p:sp>
    </p:spTree>
    <p:extLst>
      <p:ext uri="{BB962C8B-B14F-4D97-AF65-F5344CB8AC3E}">
        <p14:creationId xmlns:p14="http://schemas.microsoft.com/office/powerpoint/2010/main" val="7975309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And he will take your fields and your vineyards and your olive yards, even the best of them, and give them to his servants. And he will take a tenth of your seed and of your vineyards, and give to his officers and to his servants. And he will take your menservants, and your maidservants, and your goodliest young men, and your asses, and put them to his work. He will take a tenth of your sheep; and ye shall be his servants. And ye shall cry out on that day because of your king which ye shall have chosen you; and the LORD will not hear you in that day.” [1 </a:t>
            </a:r>
            <a:r>
              <a:rPr lang="en-GB" i="1" dirty="0"/>
              <a:t>Samuel</a:t>
            </a:r>
            <a:r>
              <a:rPr lang="en-GB" dirty="0"/>
              <a:t> 8: 11-18]</a:t>
            </a:r>
            <a:endParaRPr lang="en-US" dirty="0"/>
          </a:p>
          <a:p>
            <a:pPr marL="0" indent="0">
              <a:buNone/>
            </a:pPr>
            <a:endParaRPr lang="en-US" dirty="0"/>
          </a:p>
          <a:p>
            <a:endParaRPr lang="en-US" dirty="0"/>
          </a:p>
        </p:txBody>
      </p:sp>
    </p:spTree>
    <p:extLst>
      <p:ext uri="{BB962C8B-B14F-4D97-AF65-F5344CB8AC3E}">
        <p14:creationId xmlns:p14="http://schemas.microsoft.com/office/powerpoint/2010/main" val="42751267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Samuel’s good advice got the reception generally accorded to good advice, which is to say it was completely ignored. The people insisted on having a king so a king they were given.</a:t>
            </a:r>
            <a:endParaRPr lang="en-US" dirty="0"/>
          </a:p>
          <a:p>
            <a:endParaRPr lang="en-US" dirty="0"/>
          </a:p>
        </p:txBody>
      </p:sp>
    </p:spTree>
    <p:extLst>
      <p:ext uri="{BB962C8B-B14F-4D97-AF65-F5344CB8AC3E}">
        <p14:creationId xmlns:p14="http://schemas.microsoft.com/office/powerpoint/2010/main" val="8777667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significance of this passage is worth reflecting upon. </a:t>
            </a:r>
            <a:endParaRPr lang="en-GB" dirty="0" smtClean="0"/>
          </a:p>
          <a:p>
            <a:r>
              <a:rPr lang="en-GB" dirty="0" smtClean="0"/>
              <a:t>First</a:t>
            </a:r>
            <a:r>
              <a:rPr lang="en-GB" dirty="0"/>
              <a:t>, God clearly sees the demand of the men of Israel for a king to be a rejection of His kingship. </a:t>
            </a:r>
            <a:endParaRPr lang="en-GB" dirty="0" smtClean="0"/>
          </a:p>
          <a:p>
            <a:r>
              <a:rPr lang="en-GB" dirty="0" smtClean="0"/>
              <a:t>Second</a:t>
            </a:r>
            <a:r>
              <a:rPr lang="en-GB" dirty="0"/>
              <a:t>, he has Samuel tell them clearly what to expect from their king when they get him—he will take their sons and daughters, confiscate their property and make them his servants. </a:t>
            </a:r>
            <a:endParaRPr lang="en-US" dirty="0"/>
          </a:p>
        </p:txBody>
      </p:sp>
    </p:spTree>
    <p:extLst>
      <p:ext uri="{BB962C8B-B14F-4D97-AF65-F5344CB8AC3E}">
        <p14:creationId xmlns:p14="http://schemas.microsoft.com/office/powerpoint/2010/main" val="20759662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the post-Roman West, the story was somewhat different. After the collapse of the Western Roman Empire, barbarian kingdoms emerged in the fifth and sixth centuries—Visigothic in Spain, Frankish in Gaul, Lombard in Italy—and their rulers retained for a time their originally pagan quasi-sacral functions which were transmuted when they adopted Christianity, giving us a kind of Caesaro-Papism multiply and in miniature. With the Papal Revolution inaugurated by Gregory VII in 1075 all this changed. </a:t>
            </a:r>
            <a:endParaRPr lang="en-US" dirty="0"/>
          </a:p>
        </p:txBody>
      </p:sp>
    </p:spTree>
    <p:extLst>
      <p:ext uri="{BB962C8B-B14F-4D97-AF65-F5344CB8AC3E}">
        <p14:creationId xmlns:p14="http://schemas.microsoft.com/office/powerpoint/2010/main" val="16459586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Nevertheless, if they persist in their desire for a king, God will not interfere with their freedom to choose, even if that choice is foolish. The subsequent history of the kings of Israel, from Saul, through David, Solomon and Rehoboam, followed by the division of the kingdom is very far from edifying and can be seen as the fulfilment of God’s warning delivered through Samuel.</a:t>
            </a:r>
            <a:endParaRPr lang="en-US" dirty="0"/>
          </a:p>
          <a:p>
            <a:endParaRPr lang="en-US" dirty="0"/>
          </a:p>
        </p:txBody>
      </p:sp>
    </p:spTree>
    <p:extLst>
      <p:ext uri="{BB962C8B-B14F-4D97-AF65-F5344CB8AC3E}">
        <p14:creationId xmlns:p14="http://schemas.microsoft.com/office/powerpoint/2010/main" val="29290296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ancient Israelites appear to have had a tribal structure not unlike that which we find among the ancient Irish, Germans and Britons. From time to time, in emergencies such as famine or military defeat, someone would be appointed as a leader to get things back on track, a kind of temporary dictator, if you like. When the task for which they were appointed was done, these leaders returned to the ranks. The reason the Israelites give for wanting a king is that they want to be like other nations and to have a leader permanently in place. </a:t>
            </a:r>
            <a:endParaRPr lang="en-US" dirty="0"/>
          </a:p>
          <a:p>
            <a:endParaRPr lang="en-US" dirty="0"/>
          </a:p>
        </p:txBody>
      </p:sp>
    </p:spTree>
    <p:extLst>
      <p:ext uri="{BB962C8B-B14F-4D97-AF65-F5344CB8AC3E}">
        <p14:creationId xmlns:p14="http://schemas.microsoft.com/office/powerpoint/2010/main" val="2326219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Unfortunately, that’s not what God wanted! He wanted the Israelites to be his people and He to be their God.  </a:t>
            </a:r>
            <a:endParaRPr lang="en-GB" dirty="0" smtClean="0"/>
          </a:p>
          <a:p>
            <a:r>
              <a:rPr lang="en-GB" dirty="0" smtClean="0"/>
              <a:t>Despite </a:t>
            </a:r>
            <a:r>
              <a:rPr lang="en-GB" dirty="0"/>
              <a:t>their rejection of Him, God grants the Israelites what they require, even choosing the kings for them Himself which, given what has just taken place in Samuel, can hardly be said to be a ringing endorsement of monarchy but rather an indication of God’s willingness to tolerate human choice. </a:t>
            </a:r>
            <a:endParaRPr lang="en-US" dirty="0"/>
          </a:p>
          <a:p>
            <a:endParaRPr lang="en-US" dirty="0"/>
          </a:p>
        </p:txBody>
      </p:sp>
    </p:spTree>
    <p:extLst>
      <p:ext uri="{BB962C8B-B14F-4D97-AF65-F5344CB8AC3E}">
        <p14:creationId xmlns:p14="http://schemas.microsoft.com/office/powerpoint/2010/main" val="41972922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eleventh century, Cardinal Deusdedit made a very sharp distinction between God’s permission or toleration and God’s active approval. On the basis of </a:t>
            </a:r>
            <a:r>
              <a:rPr lang="en-GB" i="1" dirty="0"/>
              <a:t>Samuel</a:t>
            </a:r>
            <a:r>
              <a:rPr lang="en-GB" dirty="0"/>
              <a:t>, he argues that the Jewish kings were permitted by God but not approved by Him. [See Carlyle III, 99] In evidence for this, he </a:t>
            </a:r>
            <a:r>
              <a:rPr lang="en-GB" dirty="0" smtClean="0"/>
              <a:t>cites a passage from </a:t>
            </a:r>
            <a:r>
              <a:rPr lang="en-GB" i="1" dirty="0"/>
              <a:t>Hosea</a:t>
            </a:r>
            <a:r>
              <a:rPr lang="en-GB" dirty="0"/>
              <a:t> ‘They have set up kings, but not by me: they have made princes, and I knew it not.’ [</a:t>
            </a:r>
            <a:r>
              <a:rPr lang="en-GB" i="1" dirty="0"/>
              <a:t>Hosea</a:t>
            </a:r>
            <a:r>
              <a:rPr lang="en-GB" dirty="0"/>
              <a:t> 8:4] which </a:t>
            </a:r>
            <a:r>
              <a:rPr lang="en-GB" dirty="0" smtClean="0"/>
              <a:t>would seem to indicate </a:t>
            </a:r>
            <a:r>
              <a:rPr lang="en-GB" dirty="0"/>
              <a:t>the possibility that there can be rulers who have no divine endorsement.</a:t>
            </a:r>
            <a:endParaRPr lang="en-US" dirty="0"/>
          </a:p>
          <a:p>
            <a:endParaRPr lang="en-US" dirty="0"/>
          </a:p>
        </p:txBody>
      </p:sp>
    </p:spTree>
    <p:extLst>
      <p:ext uri="{BB962C8B-B14F-4D97-AF65-F5344CB8AC3E}">
        <p14:creationId xmlns:p14="http://schemas.microsoft.com/office/powerpoint/2010/main" val="41471441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[See </a:t>
            </a:r>
            <a:r>
              <a:rPr lang="en-US" dirty="0"/>
              <a:t>Joseph Canning, </a:t>
            </a:r>
            <a:r>
              <a:rPr lang="en-US" i="1" dirty="0"/>
              <a:t>A History of Medieval Political Thought (300-1450)</a:t>
            </a:r>
            <a:r>
              <a:rPr lang="en-US" dirty="0"/>
              <a:t>, chapter 1, sections 3 &amp; 4 for an extensive discussion of the topic of Christian kingship and the priesthood. See also Brian Tierney, 16-23.</a:t>
            </a:r>
          </a:p>
          <a:p>
            <a:r>
              <a:rPr lang="en-IE" dirty="0"/>
              <a:t>See Harold J. Berman, </a:t>
            </a:r>
            <a:r>
              <a:rPr lang="en-IE" i="1" dirty="0"/>
              <a:t>Law and Revolution: The Formation of the Western Legal Tradition</a:t>
            </a:r>
            <a:r>
              <a:rPr lang="en-IE" dirty="0"/>
              <a:t> (Harvard University Press, 1983.) See also, his later volume: </a:t>
            </a:r>
            <a:r>
              <a:rPr lang="en-IE" i="1" dirty="0"/>
              <a:t>Law and Revolution II: The Impact of the Protestant Reformation on the Western Legal Tradition</a:t>
            </a:r>
            <a:r>
              <a:rPr lang="en-IE" dirty="0"/>
              <a:t> (The Belknap Press of Harvard University Press, 2003). See also Martin van Creveld, </a:t>
            </a:r>
            <a:r>
              <a:rPr lang="en-IE" i="1" dirty="0"/>
              <a:t>The Rise and Decline of the State</a:t>
            </a:r>
            <a:r>
              <a:rPr lang="en-IE" dirty="0"/>
              <a:t> (Cambridge University Press, 1999)</a:t>
            </a:r>
            <a:r>
              <a:rPr lang="en-IE" dirty="0" smtClean="0"/>
              <a:t>.]</a:t>
            </a:r>
            <a:endParaRPr lang="en-US" dirty="0"/>
          </a:p>
          <a:p>
            <a:endParaRPr lang="en-US" dirty="0"/>
          </a:p>
          <a:p>
            <a:endParaRPr lang="en-US" dirty="0"/>
          </a:p>
        </p:txBody>
      </p:sp>
    </p:spTree>
    <p:extLst>
      <p:ext uri="{BB962C8B-B14F-4D97-AF65-F5344CB8AC3E}">
        <p14:creationId xmlns:p14="http://schemas.microsoft.com/office/powerpoint/2010/main" val="42512349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 Gregorian Church was heavily influenced by Roman legal and governmental concepts. It conceived of itself as a kind of corporation that required its own form of government. This legal, indeed legalistic, conception of the church reached its high point in the eleventh century but elements of such a conception were present in it in embryonic form as early as the sixth century and perhaps even earlier. Over the next 400 years, the Church tried, and to a large extent succeeded, in establishing its independence of the various political orders, whether local, regional or imperial. This effort at achieving independence was accompanied by an attempt to establish dominance over the secular order! </a:t>
            </a:r>
            <a:endParaRPr lang="en-US" dirty="0"/>
          </a:p>
          <a:p>
            <a:endParaRPr lang="en-US" dirty="0"/>
          </a:p>
        </p:txBody>
      </p:sp>
    </p:spTree>
    <p:extLst>
      <p:ext uri="{BB962C8B-B14F-4D97-AF65-F5344CB8AC3E}">
        <p14:creationId xmlns:p14="http://schemas.microsoft.com/office/powerpoint/2010/main" val="28358235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This welcome if double-edged development came to a shuddering halt with the onset of the Reformation. Leaving to one side the purely religious dimensions of the Reformation and its complicated and convoluted theological debates, one of its most significant and deleterious consequences was the re-emergence of local forms of Caesaro-Papism in the newly emerging autonomous and, more often than not, absolutist states. This regional Caesaro-Papism occurred primarily in the areas under the sway of the Reformed traditions, Lutheran or Calvinist, but was also witnessed even in areas that remained Catholic. (I’ll discuss the specific political significance of the Reformation in later lectures.)</a:t>
            </a:r>
            <a:endParaRPr lang="en-US" dirty="0"/>
          </a:p>
          <a:p>
            <a:endParaRPr lang="en-US" dirty="0"/>
          </a:p>
        </p:txBody>
      </p:sp>
    </p:spTree>
    <p:extLst>
      <p:ext uri="{BB962C8B-B14F-4D97-AF65-F5344CB8AC3E}">
        <p14:creationId xmlns:p14="http://schemas.microsoft.com/office/powerpoint/2010/main" val="5389573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To an extent that had not been seen since before the eleventh century, the Church, or rather Churches, now came under pressure to become departments in the various sovereign and independent states, a pressure to which they largely yielded. The modern state, in the form in which we have come to know it—the sole sovereign power in a defined territory, exercising a monopoly on (allegedly) legitimate violence, with the power to commandeer the resources, including the persons, of it </a:t>
            </a:r>
            <a:r>
              <a:rPr lang="en-GB" dirty="0" smtClean="0"/>
              <a:t>citizens—</a:t>
            </a:r>
            <a:r>
              <a:rPr lang="en-GB" dirty="0"/>
              <a:t>had come into existence. But this is to look very far ahead. We’ll look at these issues in more detail a little later; for the moment, let us concentrate on Christianity in its earliest manifestation. </a:t>
            </a:r>
            <a:endParaRPr lang="en-US" dirty="0"/>
          </a:p>
          <a:p>
            <a:endParaRPr lang="en-US" dirty="0"/>
          </a:p>
        </p:txBody>
      </p:sp>
    </p:spTree>
    <p:extLst>
      <p:ext uri="{BB962C8B-B14F-4D97-AF65-F5344CB8AC3E}">
        <p14:creationId xmlns:p14="http://schemas.microsoft.com/office/powerpoint/2010/main" val="34190058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With the arrival of Christianity in the world, in some ways, nothing changes, in other ways, everything changes. The whole of western history and culture is radically affected by </a:t>
            </a:r>
            <a:r>
              <a:rPr lang="en-GB" dirty="0" smtClean="0"/>
              <a:t>Christianity. </a:t>
            </a:r>
          </a:p>
          <a:p>
            <a:r>
              <a:rPr lang="en-GB" dirty="0" smtClean="0"/>
              <a:t>George </a:t>
            </a:r>
            <a:r>
              <a:rPr lang="en-GB" dirty="0"/>
              <a:t>Sabine writes, ‘…the rise of Christianity did not carry with it a new political philosophy….For purposes of historical accuracy there is no reason why the Christian era should be taken as beginning a new period in political thought.’ [Sabine 161] </a:t>
            </a:r>
            <a:endParaRPr lang="en-US" dirty="0"/>
          </a:p>
          <a:p>
            <a:endParaRPr lang="en-US" dirty="0"/>
          </a:p>
        </p:txBody>
      </p:sp>
    </p:spTree>
    <p:extLst>
      <p:ext uri="{BB962C8B-B14F-4D97-AF65-F5344CB8AC3E}">
        <p14:creationId xmlns:p14="http://schemas.microsoft.com/office/powerpoint/2010/main" val="349690176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81</TotalTime>
  <Words>3959</Words>
  <Application>Microsoft Macintosh PowerPoint</Application>
  <PresentationFormat>On-screen Show (4:3)</PresentationFormat>
  <Paragraphs>87</Paragraphs>
  <Slides>43</Slides>
  <Notes>35</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Scriptural Interpretation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9</cp:revision>
  <dcterms:created xsi:type="dcterms:W3CDTF">2013-11-16T10:06:27Z</dcterms:created>
  <dcterms:modified xsi:type="dcterms:W3CDTF">2013-11-16T11:28:26Z</dcterms:modified>
</cp:coreProperties>
</file>