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9"/>
  </p:notesMasterIdLst>
  <p:sldIdLst>
    <p:sldId id="256" r:id="rId2"/>
    <p:sldId id="288" r:id="rId3"/>
    <p:sldId id="289" r:id="rId4"/>
    <p:sldId id="257" r:id="rId5"/>
    <p:sldId id="290" r:id="rId6"/>
    <p:sldId id="258" r:id="rId7"/>
    <p:sldId id="259" r:id="rId8"/>
    <p:sldId id="260" r:id="rId9"/>
    <p:sldId id="261" r:id="rId10"/>
    <p:sldId id="262" r:id="rId11"/>
    <p:sldId id="263" r:id="rId12"/>
    <p:sldId id="264" r:id="rId13"/>
    <p:sldId id="265" r:id="rId14"/>
    <p:sldId id="266" r:id="rId15"/>
    <p:sldId id="267" r:id="rId16"/>
    <p:sldId id="291" r:id="rId17"/>
    <p:sldId id="268" r:id="rId18"/>
    <p:sldId id="269" r:id="rId19"/>
    <p:sldId id="292" r:id="rId20"/>
    <p:sldId id="270" r:id="rId21"/>
    <p:sldId id="293" r:id="rId22"/>
    <p:sldId id="271" r:id="rId23"/>
    <p:sldId id="272" r:id="rId24"/>
    <p:sldId id="273" r:id="rId25"/>
    <p:sldId id="294" r:id="rId26"/>
    <p:sldId id="274" r:id="rId27"/>
    <p:sldId id="295" r:id="rId28"/>
    <p:sldId id="275" r:id="rId29"/>
    <p:sldId id="296" r:id="rId30"/>
    <p:sldId id="276" r:id="rId31"/>
    <p:sldId id="297" r:id="rId32"/>
    <p:sldId id="277" r:id="rId33"/>
    <p:sldId id="298" r:id="rId34"/>
    <p:sldId id="278" r:id="rId35"/>
    <p:sldId id="299" r:id="rId36"/>
    <p:sldId id="279" r:id="rId37"/>
    <p:sldId id="280" r:id="rId38"/>
    <p:sldId id="281" r:id="rId39"/>
    <p:sldId id="300" r:id="rId40"/>
    <p:sldId id="282" r:id="rId41"/>
    <p:sldId id="283" r:id="rId42"/>
    <p:sldId id="301" r:id="rId43"/>
    <p:sldId id="284" r:id="rId44"/>
    <p:sldId id="285" r:id="rId45"/>
    <p:sldId id="286" r:id="rId46"/>
    <p:sldId id="302" r:id="rId47"/>
    <p:sldId id="287" r:id="rId4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7" d="100"/>
          <a:sy n="107" d="100"/>
        </p:scale>
        <p:origin x="-328"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printerSettings" Target="printerSettings/printerSettings1.bin"/><Relationship Id="rId51" Type="http://schemas.openxmlformats.org/officeDocument/2006/relationships/presProps" Target="presProps.xml"/><Relationship Id="rId52" Type="http://schemas.openxmlformats.org/officeDocument/2006/relationships/viewProps" Target="viewProps.xml"/><Relationship Id="rId53" Type="http://schemas.openxmlformats.org/officeDocument/2006/relationships/theme" Target="theme/theme1.xml"/><Relationship Id="rId54"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A724B3-9C56-AE48-9721-C6A72AC31FF8}" type="datetimeFigureOut">
              <a:rPr lang="en-US" smtClean="0"/>
              <a:t>08/11/2013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CC75524-DF3D-2848-BED6-831444C15DDC}" type="slidenum">
              <a:rPr lang="en-US" smtClean="0"/>
              <a:t>‹#›</a:t>
            </a:fld>
            <a:endParaRPr lang="en-US"/>
          </a:p>
        </p:txBody>
      </p:sp>
    </p:spTree>
    <p:extLst>
      <p:ext uri="{BB962C8B-B14F-4D97-AF65-F5344CB8AC3E}">
        <p14:creationId xmlns:p14="http://schemas.microsoft.com/office/powerpoint/2010/main" val="23994562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C75524-DF3D-2848-BED6-831444C15DDC}" type="slidenum">
              <a:rPr lang="en-US" smtClean="0"/>
              <a:t>1</a:t>
            </a:fld>
            <a:endParaRPr lang="en-US"/>
          </a:p>
        </p:txBody>
      </p:sp>
    </p:spTree>
    <p:extLst>
      <p:ext uri="{BB962C8B-B14F-4D97-AF65-F5344CB8AC3E}">
        <p14:creationId xmlns:p14="http://schemas.microsoft.com/office/powerpoint/2010/main" val="4823693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C75524-DF3D-2848-BED6-831444C15DDC}" type="slidenum">
              <a:rPr lang="en-US" smtClean="0"/>
              <a:t>10</a:t>
            </a:fld>
            <a:endParaRPr lang="en-US"/>
          </a:p>
        </p:txBody>
      </p:sp>
    </p:spTree>
    <p:extLst>
      <p:ext uri="{BB962C8B-B14F-4D97-AF65-F5344CB8AC3E}">
        <p14:creationId xmlns:p14="http://schemas.microsoft.com/office/powerpoint/2010/main" val="7868445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C75524-DF3D-2848-BED6-831444C15DDC}" type="slidenum">
              <a:rPr lang="en-US" smtClean="0"/>
              <a:t>11</a:t>
            </a:fld>
            <a:endParaRPr lang="en-US"/>
          </a:p>
        </p:txBody>
      </p:sp>
    </p:spTree>
    <p:extLst>
      <p:ext uri="{BB962C8B-B14F-4D97-AF65-F5344CB8AC3E}">
        <p14:creationId xmlns:p14="http://schemas.microsoft.com/office/powerpoint/2010/main" val="36071414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C75524-DF3D-2848-BED6-831444C15DDC}" type="slidenum">
              <a:rPr lang="en-US" smtClean="0"/>
              <a:t>12</a:t>
            </a:fld>
            <a:endParaRPr lang="en-US"/>
          </a:p>
        </p:txBody>
      </p:sp>
    </p:spTree>
    <p:extLst>
      <p:ext uri="{BB962C8B-B14F-4D97-AF65-F5344CB8AC3E}">
        <p14:creationId xmlns:p14="http://schemas.microsoft.com/office/powerpoint/2010/main" val="38821756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C75524-DF3D-2848-BED6-831444C15DDC}" type="slidenum">
              <a:rPr lang="en-US" smtClean="0"/>
              <a:t>13</a:t>
            </a:fld>
            <a:endParaRPr lang="en-US"/>
          </a:p>
        </p:txBody>
      </p:sp>
    </p:spTree>
    <p:extLst>
      <p:ext uri="{BB962C8B-B14F-4D97-AF65-F5344CB8AC3E}">
        <p14:creationId xmlns:p14="http://schemas.microsoft.com/office/powerpoint/2010/main" val="19026756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C75524-DF3D-2848-BED6-831444C15DDC}" type="slidenum">
              <a:rPr lang="en-US" smtClean="0"/>
              <a:t>14</a:t>
            </a:fld>
            <a:endParaRPr lang="en-US"/>
          </a:p>
        </p:txBody>
      </p:sp>
    </p:spTree>
    <p:extLst>
      <p:ext uri="{BB962C8B-B14F-4D97-AF65-F5344CB8AC3E}">
        <p14:creationId xmlns:p14="http://schemas.microsoft.com/office/powerpoint/2010/main" val="30066444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C75524-DF3D-2848-BED6-831444C15DDC}" type="slidenum">
              <a:rPr lang="en-US" smtClean="0"/>
              <a:t>15</a:t>
            </a:fld>
            <a:endParaRPr lang="en-US"/>
          </a:p>
        </p:txBody>
      </p:sp>
    </p:spTree>
    <p:extLst>
      <p:ext uri="{BB962C8B-B14F-4D97-AF65-F5344CB8AC3E}">
        <p14:creationId xmlns:p14="http://schemas.microsoft.com/office/powerpoint/2010/main" val="28452650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C75524-DF3D-2848-BED6-831444C15DDC}" type="slidenum">
              <a:rPr lang="en-US" smtClean="0"/>
              <a:t>16</a:t>
            </a:fld>
            <a:endParaRPr lang="en-US"/>
          </a:p>
        </p:txBody>
      </p:sp>
    </p:spTree>
    <p:extLst>
      <p:ext uri="{BB962C8B-B14F-4D97-AF65-F5344CB8AC3E}">
        <p14:creationId xmlns:p14="http://schemas.microsoft.com/office/powerpoint/2010/main" val="65033779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C75524-DF3D-2848-BED6-831444C15DDC}" type="slidenum">
              <a:rPr lang="en-US" smtClean="0"/>
              <a:t>17</a:t>
            </a:fld>
            <a:endParaRPr lang="en-US"/>
          </a:p>
        </p:txBody>
      </p:sp>
    </p:spTree>
    <p:extLst>
      <p:ext uri="{BB962C8B-B14F-4D97-AF65-F5344CB8AC3E}">
        <p14:creationId xmlns:p14="http://schemas.microsoft.com/office/powerpoint/2010/main" val="35492996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C75524-DF3D-2848-BED6-831444C15DDC}" type="slidenum">
              <a:rPr lang="en-US" smtClean="0"/>
              <a:t>18</a:t>
            </a:fld>
            <a:endParaRPr lang="en-US"/>
          </a:p>
        </p:txBody>
      </p:sp>
    </p:spTree>
    <p:extLst>
      <p:ext uri="{BB962C8B-B14F-4D97-AF65-F5344CB8AC3E}">
        <p14:creationId xmlns:p14="http://schemas.microsoft.com/office/powerpoint/2010/main" val="185809898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C75524-DF3D-2848-BED6-831444C15DDC}" type="slidenum">
              <a:rPr lang="en-US" smtClean="0"/>
              <a:t>19</a:t>
            </a:fld>
            <a:endParaRPr lang="en-US"/>
          </a:p>
        </p:txBody>
      </p:sp>
    </p:spTree>
    <p:extLst>
      <p:ext uri="{BB962C8B-B14F-4D97-AF65-F5344CB8AC3E}">
        <p14:creationId xmlns:p14="http://schemas.microsoft.com/office/powerpoint/2010/main" val="31875434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C75524-DF3D-2848-BED6-831444C15DDC}" type="slidenum">
              <a:rPr lang="en-US" smtClean="0"/>
              <a:t>2</a:t>
            </a:fld>
            <a:endParaRPr lang="en-US"/>
          </a:p>
        </p:txBody>
      </p:sp>
    </p:spTree>
    <p:extLst>
      <p:ext uri="{BB962C8B-B14F-4D97-AF65-F5344CB8AC3E}">
        <p14:creationId xmlns:p14="http://schemas.microsoft.com/office/powerpoint/2010/main" val="14493231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C75524-DF3D-2848-BED6-831444C15DDC}" type="slidenum">
              <a:rPr lang="en-US" smtClean="0"/>
              <a:t>20</a:t>
            </a:fld>
            <a:endParaRPr lang="en-US"/>
          </a:p>
        </p:txBody>
      </p:sp>
    </p:spTree>
    <p:extLst>
      <p:ext uri="{BB962C8B-B14F-4D97-AF65-F5344CB8AC3E}">
        <p14:creationId xmlns:p14="http://schemas.microsoft.com/office/powerpoint/2010/main" val="3266335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C75524-DF3D-2848-BED6-831444C15DDC}" type="slidenum">
              <a:rPr lang="en-US" smtClean="0"/>
              <a:t>21</a:t>
            </a:fld>
            <a:endParaRPr lang="en-US"/>
          </a:p>
        </p:txBody>
      </p:sp>
    </p:spTree>
    <p:extLst>
      <p:ext uri="{BB962C8B-B14F-4D97-AF65-F5344CB8AC3E}">
        <p14:creationId xmlns:p14="http://schemas.microsoft.com/office/powerpoint/2010/main" val="63223592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C75524-DF3D-2848-BED6-831444C15DDC}" type="slidenum">
              <a:rPr lang="en-US" smtClean="0"/>
              <a:t>22</a:t>
            </a:fld>
            <a:endParaRPr lang="en-US"/>
          </a:p>
        </p:txBody>
      </p:sp>
    </p:spTree>
    <p:extLst>
      <p:ext uri="{BB962C8B-B14F-4D97-AF65-F5344CB8AC3E}">
        <p14:creationId xmlns:p14="http://schemas.microsoft.com/office/powerpoint/2010/main" val="428708591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C75524-DF3D-2848-BED6-831444C15DDC}" type="slidenum">
              <a:rPr lang="en-US" smtClean="0"/>
              <a:t>23</a:t>
            </a:fld>
            <a:endParaRPr lang="en-US"/>
          </a:p>
        </p:txBody>
      </p:sp>
    </p:spTree>
    <p:extLst>
      <p:ext uri="{BB962C8B-B14F-4D97-AF65-F5344CB8AC3E}">
        <p14:creationId xmlns:p14="http://schemas.microsoft.com/office/powerpoint/2010/main" val="39151318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C75524-DF3D-2848-BED6-831444C15DDC}" type="slidenum">
              <a:rPr lang="en-US" smtClean="0"/>
              <a:t>24</a:t>
            </a:fld>
            <a:endParaRPr lang="en-US"/>
          </a:p>
        </p:txBody>
      </p:sp>
    </p:spTree>
    <p:extLst>
      <p:ext uri="{BB962C8B-B14F-4D97-AF65-F5344CB8AC3E}">
        <p14:creationId xmlns:p14="http://schemas.microsoft.com/office/powerpoint/2010/main" val="155374937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C75524-DF3D-2848-BED6-831444C15DDC}" type="slidenum">
              <a:rPr lang="en-US" smtClean="0"/>
              <a:t>25</a:t>
            </a:fld>
            <a:endParaRPr lang="en-US"/>
          </a:p>
        </p:txBody>
      </p:sp>
    </p:spTree>
    <p:extLst>
      <p:ext uri="{BB962C8B-B14F-4D97-AF65-F5344CB8AC3E}">
        <p14:creationId xmlns:p14="http://schemas.microsoft.com/office/powerpoint/2010/main" val="397411459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C75524-DF3D-2848-BED6-831444C15DDC}" type="slidenum">
              <a:rPr lang="en-US" smtClean="0"/>
              <a:t>26</a:t>
            </a:fld>
            <a:endParaRPr lang="en-US"/>
          </a:p>
        </p:txBody>
      </p:sp>
    </p:spTree>
    <p:extLst>
      <p:ext uri="{BB962C8B-B14F-4D97-AF65-F5344CB8AC3E}">
        <p14:creationId xmlns:p14="http://schemas.microsoft.com/office/powerpoint/2010/main" val="351788234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C75524-DF3D-2848-BED6-831444C15DDC}" type="slidenum">
              <a:rPr lang="en-US" smtClean="0"/>
              <a:t>27</a:t>
            </a:fld>
            <a:endParaRPr lang="en-US"/>
          </a:p>
        </p:txBody>
      </p:sp>
    </p:spTree>
    <p:extLst>
      <p:ext uri="{BB962C8B-B14F-4D97-AF65-F5344CB8AC3E}">
        <p14:creationId xmlns:p14="http://schemas.microsoft.com/office/powerpoint/2010/main" val="381679428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C75524-DF3D-2848-BED6-831444C15DDC}" type="slidenum">
              <a:rPr lang="en-US" smtClean="0"/>
              <a:t>28</a:t>
            </a:fld>
            <a:endParaRPr lang="en-US"/>
          </a:p>
        </p:txBody>
      </p:sp>
    </p:spTree>
    <p:extLst>
      <p:ext uri="{BB962C8B-B14F-4D97-AF65-F5344CB8AC3E}">
        <p14:creationId xmlns:p14="http://schemas.microsoft.com/office/powerpoint/2010/main" val="53002761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C75524-DF3D-2848-BED6-831444C15DDC}" type="slidenum">
              <a:rPr lang="en-US" smtClean="0"/>
              <a:t>29</a:t>
            </a:fld>
            <a:endParaRPr lang="en-US"/>
          </a:p>
        </p:txBody>
      </p:sp>
    </p:spTree>
    <p:extLst>
      <p:ext uri="{BB962C8B-B14F-4D97-AF65-F5344CB8AC3E}">
        <p14:creationId xmlns:p14="http://schemas.microsoft.com/office/powerpoint/2010/main" val="1497592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C75524-DF3D-2848-BED6-831444C15DDC}" type="slidenum">
              <a:rPr lang="en-US" smtClean="0"/>
              <a:t>3</a:t>
            </a:fld>
            <a:endParaRPr lang="en-US"/>
          </a:p>
        </p:txBody>
      </p:sp>
    </p:spTree>
    <p:extLst>
      <p:ext uri="{BB962C8B-B14F-4D97-AF65-F5344CB8AC3E}">
        <p14:creationId xmlns:p14="http://schemas.microsoft.com/office/powerpoint/2010/main" val="307521117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C75524-DF3D-2848-BED6-831444C15DDC}" type="slidenum">
              <a:rPr lang="en-US" smtClean="0"/>
              <a:t>30</a:t>
            </a:fld>
            <a:endParaRPr lang="en-US"/>
          </a:p>
        </p:txBody>
      </p:sp>
    </p:spTree>
    <p:extLst>
      <p:ext uri="{BB962C8B-B14F-4D97-AF65-F5344CB8AC3E}">
        <p14:creationId xmlns:p14="http://schemas.microsoft.com/office/powerpoint/2010/main" val="377677010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C75524-DF3D-2848-BED6-831444C15DDC}" type="slidenum">
              <a:rPr lang="en-US" smtClean="0"/>
              <a:t>31</a:t>
            </a:fld>
            <a:endParaRPr lang="en-US"/>
          </a:p>
        </p:txBody>
      </p:sp>
    </p:spTree>
    <p:extLst>
      <p:ext uri="{BB962C8B-B14F-4D97-AF65-F5344CB8AC3E}">
        <p14:creationId xmlns:p14="http://schemas.microsoft.com/office/powerpoint/2010/main" val="170948228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C75524-DF3D-2848-BED6-831444C15DDC}" type="slidenum">
              <a:rPr lang="en-US" smtClean="0"/>
              <a:t>32</a:t>
            </a:fld>
            <a:endParaRPr lang="en-US"/>
          </a:p>
        </p:txBody>
      </p:sp>
    </p:spTree>
    <p:extLst>
      <p:ext uri="{BB962C8B-B14F-4D97-AF65-F5344CB8AC3E}">
        <p14:creationId xmlns:p14="http://schemas.microsoft.com/office/powerpoint/2010/main" val="90585804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C75524-DF3D-2848-BED6-831444C15DDC}" type="slidenum">
              <a:rPr lang="en-US" smtClean="0"/>
              <a:t>33</a:t>
            </a:fld>
            <a:endParaRPr lang="en-US"/>
          </a:p>
        </p:txBody>
      </p:sp>
    </p:spTree>
    <p:extLst>
      <p:ext uri="{BB962C8B-B14F-4D97-AF65-F5344CB8AC3E}">
        <p14:creationId xmlns:p14="http://schemas.microsoft.com/office/powerpoint/2010/main" val="391506307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C75524-DF3D-2848-BED6-831444C15DDC}" type="slidenum">
              <a:rPr lang="en-US" smtClean="0"/>
              <a:t>34</a:t>
            </a:fld>
            <a:endParaRPr lang="en-US"/>
          </a:p>
        </p:txBody>
      </p:sp>
    </p:spTree>
    <p:extLst>
      <p:ext uri="{BB962C8B-B14F-4D97-AF65-F5344CB8AC3E}">
        <p14:creationId xmlns:p14="http://schemas.microsoft.com/office/powerpoint/2010/main" val="194296404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C75524-DF3D-2848-BED6-831444C15DDC}" type="slidenum">
              <a:rPr lang="en-US" smtClean="0"/>
              <a:t>35</a:t>
            </a:fld>
            <a:endParaRPr lang="en-US"/>
          </a:p>
        </p:txBody>
      </p:sp>
    </p:spTree>
    <p:extLst>
      <p:ext uri="{BB962C8B-B14F-4D97-AF65-F5344CB8AC3E}">
        <p14:creationId xmlns:p14="http://schemas.microsoft.com/office/powerpoint/2010/main" val="43660846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C75524-DF3D-2848-BED6-831444C15DDC}" type="slidenum">
              <a:rPr lang="en-US" smtClean="0"/>
              <a:t>36</a:t>
            </a:fld>
            <a:endParaRPr lang="en-US"/>
          </a:p>
        </p:txBody>
      </p:sp>
    </p:spTree>
    <p:extLst>
      <p:ext uri="{BB962C8B-B14F-4D97-AF65-F5344CB8AC3E}">
        <p14:creationId xmlns:p14="http://schemas.microsoft.com/office/powerpoint/2010/main" val="19796743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C75524-DF3D-2848-BED6-831444C15DDC}" type="slidenum">
              <a:rPr lang="en-US" smtClean="0"/>
              <a:t>38</a:t>
            </a:fld>
            <a:endParaRPr lang="en-US"/>
          </a:p>
        </p:txBody>
      </p:sp>
    </p:spTree>
    <p:extLst>
      <p:ext uri="{BB962C8B-B14F-4D97-AF65-F5344CB8AC3E}">
        <p14:creationId xmlns:p14="http://schemas.microsoft.com/office/powerpoint/2010/main" val="129027474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C75524-DF3D-2848-BED6-831444C15DDC}" type="slidenum">
              <a:rPr lang="en-US" smtClean="0"/>
              <a:t>39</a:t>
            </a:fld>
            <a:endParaRPr lang="en-US"/>
          </a:p>
        </p:txBody>
      </p:sp>
    </p:spTree>
    <p:extLst>
      <p:ext uri="{BB962C8B-B14F-4D97-AF65-F5344CB8AC3E}">
        <p14:creationId xmlns:p14="http://schemas.microsoft.com/office/powerpoint/2010/main" val="65323493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C75524-DF3D-2848-BED6-831444C15DDC}" type="slidenum">
              <a:rPr lang="en-US" smtClean="0"/>
              <a:t>40</a:t>
            </a:fld>
            <a:endParaRPr lang="en-US"/>
          </a:p>
        </p:txBody>
      </p:sp>
    </p:spTree>
    <p:extLst>
      <p:ext uri="{BB962C8B-B14F-4D97-AF65-F5344CB8AC3E}">
        <p14:creationId xmlns:p14="http://schemas.microsoft.com/office/powerpoint/2010/main" val="6900739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C75524-DF3D-2848-BED6-831444C15DDC}" type="slidenum">
              <a:rPr lang="en-US" smtClean="0"/>
              <a:t>4</a:t>
            </a:fld>
            <a:endParaRPr lang="en-US"/>
          </a:p>
        </p:txBody>
      </p:sp>
    </p:spTree>
    <p:extLst>
      <p:ext uri="{BB962C8B-B14F-4D97-AF65-F5344CB8AC3E}">
        <p14:creationId xmlns:p14="http://schemas.microsoft.com/office/powerpoint/2010/main" val="55102647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C75524-DF3D-2848-BED6-831444C15DDC}" type="slidenum">
              <a:rPr lang="en-US" smtClean="0"/>
              <a:t>41</a:t>
            </a:fld>
            <a:endParaRPr lang="en-US"/>
          </a:p>
        </p:txBody>
      </p:sp>
    </p:spTree>
    <p:extLst>
      <p:ext uri="{BB962C8B-B14F-4D97-AF65-F5344CB8AC3E}">
        <p14:creationId xmlns:p14="http://schemas.microsoft.com/office/powerpoint/2010/main" val="173397840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C75524-DF3D-2848-BED6-831444C15DDC}" type="slidenum">
              <a:rPr lang="en-US" smtClean="0"/>
              <a:t>42</a:t>
            </a:fld>
            <a:endParaRPr lang="en-US"/>
          </a:p>
        </p:txBody>
      </p:sp>
    </p:spTree>
    <p:extLst>
      <p:ext uri="{BB962C8B-B14F-4D97-AF65-F5344CB8AC3E}">
        <p14:creationId xmlns:p14="http://schemas.microsoft.com/office/powerpoint/2010/main" val="175598387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C75524-DF3D-2848-BED6-831444C15DDC}" type="slidenum">
              <a:rPr lang="en-US" smtClean="0"/>
              <a:t>43</a:t>
            </a:fld>
            <a:endParaRPr lang="en-US"/>
          </a:p>
        </p:txBody>
      </p:sp>
    </p:spTree>
    <p:extLst>
      <p:ext uri="{BB962C8B-B14F-4D97-AF65-F5344CB8AC3E}">
        <p14:creationId xmlns:p14="http://schemas.microsoft.com/office/powerpoint/2010/main" val="76967173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C75524-DF3D-2848-BED6-831444C15DDC}" type="slidenum">
              <a:rPr lang="en-US" smtClean="0"/>
              <a:t>44</a:t>
            </a:fld>
            <a:endParaRPr lang="en-US"/>
          </a:p>
        </p:txBody>
      </p:sp>
    </p:spTree>
    <p:extLst>
      <p:ext uri="{BB962C8B-B14F-4D97-AF65-F5344CB8AC3E}">
        <p14:creationId xmlns:p14="http://schemas.microsoft.com/office/powerpoint/2010/main" val="21653266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C75524-DF3D-2848-BED6-831444C15DDC}" type="slidenum">
              <a:rPr lang="en-US" smtClean="0"/>
              <a:t>5</a:t>
            </a:fld>
            <a:endParaRPr lang="en-US"/>
          </a:p>
        </p:txBody>
      </p:sp>
    </p:spTree>
    <p:extLst>
      <p:ext uri="{BB962C8B-B14F-4D97-AF65-F5344CB8AC3E}">
        <p14:creationId xmlns:p14="http://schemas.microsoft.com/office/powerpoint/2010/main" val="4812432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C75524-DF3D-2848-BED6-831444C15DDC}" type="slidenum">
              <a:rPr lang="en-US" smtClean="0"/>
              <a:t>6</a:t>
            </a:fld>
            <a:endParaRPr lang="en-US"/>
          </a:p>
        </p:txBody>
      </p:sp>
    </p:spTree>
    <p:extLst>
      <p:ext uri="{BB962C8B-B14F-4D97-AF65-F5344CB8AC3E}">
        <p14:creationId xmlns:p14="http://schemas.microsoft.com/office/powerpoint/2010/main" val="8574777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C75524-DF3D-2848-BED6-831444C15DDC}" type="slidenum">
              <a:rPr lang="en-US" smtClean="0"/>
              <a:t>7</a:t>
            </a:fld>
            <a:endParaRPr lang="en-US"/>
          </a:p>
        </p:txBody>
      </p:sp>
    </p:spTree>
    <p:extLst>
      <p:ext uri="{BB962C8B-B14F-4D97-AF65-F5344CB8AC3E}">
        <p14:creationId xmlns:p14="http://schemas.microsoft.com/office/powerpoint/2010/main" val="32236255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C75524-DF3D-2848-BED6-831444C15DDC}" type="slidenum">
              <a:rPr lang="en-US" smtClean="0"/>
              <a:t>8</a:t>
            </a:fld>
            <a:endParaRPr lang="en-US"/>
          </a:p>
        </p:txBody>
      </p:sp>
    </p:spTree>
    <p:extLst>
      <p:ext uri="{BB962C8B-B14F-4D97-AF65-F5344CB8AC3E}">
        <p14:creationId xmlns:p14="http://schemas.microsoft.com/office/powerpoint/2010/main" val="14742868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CC75524-DF3D-2848-BED6-831444C15DDC}" type="slidenum">
              <a:rPr lang="en-US" smtClean="0"/>
              <a:t>9</a:t>
            </a:fld>
            <a:endParaRPr lang="en-US"/>
          </a:p>
        </p:txBody>
      </p:sp>
    </p:spTree>
    <p:extLst>
      <p:ext uri="{BB962C8B-B14F-4D97-AF65-F5344CB8AC3E}">
        <p14:creationId xmlns:p14="http://schemas.microsoft.com/office/powerpoint/2010/main" val="36076004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08/11/2013</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08/11/2013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08/11/2013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08/11/2013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08/11/2013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08/11/2013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08/11/2013</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08/11/2013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08/11/2013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08/11/2013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ga-IE"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08/11/2013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08/11/2013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ga-IE"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08/11/2013</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ga-IE"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ga-IE"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08/11/2013</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08/11/2013</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08/11/2013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08/11/2013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08/11/2013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08/11/2013</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Freedom’s Progress</a:t>
            </a:r>
            <a:endParaRPr lang="en-US" dirty="0"/>
          </a:p>
        </p:txBody>
      </p:sp>
      <p:sp>
        <p:nvSpPr>
          <p:cNvPr id="3" name="Subtitle 2"/>
          <p:cNvSpPr>
            <a:spLocks noGrp="1"/>
          </p:cNvSpPr>
          <p:nvPr>
            <p:ph type="subTitle" idx="1"/>
          </p:nvPr>
        </p:nvSpPr>
        <p:spPr/>
        <p:txBody>
          <a:bodyPr/>
          <a:lstStyle/>
          <a:p>
            <a:r>
              <a:rPr lang="en-US" dirty="0" smtClean="0"/>
              <a:t>29. Thomas Aquinas - Law</a:t>
            </a:r>
            <a:endParaRPr lang="en-US" dirty="0"/>
          </a:p>
        </p:txBody>
      </p:sp>
    </p:spTree>
    <p:extLst>
      <p:ext uri="{BB962C8B-B14F-4D97-AF65-F5344CB8AC3E}">
        <p14:creationId xmlns:p14="http://schemas.microsoft.com/office/powerpoint/2010/main" val="308323046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Law</a:t>
            </a:r>
            <a:endParaRPr lang="en-US" dirty="0"/>
          </a:p>
        </p:txBody>
      </p:sp>
      <p:sp>
        <p:nvSpPr>
          <p:cNvPr id="3" name="Content Placeholder 2"/>
          <p:cNvSpPr>
            <a:spLocks noGrp="1"/>
          </p:cNvSpPr>
          <p:nvPr>
            <p:ph idx="1"/>
          </p:nvPr>
        </p:nvSpPr>
        <p:spPr/>
        <p:txBody>
          <a:bodyPr/>
          <a:lstStyle/>
          <a:p>
            <a:r>
              <a:rPr lang="en-GB" dirty="0"/>
              <a:t>Thomas’s conception of law is at the heart of his political thinking. For Thomas, political authority can only exist and properly be exercised in accordance with law. That being so, his understanding of what law is is central to his theory of the political community. Law for Thomas is something much more than a system for regulating the affairs of men. In his comprehensive four-dimensional account, it is part of the system of divine government. </a:t>
            </a:r>
            <a:endParaRPr lang="en-US" dirty="0"/>
          </a:p>
          <a:p>
            <a:endParaRPr lang="en-US" dirty="0"/>
          </a:p>
        </p:txBody>
      </p:sp>
    </p:spTree>
    <p:extLst>
      <p:ext uri="{BB962C8B-B14F-4D97-AF65-F5344CB8AC3E}">
        <p14:creationId xmlns:p14="http://schemas.microsoft.com/office/powerpoint/2010/main" val="214826029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i="1" dirty="0"/>
              <a:t>Eternal Law</a:t>
            </a:r>
            <a:r>
              <a:rPr lang="en-GB" dirty="0"/>
              <a:t> is God’s design for the whole of creation. It is ‘the ideal of divine wisdom considered as directing all actions and movements’ and all other forms of law ultimately derive from it. [1a2ae q. 93, a. 1; a. 3] </a:t>
            </a:r>
            <a:endParaRPr lang="en-US" dirty="0"/>
          </a:p>
        </p:txBody>
      </p:sp>
    </p:spTree>
    <p:extLst>
      <p:ext uri="{BB962C8B-B14F-4D97-AF65-F5344CB8AC3E}">
        <p14:creationId xmlns:p14="http://schemas.microsoft.com/office/powerpoint/2010/main" val="335190344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i="1" dirty="0"/>
              <a:t>Divine La</a:t>
            </a:r>
            <a:r>
              <a:rPr lang="en-GB" dirty="0"/>
              <a:t>w is, in effect, what is given to us by revelation in Scripture. </a:t>
            </a:r>
            <a:endParaRPr lang="en-US" dirty="0"/>
          </a:p>
          <a:p>
            <a:endParaRPr lang="en-US" dirty="0"/>
          </a:p>
        </p:txBody>
      </p:sp>
    </p:spTree>
    <p:extLst>
      <p:ext uri="{BB962C8B-B14F-4D97-AF65-F5344CB8AC3E}">
        <p14:creationId xmlns:p14="http://schemas.microsoft.com/office/powerpoint/2010/main" val="81882753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i="1" dirty="0"/>
              <a:t>Natural Law</a:t>
            </a:r>
            <a:r>
              <a:rPr lang="en-GB" dirty="0"/>
              <a:t> is ‘the participation of the eternal law in a rational creature.’ [1a2ae, q. 91, a. 2], a reflection of Divine Law as we see it manifested in creatures. It gives to each kind of thing ends in accordance with its nature. For man, those ends are the preservation of their own lives, life in society, the generation and education of children and the search for truth. </a:t>
            </a:r>
            <a:endParaRPr lang="en-US" dirty="0"/>
          </a:p>
        </p:txBody>
      </p:sp>
    </p:spTree>
    <p:extLst>
      <p:ext uri="{BB962C8B-B14F-4D97-AF65-F5344CB8AC3E}">
        <p14:creationId xmlns:p14="http://schemas.microsoft.com/office/powerpoint/2010/main" val="223825907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i="1" dirty="0"/>
              <a:t>Human</a:t>
            </a:r>
            <a:r>
              <a:rPr lang="en-GB" dirty="0"/>
              <a:t> (or </a:t>
            </a:r>
            <a:r>
              <a:rPr lang="en-GB" i="1" dirty="0"/>
              <a:t>Positive</a:t>
            </a:r>
            <a:r>
              <a:rPr lang="en-GB" dirty="0"/>
              <a:t> ) </a:t>
            </a:r>
            <a:r>
              <a:rPr lang="en-GB" i="1" dirty="0"/>
              <a:t>Law</a:t>
            </a:r>
            <a:r>
              <a:rPr lang="en-GB" dirty="0"/>
              <a:t> is law as it applies specifically to men in their concrete and practical circumstances. It is an ordinance of reason for the common good made by those who have charge of the community and promulgated. [1a2ae q. 90, a. 4] </a:t>
            </a:r>
            <a:endParaRPr lang="en-GB" dirty="0" smtClean="0"/>
          </a:p>
          <a:p>
            <a:r>
              <a:rPr lang="en-GB" dirty="0" smtClean="0"/>
              <a:t>In </a:t>
            </a:r>
            <a:r>
              <a:rPr lang="en-GB" dirty="0"/>
              <a:t>what follows, we’ll be concerned primarily with natural law and positive law and the close relationship between them.</a:t>
            </a:r>
            <a:endParaRPr lang="en-US" dirty="0"/>
          </a:p>
          <a:p>
            <a:endParaRPr lang="en-US" dirty="0"/>
          </a:p>
        </p:txBody>
      </p:sp>
    </p:spTree>
    <p:extLst>
      <p:ext uri="{BB962C8B-B14F-4D97-AF65-F5344CB8AC3E}">
        <p14:creationId xmlns:p14="http://schemas.microsoft.com/office/powerpoint/2010/main" val="67961796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What is this natural law that plays such a foundation role in Thomas’s thought on politics? </a:t>
            </a:r>
            <a:endParaRPr lang="en-GB" dirty="0" smtClean="0"/>
          </a:p>
          <a:p>
            <a:r>
              <a:rPr lang="en-GB" dirty="0" smtClean="0"/>
              <a:t>Natural </a:t>
            </a:r>
            <a:r>
              <a:rPr lang="en-GB" dirty="0"/>
              <a:t>law is participation by man in the eternal law according to reason. But practical reason deals with contingent matters so that, while there is a certain necessity in its general conclusions, the further one moves from generality, the more the conclusions are open to exceptions. </a:t>
            </a:r>
            <a:endParaRPr lang="en-US" dirty="0"/>
          </a:p>
        </p:txBody>
      </p:sp>
    </p:spTree>
    <p:extLst>
      <p:ext uri="{BB962C8B-B14F-4D97-AF65-F5344CB8AC3E}">
        <p14:creationId xmlns:p14="http://schemas.microsoft.com/office/powerpoint/2010/main" val="106052023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Moreover, in practical matters, when it comes to the conclusions of practical reason, not only is it the case that we do not have the same standard of truth or rightness for everyone, it is also the case that the conclusions are not known by everyone either. </a:t>
            </a:r>
            <a:endParaRPr lang="en-US" dirty="0"/>
          </a:p>
          <a:p>
            <a:endParaRPr lang="en-US" dirty="0"/>
          </a:p>
        </p:txBody>
      </p:sp>
    </p:spTree>
    <p:extLst>
      <p:ext uri="{BB962C8B-B14F-4D97-AF65-F5344CB8AC3E}">
        <p14:creationId xmlns:p14="http://schemas.microsoft.com/office/powerpoint/2010/main" val="73569974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natural law is by and large incapable of change but it can be modified in two ways. The first way in which the natural law can change is by addition. Examples here would be the institution of slavery (</a:t>
            </a:r>
            <a:r>
              <a:rPr lang="en-GB" i="1" dirty="0"/>
              <a:t>servitus</a:t>
            </a:r>
            <a:r>
              <a:rPr lang="en-GB" dirty="0"/>
              <a:t>) and the institution of private property (</a:t>
            </a:r>
            <a:r>
              <a:rPr lang="en-GB" i="1" dirty="0"/>
              <a:t>distinctio possessionum</a:t>
            </a:r>
            <a:r>
              <a:rPr lang="en-GB" dirty="0"/>
              <a:t>), both issues of concern to libertarians and which will be discussed in more detail below. [see 1a2ae q. 94, a. 5, ad. 3] </a:t>
            </a:r>
            <a:endParaRPr lang="en-US" dirty="0"/>
          </a:p>
        </p:txBody>
      </p:sp>
    </p:spTree>
    <p:extLst>
      <p:ext uri="{BB962C8B-B14F-4D97-AF65-F5344CB8AC3E}">
        <p14:creationId xmlns:p14="http://schemas.microsoft.com/office/powerpoint/2010/main" val="260698881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natural law can also change by subtraction. Nothing can be taken away from the first principles of the natural law or from its secondary principles inasmuch as these are immediate conclusions from first principles. But in some particular case or a limited set of examples it can change. [see 1a2ae q. 94, a. 5] It is also possible that the natural law may be unobservable in certain specific circumstances. </a:t>
            </a:r>
            <a:endParaRPr lang="en-US" dirty="0"/>
          </a:p>
        </p:txBody>
      </p:sp>
    </p:spTree>
    <p:extLst>
      <p:ext uri="{BB962C8B-B14F-4D97-AF65-F5344CB8AC3E}">
        <p14:creationId xmlns:p14="http://schemas.microsoft.com/office/powerpoint/2010/main" val="403989109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Thomas gives us the example of the repayment of debt. Given that it is right to act according to reason, it is right to repay your debts. And so it is, in general, but not in every set of particular circumstances, as, for example, if the money were to be used to make war on one’s own country. </a:t>
            </a:r>
            <a:endParaRPr lang="en-US" dirty="0"/>
          </a:p>
          <a:p>
            <a:endParaRPr lang="en-US" dirty="0"/>
          </a:p>
        </p:txBody>
      </p:sp>
    </p:spTree>
    <p:extLst>
      <p:ext uri="{BB962C8B-B14F-4D97-AF65-F5344CB8AC3E}">
        <p14:creationId xmlns:p14="http://schemas.microsoft.com/office/powerpoint/2010/main" val="70325082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Thomas </a:t>
            </a:r>
            <a:r>
              <a:rPr lang="en-GB" dirty="0" smtClean="0"/>
              <a:t>Aquinas was </a:t>
            </a:r>
            <a:r>
              <a:rPr lang="en-GB" dirty="0"/>
              <a:t>born to a family of minor nobility in Roccasecca in what was then the Kingdom of Sicily. Destined for a life in the Church from an early age, in his late teens, he shocked his family by his decision to join the newly-created and not quite respectable mendicant order, the Dominicans. They attempted to get him to change his mind, eventually resorting to kidnapping and detention. Eventually, Thomas’s resolution overcame his family’s resistance and he proceeded on his Dominican career. </a:t>
            </a:r>
            <a:endParaRPr lang="en-US" dirty="0"/>
          </a:p>
        </p:txBody>
      </p:sp>
    </p:spTree>
    <p:extLst>
      <p:ext uri="{BB962C8B-B14F-4D97-AF65-F5344CB8AC3E}">
        <p14:creationId xmlns:p14="http://schemas.microsoft.com/office/powerpoint/2010/main" val="170072373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law of nature, as far as general first principles are concerned, is the same for all as a norm of right conduct and is equally well known to all. But as to more particular cases that are conclusions from such general principles it remains the same for all only in the majority of cases, both as a norm and as to the extent to which it is known. </a:t>
            </a:r>
            <a:endParaRPr lang="en-US" dirty="0"/>
          </a:p>
        </p:txBody>
      </p:sp>
    </p:spTree>
    <p:extLst>
      <p:ext uri="{BB962C8B-B14F-4D97-AF65-F5344CB8AC3E}">
        <p14:creationId xmlns:p14="http://schemas.microsoft.com/office/powerpoint/2010/main" val="19342925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Thus in particular instances it can admit of exceptions: both with regard to rightness, because of certain impediments, (just as in nature the generation and change of bodies is subject to accidents caused by some impediment), and with regard to its knowability. This can happen because reason is, in some persons, depraved by passion or by some evil habit of nature…’ [1a q. 94, a. 4; see 2a2ae q. 57, a. 2, ad. 1]</a:t>
            </a:r>
            <a:endParaRPr lang="en-US" dirty="0"/>
          </a:p>
          <a:p>
            <a:endParaRPr lang="en-US" dirty="0"/>
          </a:p>
        </p:txBody>
      </p:sp>
    </p:spTree>
    <p:extLst>
      <p:ext uri="{BB962C8B-B14F-4D97-AF65-F5344CB8AC3E}">
        <p14:creationId xmlns:p14="http://schemas.microsoft.com/office/powerpoint/2010/main" val="413147431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d’Entrèves writes, ‘Natural law is the pattern of all positive legislation: what is stressed is the duty of the State rather than the right of the individual. Natural law is the basis of political allegiance, the ground upon which social and political relations can be secured and comprehended.’ [d’Entrèves 1959, xiv] </a:t>
            </a:r>
            <a:endParaRPr lang="en-GB" dirty="0" smtClean="0"/>
          </a:p>
          <a:p>
            <a:r>
              <a:rPr lang="en-GB" dirty="0" smtClean="0"/>
              <a:t>Human </a:t>
            </a:r>
            <a:r>
              <a:rPr lang="en-GB" dirty="0"/>
              <a:t>law to have moral force must be derived from natural law. </a:t>
            </a:r>
            <a:endParaRPr lang="en-US" dirty="0">
              <a:effectLst/>
            </a:endParaRPr>
          </a:p>
        </p:txBody>
      </p:sp>
    </p:spTree>
    <p:extLst>
      <p:ext uri="{BB962C8B-B14F-4D97-AF65-F5344CB8AC3E}">
        <p14:creationId xmlns:p14="http://schemas.microsoft.com/office/powerpoint/2010/main" val="418659256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However, there are two ways in which positive law may be derived from natural law. The first way is as a conclusion from general principles, so, from the principle ‘Harm no one’ we get the more specific ‘Don’t murder, rape, commit fraud or steal’. Laws thus derived are understood to concern themselves with actions that are </a:t>
            </a:r>
            <a:r>
              <a:rPr lang="en-GB" i="1" dirty="0"/>
              <a:t>malum in se</a:t>
            </a:r>
            <a:r>
              <a:rPr lang="en-GB" dirty="0"/>
              <a:t>—wrong in and of themselves and never justifiable. </a:t>
            </a:r>
            <a:endParaRPr lang="en-US" dirty="0">
              <a:effectLst/>
            </a:endParaRPr>
          </a:p>
        </p:txBody>
      </p:sp>
    </p:spTree>
    <p:extLst>
      <p:ext uri="{BB962C8B-B14F-4D97-AF65-F5344CB8AC3E}">
        <p14:creationId xmlns:p14="http://schemas.microsoft.com/office/powerpoint/2010/main" val="379659080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second way in which positive law may be derived from natural law is via a determination to particular instances so that from the general principle ‘Transgressors should be punished’ some form of punishment is specified but no particular form of punishment more so than any other. </a:t>
            </a:r>
            <a:endParaRPr lang="en-US" dirty="0"/>
          </a:p>
        </p:txBody>
      </p:sp>
    </p:spTree>
    <p:extLst>
      <p:ext uri="{BB962C8B-B14F-4D97-AF65-F5344CB8AC3E}">
        <p14:creationId xmlns:p14="http://schemas.microsoft.com/office/powerpoint/2010/main" val="44454245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Positive laws such as these seem to relate to what is called </a:t>
            </a:r>
            <a:r>
              <a:rPr lang="en-GB" i="1" dirty="0"/>
              <a:t>mala prohibita</a:t>
            </a:r>
            <a:r>
              <a:rPr lang="en-GB" dirty="0"/>
              <a:t>—things that can be one way or the other or to things that can be multiply but not simultaneously realisable but not all of which can obtain at the same time, such as which side of the road one is to drive on. [see 1a2ae q. 95, a. 2, c]</a:t>
            </a:r>
            <a:endParaRPr lang="en-US" dirty="0"/>
          </a:p>
          <a:p>
            <a:endParaRPr lang="en-US" dirty="0"/>
          </a:p>
        </p:txBody>
      </p:sp>
    </p:spTree>
    <p:extLst>
      <p:ext uri="{BB962C8B-B14F-4D97-AF65-F5344CB8AC3E}">
        <p14:creationId xmlns:p14="http://schemas.microsoft.com/office/powerpoint/2010/main" val="309075720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Positive law can be divided into two kinds: law of nations (</a:t>
            </a:r>
            <a:r>
              <a:rPr lang="en-GB" i="1" dirty="0"/>
              <a:t>ius gentium</a:t>
            </a:r>
            <a:r>
              <a:rPr lang="en-GB" dirty="0"/>
              <a:t>) and the law of the city or municipal law (</a:t>
            </a:r>
            <a:r>
              <a:rPr lang="en-GB" i="1" dirty="0"/>
              <a:t>ius civile</a:t>
            </a:r>
            <a:r>
              <a:rPr lang="en-GB" dirty="0"/>
              <a:t>). All the conclusions that can be derived directly from the natural law belong to the </a:t>
            </a:r>
            <a:r>
              <a:rPr lang="en-GB" i="1" dirty="0"/>
              <a:t>ius gentium</a:t>
            </a:r>
            <a:r>
              <a:rPr lang="en-GB" dirty="0"/>
              <a:t>. These include the norms that govern commerce and other activities necessary for social intercourse. These are derivable from the natural law because man is naturally a social animal. </a:t>
            </a:r>
            <a:endParaRPr lang="en-US" dirty="0"/>
          </a:p>
        </p:txBody>
      </p:sp>
    </p:spTree>
    <p:extLst>
      <p:ext uri="{BB962C8B-B14F-4D97-AF65-F5344CB8AC3E}">
        <p14:creationId xmlns:p14="http://schemas.microsoft.com/office/powerpoint/2010/main" val="142883443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norms that are derived from natural law as particular applications make up the law of the city, or municipal law, which every city will determine according to its particular requirements. Law should be sufficiently general to cover the various component parts of the city and do so over time as one generation succeeds another. [1a2ae q. 96, a. 1]</a:t>
            </a:r>
            <a:endParaRPr lang="en-US" dirty="0"/>
          </a:p>
          <a:p>
            <a:endParaRPr lang="en-US" dirty="0"/>
          </a:p>
        </p:txBody>
      </p:sp>
    </p:spTree>
    <p:extLst>
      <p:ext uri="{BB962C8B-B14F-4D97-AF65-F5344CB8AC3E}">
        <p14:creationId xmlns:p14="http://schemas.microsoft.com/office/powerpoint/2010/main" val="337657847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Thomas is well known for holding the position that given practical limitations, some evils must simply be tolerated. Even though Thomas notes the </a:t>
            </a:r>
            <a:r>
              <a:rPr lang="en-GB" i="1" dirty="0"/>
              <a:t>practically</a:t>
            </a:r>
            <a:r>
              <a:rPr lang="en-GB" dirty="0"/>
              <a:t> ill-advised nature of attempting to regulate all vices by law, it doesn’t seem as if he rejects such regulation in </a:t>
            </a:r>
            <a:r>
              <a:rPr lang="en-GB" i="1" dirty="0"/>
              <a:t>principle</a:t>
            </a:r>
            <a:r>
              <a:rPr lang="en-GB" dirty="0"/>
              <a:t>. </a:t>
            </a:r>
            <a:endParaRPr lang="en-US" dirty="0"/>
          </a:p>
        </p:txBody>
      </p:sp>
    </p:spTree>
    <p:extLst>
      <p:ext uri="{BB962C8B-B14F-4D97-AF65-F5344CB8AC3E}">
        <p14:creationId xmlns:p14="http://schemas.microsoft.com/office/powerpoint/2010/main" val="250325111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John Finnis believes this interpretation of Thomas’s position is mistaken. Divine law is one thing, human law, another. Human law coercively restricts external acts in civil society by which people relate to one another. This form of external communication is a matter of justice and the other virtues are involved, if they are involved, only incidentally. [see 1a2ae q. 98 a. 1, c; q. 100, a. 2. c] </a:t>
            </a:r>
            <a:endParaRPr lang="en-US" dirty="0"/>
          </a:p>
          <a:p>
            <a:endParaRPr lang="en-US" dirty="0"/>
          </a:p>
        </p:txBody>
      </p:sp>
    </p:spTree>
    <p:extLst>
      <p:ext uri="{BB962C8B-B14F-4D97-AF65-F5344CB8AC3E}">
        <p14:creationId xmlns:p14="http://schemas.microsoft.com/office/powerpoint/2010/main" val="97709276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This story is the stuff of romance but, in Thomas’s writing, there is never any hint of the personal. Unlike Augustine, whose life is revealed on every page he writes, you could not tell anything whatsoever about Thomas’s personal circumstances by reading any of the 8 million (yes, 8 million) words that he wrote in his life of 49 years. </a:t>
            </a:r>
            <a:endParaRPr lang="en-US" dirty="0"/>
          </a:p>
          <a:p>
            <a:endParaRPr lang="en-US" dirty="0"/>
          </a:p>
        </p:txBody>
      </p:sp>
    </p:spTree>
    <p:extLst>
      <p:ext uri="{BB962C8B-B14F-4D97-AF65-F5344CB8AC3E}">
        <p14:creationId xmlns:p14="http://schemas.microsoft.com/office/powerpoint/2010/main" val="77631336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object of human law is a specific form of common good which can be called the public good. This public common good is ‘distinct from the private good of individuals and the private common good of families and households.’ [Finnis, 226</a:t>
            </a:r>
            <a:r>
              <a:rPr lang="en-GB" dirty="0" smtClean="0"/>
              <a:t>]</a:t>
            </a:r>
            <a:endParaRPr lang="en-US" dirty="0"/>
          </a:p>
        </p:txBody>
      </p:sp>
    </p:spTree>
    <p:extLst>
      <p:ext uri="{BB962C8B-B14F-4D97-AF65-F5344CB8AC3E}">
        <p14:creationId xmlns:p14="http://schemas.microsoft.com/office/powerpoint/2010/main" val="415360380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objects of the public good are interpersonal, person to person, other-related external human acts which are to be regulated so as to produce justice and peace. ‘The position.’ Finnis remarks, surprising, ‘is not readily distinguishable from the “grand simple principle” (itself open to interpretation and diverse applications) of John Stuart Mill’s </a:t>
            </a:r>
            <a:r>
              <a:rPr lang="en-GB" i="1" dirty="0"/>
              <a:t>On Liberty</a:t>
            </a:r>
            <a:r>
              <a:rPr lang="en-GB" dirty="0"/>
              <a:t>.’ [Finnis, 228]</a:t>
            </a:r>
            <a:endParaRPr lang="en-US" dirty="0"/>
          </a:p>
        </p:txBody>
      </p:sp>
    </p:spTree>
    <p:extLst>
      <p:ext uri="{BB962C8B-B14F-4D97-AF65-F5344CB8AC3E}">
        <p14:creationId xmlns:p14="http://schemas.microsoft.com/office/powerpoint/2010/main" val="181773341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In </a:t>
            </a:r>
            <a:r>
              <a:rPr lang="en-GB" i="1" dirty="0"/>
              <a:t>de Regimine Principum</a:t>
            </a:r>
            <a:r>
              <a:rPr lang="en-GB" dirty="0"/>
              <a:t>, Thomas says that a task of the prince is ‘to restrain his subjects from immorality and lead them to virtuous action.’ [</a:t>
            </a:r>
            <a:r>
              <a:rPr lang="en-GB" i="1" dirty="0"/>
              <a:t>de Regimine Principum</a:t>
            </a:r>
            <a:r>
              <a:rPr lang="en-GB" dirty="0"/>
              <a:t> II, 4] Doesn’t this statement support the claim that the objective of political rule goes well beyond merely external and other-related conduct to the promotion of virtue in the fullest and most complete sense of that term? </a:t>
            </a:r>
            <a:endParaRPr lang="en-US" dirty="0"/>
          </a:p>
        </p:txBody>
      </p:sp>
    </p:spTree>
    <p:extLst>
      <p:ext uri="{BB962C8B-B14F-4D97-AF65-F5344CB8AC3E}">
        <p14:creationId xmlns:p14="http://schemas.microsoft.com/office/powerpoint/2010/main" val="62264375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No. The prince’s task is not that ‘of leading the people to the fullness of virtue by coercively restraining them from every immorality.’ It is, rather, ‘leading people to those virtuous actions which are required if the public weal is not to be neglected, and of upholding peace against unjust violations.’ [Finnis, 231]</a:t>
            </a:r>
            <a:endParaRPr lang="en-US" dirty="0"/>
          </a:p>
          <a:p>
            <a:endParaRPr lang="en-US" dirty="0"/>
          </a:p>
        </p:txBody>
      </p:sp>
    </p:spTree>
    <p:extLst>
      <p:ext uri="{BB962C8B-B14F-4D97-AF65-F5344CB8AC3E}">
        <p14:creationId xmlns:p14="http://schemas.microsoft.com/office/powerpoint/2010/main" val="317131049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Law needs to be accommodated to the capacities of those to whom it is to apply. We don’t apply the same laws to children that we do to adults, nor should we make the same requirements of those lacking in virtue that we make of the virtuous. </a:t>
            </a:r>
            <a:endParaRPr lang="en-US" dirty="0"/>
          </a:p>
        </p:txBody>
      </p:sp>
    </p:spTree>
    <p:extLst>
      <p:ext uri="{BB962C8B-B14F-4D97-AF65-F5344CB8AC3E}">
        <p14:creationId xmlns:p14="http://schemas.microsoft.com/office/powerpoint/2010/main" val="89113332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‘Now human law is enacted on behalf of the mass of men, the majority of whom are far from perfect in virtue. For this reason human law does not prohibit every vice from which virtuous men abstain; but only the graver vices from which the majority can abstain; and particularly those vices which are damaging of others, and which, if they were not prohibited, would make it impossible for human society to endure: as murder, theft, and suchlike, which are prohibited by human law.’ [1a2ae q. 96, a. 2]</a:t>
            </a:r>
            <a:endParaRPr lang="en-US" dirty="0"/>
          </a:p>
        </p:txBody>
      </p:sp>
    </p:spTree>
    <p:extLst>
      <p:ext uri="{BB962C8B-B14F-4D97-AF65-F5344CB8AC3E}">
        <p14:creationId xmlns:p14="http://schemas.microsoft.com/office/powerpoint/2010/main" val="126480000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Human law is law properly speaking only if it proceeds from right reason; if not, it is an unjust law and is characterised as violence rather than law. Despite saying this clearly, Thomas goes on to say that even unjust laws ‘to the extent that they retain the appearance of law through their relationship to the authority of the lawgiver, derive in this respect from the eternal law.’ </a:t>
            </a:r>
            <a:r>
              <a:rPr lang="en-GB" dirty="0" smtClean="0"/>
              <a:t>The </a:t>
            </a:r>
            <a:r>
              <a:rPr lang="en-GB" dirty="0"/>
              <a:t>justification for this </a:t>
            </a:r>
            <a:r>
              <a:rPr lang="en-GB" dirty="0" smtClean="0"/>
              <a:t>odd</a:t>
            </a:r>
            <a:r>
              <a:rPr lang="en-GB" dirty="0" smtClean="0"/>
              <a:t> </a:t>
            </a:r>
            <a:r>
              <a:rPr lang="en-GB" dirty="0"/>
              <a:t>claim is, yes, you’ve guessed it. Romans 13! [1a2ae q. 93. A. 3 ad. 2. </a:t>
            </a:r>
            <a:endParaRPr lang="en-US" dirty="0"/>
          </a:p>
        </p:txBody>
      </p:sp>
    </p:spTree>
    <p:extLst>
      <p:ext uri="{BB962C8B-B14F-4D97-AF65-F5344CB8AC3E}">
        <p14:creationId xmlns:p14="http://schemas.microsoft.com/office/powerpoint/2010/main" val="168968940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Laws can be just by virtue of their object, as directed to the common welfare; or by virtue of their author, when enacted within the powers of whosoever enacts it; or by virtue of their form, when the burdens they impose are distributed in such a way as to promote the common welfare. As all men are part of a community so everything that a man is or possesses has a relationship to that community. The preservation of the whole may demand the sacrifice of a part and, provided that due proportion is observed, laws of this kind oblige in conscience.</a:t>
            </a:r>
            <a:endParaRPr lang="en-US" dirty="0"/>
          </a:p>
        </p:txBody>
      </p:sp>
    </p:spTree>
    <p:extLst>
      <p:ext uri="{BB962C8B-B14F-4D97-AF65-F5344CB8AC3E}">
        <p14:creationId xmlns:p14="http://schemas.microsoft.com/office/powerpoint/2010/main" val="145975051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Laws can be unjust for two reasons. </a:t>
            </a:r>
            <a:endParaRPr lang="en-GB" dirty="0" smtClean="0"/>
          </a:p>
          <a:p>
            <a:r>
              <a:rPr lang="en-GB" dirty="0" smtClean="0"/>
              <a:t>First</a:t>
            </a:r>
            <a:r>
              <a:rPr lang="en-GB" dirty="0"/>
              <a:t>, they may be detrimental to human welfare, either with respect to their objects (when a ruler enacts laws burdensome to his subjects which are designed for his own benefit and not for common prosperity) or with respect to their author (if a legislator should exceed his powers) or with respect to form (if the burdens, even thought connected to the common welfare, are unequally distributed.) </a:t>
            </a:r>
            <a:r>
              <a:rPr lang="en-GB" dirty="0" smtClean="0"/>
              <a:t>Such </a:t>
            </a:r>
            <a:r>
              <a:rPr lang="en-GB" dirty="0"/>
              <a:t>laws don’t generally bind in conscience except when not to observe them would cause scandal or disorder. If this be so, then a man is obliged to give up his right. </a:t>
            </a:r>
            <a:endParaRPr lang="en-GB" dirty="0" smtClean="0"/>
          </a:p>
        </p:txBody>
      </p:sp>
    </p:spTree>
    <p:extLst>
      <p:ext uri="{BB962C8B-B14F-4D97-AF65-F5344CB8AC3E}">
        <p14:creationId xmlns:p14="http://schemas.microsoft.com/office/powerpoint/2010/main" val="80983401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Secondly, laws may be unjust if contrary to divine goodness—‘We must obey God rather than man’ [</a:t>
            </a:r>
            <a:r>
              <a:rPr lang="en-GB" i="1" dirty="0"/>
              <a:t>Acts</a:t>
            </a:r>
            <a:r>
              <a:rPr lang="en-GB" dirty="0"/>
              <a:t> 5: 29] [1a2ae q. 96, a. 4]</a:t>
            </a:r>
            <a:endParaRPr lang="en-US" dirty="0"/>
          </a:p>
          <a:p>
            <a:endParaRPr lang="en-US" dirty="0"/>
          </a:p>
        </p:txBody>
      </p:sp>
    </p:spTree>
    <p:extLst>
      <p:ext uri="{BB962C8B-B14F-4D97-AF65-F5344CB8AC3E}">
        <p14:creationId xmlns:p14="http://schemas.microsoft.com/office/powerpoint/2010/main" val="384082384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Thomas Aquinas lived and worked during one of the most intellectually revolutionary periods in European history. Over a period of 50 years between approximately 1220 to 1270, the period that corresponds roughly with Thomas’s life, almost the entire body of Aristotle’s writings were rediscovered by the Christian West. </a:t>
            </a:r>
            <a:endParaRPr lang="en-US" dirty="0"/>
          </a:p>
        </p:txBody>
      </p:sp>
    </p:spTree>
    <p:extLst>
      <p:ext uri="{BB962C8B-B14F-4D97-AF65-F5344CB8AC3E}">
        <p14:creationId xmlns:p14="http://schemas.microsoft.com/office/powerpoint/2010/main" val="176412646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Does Thomas’s adoption of the Aristotelian conception of the naturalness of the political community undermine the status of the individual? If this is so, how is it reconcilable with Christianity and its emphasis </a:t>
            </a:r>
            <a:r>
              <a:rPr lang="en-GB" dirty="0"/>
              <a:t>o</a:t>
            </a:r>
            <a:r>
              <a:rPr lang="en-GB" dirty="0" smtClean="0"/>
              <a:t>n </a:t>
            </a:r>
            <a:r>
              <a:rPr lang="en-GB" dirty="0"/>
              <a:t>the importance of the individual? </a:t>
            </a:r>
            <a:endParaRPr lang="en-US" dirty="0"/>
          </a:p>
          <a:p>
            <a:endParaRPr lang="en-US" dirty="0"/>
          </a:p>
        </p:txBody>
      </p:sp>
    </p:spTree>
    <p:extLst>
      <p:ext uri="{BB962C8B-B14F-4D97-AF65-F5344CB8AC3E}">
        <p14:creationId xmlns:p14="http://schemas.microsoft.com/office/powerpoint/2010/main" val="40612418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unity of the state is not an organic unity, merely a unity of order. In this unity, the individual is not lost or absorbed. ‘The integration of the individual in the whole must be conceived as an enlargement and an enrichment of his personality, not as a degradation to the mere function of a part without a value of its own.’ [d’Entrèves 1959, p. xix</a:t>
            </a:r>
            <a:r>
              <a:rPr lang="en-GB" dirty="0" smtClean="0"/>
              <a:t>]</a:t>
            </a:r>
            <a:endParaRPr lang="en-US" dirty="0"/>
          </a:p>
        </p:txBody>
      </p:sp>
    </p:spTree>
    <p:extLst>
      <p:ext uri="{BB962C8B-B14F-4D97-AF65-F5344CB8AC3E}">
        <p14:creationId xmlns:p14="http://schemas.microsoft.com/office/powerpoint/2010/main" val="428296644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individual is not completely absorbed by the State. The role of the state is not to make men perfectly virtuous; it confines its attention only to the outward sphere of human action, not to the inner thoughts and desires of man. Human law is not competent to judge of interior acts, such as acts of the will or intention, which receive no external embodiment. ‘For human law does not punish the man who meditates murder but does not commit it, though divine law does punish him…’ [1a2ae q. 100, a. 9]</a:t>
            </a:r>
            <a:endParaRPr lang="en-US" dirty="0"/>
          </a:p>
          <a:p>
            <a:endParaRPr lang="en-US" dirty="0"/>
          </a:p>
        </p:txBody>
      </p:sp>
    </p:spTree>
    <p:extLst>
      <p:ext uri="{BB962C8B-B14F-4D97-AF65-F5344CB8AC3E}">
        <p14:creationId xmlns:p14="http://schemas.microsoft.com/office/powerpoint/2010/main" val="134392107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Law directs human action; law has the power of compulsion. In what way is a man subject to law? The first way is that in which something that is ruled is subject to the rule so if anyone is subject to a power, he is subject to the laws coming from that power. The second way is as one who is constrained to the one who constrains him. The virtuous and the just are not subject to law in this sense because constraint is violence against the will and the will of the virtuous is at one with the law; the wicked, whose will is opposed to the law, are constrained. [1a2ae q. 96, a. 5]</a:t>
            </a:r>
            <a:endParaRPr lang="en-US" dirty="0"/>
          </a:p>
          <a:p>
            <a:endParaRPr lang="en-US" dirty="0"/>
          </a:p>
        </p:txBody>
      </p:sp>
    </p:spTree>
    <p:extLst>
      <p:ext uri="{BB962C8B-B14F-4D97-AF65-F5344CB8AC3E}">
        <p14:creationId xmlns:p14="http://schemas.microsoft.com/office/powerpoint/2010/main" val="256824915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Is human law changeable? Yes, in two ways. First, it is not to be expected that law makers will get their laws perfectly right in the </a:t>
            </a:r>
            <a:r>
              <a:rPr lang="en-GB" dirty="0" smtClean="0"/>
              <a:t>beginning. </a:t>
            </a:r>
            <a:r>
              <a:rPr lang="en-GB" dirty="0"/>
              <a:t>L</a:t>
            </a:r>
            <a:r>
              <a:rPr lang="en-GB" dirty="0" smtClean="0"/>
              <a:t>aws </a:t>
            </a:r>
            <a:r>
              <a:rPr lang="en-GB" dirty="0"/>
              <a:t>are bound to be to some extent imperfect and deficient. With increasing knowledge and experience, these can be perfected. Second, if circumstances change then the law should change too. However, changes should be made to law only for the public welfare. Custom being of such importance in </a:t>
            </a:r>
            <a:r>
              <a:rPr lang="en-GB" dirty="0" smtClean="0"/>
              <a:t>matters </a:t>
            </a:r>
            <a:r>
              <a:rPr lang="en-GB" dirty="0"/>
              <a:t>of law, laws should not be changed lightly for change in law decreases </a:t>
            </a:r>
            <a:r>
              <a:rPr lang="en-GB" dirty="0" smtClean="0"/>
              <a:t>its </a:t>
            </a:r>
            <a:r>
              <a:rPr lang="en-GB" dirty="0"/>
              <a:t>coercive power. Only if the change is necessary and significantly for the better should the law be changed. </a:t>
            </a:r>
            <a:endParaRPr lang="en-US" dirty="0"/>
          </a:p>
          <a:p>
            <a:endParaRPr lang="en-US" dirty="0"/>
          </a:p>
        </p:txBody>
      </p:sp>
    </p:spTree>
    <p:extLst>
      <p:ext uri="{BB962C8B-B14F-4D97-AF65-F5344CB8AC3E}">
        <p14:creationId xmlns:p14="http://schemas.microsoft.com/office/powerpoint/2010/main" val="37433085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‘Thus law should never be changed unless the benefits which result to the public interest are such as to compensate for the harm done. This may be the case if the new statutes contain great and manifest advantages; or if there is urgent necessity due to the fact that the old law contains evident injustice, or it observance is excessively harmful.’ [1a2ae q. 97, </a:t>
            </a:r>
            <a:r>
              <a:rPr lang="en-GB" dirty="0" err="1"/>
              <a:t>aa</a:t>
            </a:r>
            <a:r>
              <a:rPr lang="en-GB" dirty="0"/>
              <a:t>. 1-</a:t>
            </a:r>
            <a:r>
              <a:rPr lang="en-GB" dirty="0" smtClean="0"/>
              <a:t>2]</a:t>
            </a:r>
            <a:endParaRPr lang="en-US" dirty="0"/>
          </a:p>
        </p:txBody>
      </p:sp>
    </p:spTree>
    <p:extLst>
      <p:ext uri="{BB962C8B-B14F-4D97-AF65-F5344CB8AC3E}">
        <p14:creationId xmlns:p14="http://schemas.microsoft.com/office/powerpoint/2010/main" val="175340390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Human </a:t>
            </a:r>
            <a:r>
              <a:rPr lang="en-GB" dirty="0"/>
              <a:t>law can be changed, if necessary, and indeed sometimes it must be changed. Thomas, however, prefers not to have too much change in law. Law can be changed either by a development in custom or by some kind of direct legislative action. The latter is something to be resorted to only when the requirements of the common good demand it. </a:t>
            </a:r>
            <a:endParaRPr lang="en-US" dirty="0"/>
          </a:p>
          <a:p>
            <a:endParaRPr lang="en-US" dirty="0"/>
          </a:p>
        </p:txBody>
      </p:sp>
    </p:spTree>
    <p:extLst>
      <p:ext uri="{BB962C8B-B14F-4D97-AF65-F5344CB8AC3E}">
        <p14:creationId xmlns:p14="http://schemas.microsoft.com/office/powerpoint/2010/main" val="21738519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What about exceptional cases? The law is made for the generality of cases and for the common welfare. ‘Consequently, if it should happen that the observance of such a law would be damaging to the general well-being, it should not be observed.’ Unless it’s a case of emergency, the decision of whether or not to dispense from the law in the common interest is not  one to be made by just anybody. This is a decision for rulers. However, if the danger to the common well-being is imminent and there is no time to refer the matter to the authorities, then ‘necessity itself carries its own dispensation: for necessity knows no law.’ [1a2ae q. 96, a. 6]</a:t>
            </a:r>
            <a:endParaRPr lang="en-US" dirty="0"/>
          </a:p>
          <a:p>
            <a:endParaRPr lang="en-US" dirty="0"/>
          </a:p>
        </p:txBody>
      </p:sp>
    </p:spTree>
    <p:extLst>
      <p:ext uri="{BB962C8B-B14F-4D97-AF65-F5344CB8AC3E}">
        <p14:creationId xmlns:p14="http://schemas.microsoft.com/office/powerpoint/2010/main" val="170455929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George Sabine writes, ‘the extraordinary intellectual rebirth that began in the </a:t>
            </a:r>
            <a:r>
              <a:rPr lang="en-GB" dirty="0" smtClean="0"/>
              <a:t>latter </a:t>
            </a:r>
            <a:r>
              <a:rPr lang="en-GB" dirty="0"/>
              <a:t>years of the twelfth century…[was]…one of the most brilliant in the history of Europe.’ He sees this rebirth as being due ‘chiefly to the new universities, especially Paris and Oxford, and to the two great Mendicant Orders in the church, the Dominicans and the Franciscans.’ [Sabine, p. 244; see Tierney, 165-171] </a:t>
            </a:r>
            <a:endParaRPr lang="en-US" dirty="0"/>
          </a:p>
          <a:p>
            <a:endParaRPr lang="en-US" dirty="0"/>
          </a:p>
        </p:txBody>
      </p:sp>
    </p:spTree>
    <p:extLst>
      <p:ext uri="{BB962C8B-B14F-4D97-AF65-F5344CB8AC3E}">
        <p14:creationId xmlns:p14="http://schemas.microsoft.com/office/powerpoint/2010/main" val="138978132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If the universities and the mendicant orders were the institutions of intellectual ferment, the material on which these institutions fed were the works of Aristotle embedded in a cocoon of Arabic and Jewish commentary. As one might expect, the arrival of this intellectual material wasn’t greeted by everyone with the same degree of enthusiasm. </a:t>
            </a:r>
            <a:endParaRPr lang="en-US" dirty="0"/>
          </a:p>
          <a:p>
            <a:endParaRPr lang="en-US" dirty="0"/>
          </a:p>
        </p:txBody>
      </p:sp>
    </p:spTree>
    <p:extLst>
      <p:ext uri="{BB962C8B-B14F-4D97-AF65-F5344CB8AC3E}">
        <p14:creationId xmlns:p14="http://schemas.microsoft.com/office/powerpoint/2010/main" val="354754645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One attitude towards it might be summarised simply but not unfairly as holding that if it contributed something not in the teachings of the Church, then it was either false or heretical; if, on the other hand, it was consonant with Church teaching then it was redundant. The Church authorities wavered on the matter and the writings of Aristotle were, for a time, prohibited. But nothing could stop the Aristotelian tsunami and before long, the status of Aristotle’s writings had moved from prohibition, to tolerance, to acceptance, to promotion. </a:t>
            </a:r>
            <a:endParaRPr lang="en-US" dirty="0"/>
          </a:p>
          <a:p>
            <a:endParaRPr lang="en-US" dirty="0"/>
          </a:p>
        </p:txBody>
      </p:sp>
    </p:spTree>
    <p:extLst>
      <p:ext uri="{BB962C8B-B14F-4D97-AF65-F5344CB8AC3E}">
        <p14:creationId xmlns:p14="http://schemas.microsoft.com/office/powerpoint/2010/main" val="213740355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But the works of Aristotle weren’t the only explosive set of intellectual materials that came into the hands of a world scarcely prepared for it. In a serendipitous way that seems to come straight out of the pages of a Dan Brown novel, the </a:t>
            </a:r>
            <a:r>
              <a:rPr lang="en-GB" i="1" dirty="0"/>
              <a:t>Institutes</a:t>
            </a:r>
            <a:r>
              <a:rPr lang="en-GB" dirty="0"/>
              <a:t> and </a:t>
            </a:r>
            <a:r>
              <a:rPr lang="en-GB" i="1" dirty="0"/>
              <a:t>Digest</a:t>
            </a:r>
            <a:r>
              <a:rPr lang="en-GB" dirty="0"/>
              <a:t> of Justinian, that great sixth century codification of Roman law, was re-discovered in the early twelfth century. Here we had a mass of legal material on which human reason might exercise itself.</a:t>
            </a:r>
            <a:endParaRPr lang="en-US" dirty="0"/>
          </a:p>
        </p:txBody>
      </p:sp>
    </p:spTree>
    <p:extLst>
      <p:ext uri="{BB962C8B-B14F-4D97-AF65-F5344CB8AC3E}">
        <p14:creationId xmlns:p14="http://schemas.microsoft.com/office/powerpoint/2010/main" val="135645982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Thomas wrote little explicitly on politics. Only the first book and the first four chapters of the second book of the </a:t>
            </a:r>
            <a:r>
              <a:rPr lang="en-GB" i="1" dirty="0"/>
              <a:t>de Regimine Principum</a:t>
            </a:r>
            <a:r>
              <a:rPr lang="en-GB" dirty="0"/>
              <a:t> are authentically Thomas’s as are books I, II and chapters 1-6 of his commentary on the </a:t>
            </a:r>
            <a:r>
              <a:rPr lang="en-GB" i="1" dirty="0"/>
              <a:t>Politics</a:t>
            </a:r>
            <a:r>
              <a:rPr lang="en-GB" dirty="0"/>
              <a:t>. Thomas’s treatment of political themes is very much parenthetical to his theological concerns and what he has to say is, with the exception of </a:t>
            </a:r>
            <a:r>
              <a:rPr lang="en-GB" i="1" dirty="0"/>
              <a:t>de Regimine Principum</a:t>
            </a:r>
            <a:r>
              <a:rPr lang="en-GB" dirty="0"/>
              <a:t> and his commentary on Aristotle's </a:t>
            </a:r>
            <a:r>
              <a:rPr lang="en-GB" i="1" dirty="0"/>
              <a:t>Politics</a:t>
            </a:r>
            <a:r>
              <a:rPr lang="en-GB" dirty="0"/>
              <a:t>, contained in discussions of other topics. For example, his account of political authority is to be found in his treatment of what things were like for men before the Fall. Still other political themes are treated in passing in his discussion on the particular vices and virtues. </a:t>
            </a:r>
            <a:endParaRPr lang="en-US" dirty="0"/>
          </a:p>
          <a:p>
            <a:pPr marL="0" indent="0">
              <a:buNone/>
            </a:pPr>
            <a:endParaRPr lang="en-US" dirty="0">
              <a:effectLst/>
            </a:endParaRPr>
          </a:p>
        </p:txBody>
      </p:sp>
    </p:spTree>
    <p:extLst>
      <p:ext uri="{BB962C8B-B14F-4D97-AF65-F5344CB8AC3E}">
        <p14:creationId xmlns:p14="http://schemas.microsoft.com/office/powerpoint/2010/main" val="350455441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majorFont>
      <a:minorFont>
        <a:latin typeface="Century Gothic"/>
        <a:ea typeface=""/>
        <a:cs typeface=""/>
        <a:font script="Jpan" typeface="メイリオ"/>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74</TotalTime>
  <Words>3700</Words>
  <Application>Microsoft Macintosh PowerPoint</Application>
  <PresentationFormat>On-screen Show (4:3)</PresentationFormat>
  <Paragraphs>96</Paragraphs>
  <Slides>47</Slides>
  <Notes>43</Notes>
  <HiddenSlides>0</HiddenSlides>
  <MMClips>0</MMClips>
  <ScaleCrop>false</ScaleCrop>
  <HeadingPairs>
    <vt:vector size="4" baseType="variant">
      <vt:variant>
        <vt:lpstr>Theme</vt:lpstr>
      </vt:variant>
      <vt:variant>
        <vt:i4>1</vt:i4>
      </vt:variant>
      <vt:variant>
        <vt:lpstr>Slide Titles</vt:lpstr>
      </vt:variant>
      <vt:variant>
        <vt:i4>47</vt:i4>
      </vt:variant>
    </vt:vector>
  </HeadingPairs>
  <TitlesOfParts>
    <vt:vector size="48" baseType="lpstr">
      <vt:lpstr>Plaza</vt:lpstr>
      <vt:lpstr>Freedom’s Progress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Law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Freedom’s Progress</dc:title>
  <dc:creator>Gerard Casey</dc:creator>
  <cp:lastModifiedBy>Gerard Casey</cp:lastModifiedBy>
  <cp:revision>8</cp:revision>
  <dcterms:created xsi:type="dcterms:W3CDTF">2013-10-26T13:44:06Z</dcterms:created>
  <dcterms:modified xsi:type="dcterms:W3CDTF">2013-11-08T16:11:27Z</dcterms:modified>
</cp:coreProperties>
</file>