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00" r:id="rId3"/>
    <p:sldId id="258" r:id="rId4"/>
    <p:sldId id="259" r:id="rId5"/>
    <p:sldId id="260" r:id="rId6"/>
    <p:sldId id="261" r:id="rId7"/>
    <p:sldId id="262" r:id="rId8"/>
    <p:sldId id="263" r:id="rId9"/>
    <p:sldId id="264" r:id="rId10"/>
    <p:sldId id="301" r:id="rId11"/>
    <p:sldId id="265" r:id="rId12"/>
    <p:sldId id="266" r:id="rId13"/>
    <p:sldId id="267" r:id="rId14"/>
    <p:sldId id="268" r:id="rId15"/>
    <p:sldId id="269" r:id="rId16"/>
    <p:sldId id="270" r:id="rId17"/>
    <p:sldId id="271" r:id="rId18"/>
    <p:sldId id="272" r:id="rId19"/>
    <p:sldId id="302" r:id="rId20"/>
    <p:sldId id="273" r:id="rId21"/>
    <p:sldId id="274" r:id="rId22"/>
    <p:sldId id="275" r:id="rId23"/>
    <p:sldId id="276" r:id="rId24"/>
    <p:sldId id="303" r:id="rId25"/>
    <p:sldId id="277" r:id="rId26"/>
    <p:sldId id="278" r:id="rId27"/>
    <p:sldId id="279" r:id="rId28"/>
    <p:sldId id="280" r:id="rId29"/>
    <p:sldId id="281" r:id="rId30"/>
    <p:sldId id="282" r:id="rId31"/>
    <p:sldId id="283" r:id="rId32"/>
    <p:sldId id="304" r:id="rId33"/>
    <p:sldId id="284" r:id="rId34"/>
    <p:sldId id="285" r:id="rId35"/>
    <p:sldId id="286" r:id="rId36"/>
    <p:sldId id="287" r:id="rId37"/>
    <p:sldId id="305" r:id="rId38"/>
    <p:sldId id="288" r:id="rId39"/>
    <p:sldId id="306" r:id="rId40"/>
    <p:sldId id="289" r:id="rId41"/>
    <p:sldId id="293" r:id="rId42"/>
    <p:sldId id="294" r:id="rId43"/>
    <p:sldId id="295" r:id="rId44"/>
    <p:sldId id="296" r:id="rId45"/>
    <p:sldId id="297" r:id="rId46"/>
    <p:sldId id="298" r:id="rId47"/>
    <p:sldId id="299" r:id="rId48"/>
    <p:sldId id="290" r:id="rId49"/>
    <p:sldId id="291" r:id="rId50"/>
    <p:sldId id="292"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60154B-1FAC-CA41-825D-3789ABF7F411}"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857AD8-A911-E34A-A61F-1370D3DEFD1F}" type="slidenum">
              <a:rPr lang="en-US" smtClean="0"/>
              <a:t>‹#›</a:t>
            </a:fld>
            <a:endParaRPr lang="en-US"/>
          </a:p>
        </p:txBody>
      </p:sp>
    </p:spTree>
    <p:extLst>
      <p:ext uri="{BB962C8B-B14F-4D97-AF65-F5344CB8AC3E}">
        <p14:creationId xmlns:p14="http://schemas.microsoft.com/office/powerpoint/2010/main" val="13707084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a:t>
            </a:fld>
            <a:endParaRPr lang="en-US"/>
          </a:p>
        </p:txBody>
      </p:sp>
    </p:spTree>
    <p:extLst>
      <p:ext uri="{BB962C8B-B14F-4D97-AF65-F5344CB8AC3E}">
        <p14:creationId xmlns:p14="http://schemas.microsoft.com/office/powerpoint/2010/main" val="3168920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10</a:t>
            </a:fld>
            <a:endParaRPr lang="en-US"/>
          </a:p>
        </p:txBody>
      </p:sp>
    </p:spTree>
    <p:extLst>
      <p:ext uri="{BB962C8B-B14F-4D97-AF65-F5344CB8AC3E}">
        <p14:creationId xmlns:p14="http://schemas.microsoft.com/office/powerpoint/2010/main" val="1459154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11</a:t>
            </a:fld>
            <a:endParaRPr lang="en-US"/>
          </a:p>
        </p:txBody>
      </p:sp>
    </p:spTree>
    <p:extLst>
      <p:ext uri="{BB962C8B-B14F-4D97-AF65-F5344CB8AC3E}">
        <p14:creationId xmlns:p14="http://schemas.microsoft.com/office/powerpoint/2010/main" val="1718990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12</a:t>
            </a:fld>
            <a:endParaRPr lang="en-US"/>
          </a:p>
        </p:txBody>
      </p:sp>
    </p:spTree>
    <p:extLst>
      <p:ext uri="{BB962C8B-B14F-4D97-AF65-F5344CB8AC3E}">
        <p14:creationId xmlns:p14="http://schemas.microsoft.com/office/powerpoint/2010/main" val="512219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13</a:t>
            </a:fld>
            <a:endParaRPr lang="en-US"/>
          </a:p>
        </p:txBody>
      </p:sp>
    </p:spTree>
    <p:extLst>
      <p:ext uri="{BB962C8B-B14F-4D97-AF65-F5344CB8AC3E}">
        <p14:creationId xmlns:p14="http://schemas.microsoft.com/office/powerpoint/2010/main" val="506859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14</a:t>
            </a:fld>
            <a:endParaRPr lang="en-US"/>
          </a:p>
        </p:txBody>
      </p:sp>
    </p:spTree>
    <p:extLst>
      <p:ext uri="{BB962C8B-B14F-4D97-AF65-F5344CB8AC3E}">
        <p14:creationId xmlns:p14="http://schemas.microsoft.com/office/powerpoint/2010/main" val="1939315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15</a:t>
            </a:fld>
            <a:endParaRPr lang="en-US"/>
          </a:p>
        </p:txBody>
      </p:sp>
    </p:spTree>
    <p:extLst>
      <p:ext uri="{BB962C8B-B14F-4D97-AF65-F5344CB8AC3E}">
        <p14:creationId xmlns:p14="http://schemas.microsoft.com/office/powerpoint/2010/main" val="28366676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16</a:t>
            </a:fld>
            <a:endParaRPr lang="en-US"/>
          </a:p>
        </p:txBody>
      </p:sp>
    </p:spTree>
    <p:extLst>
      <p:ext uri="{BB962C8B-B14F-4D97-AF65-F5344CB8AC3E}">
        <p14:creationId xmlns:p14="http://schemas.microsoft.com/office/powerpoint/2010/main" val="21916688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17</a:t>
            </a:fld>
            <a:endParaRPr lang="en-US"/>
          </a:p>
        </p:txBody>
      </p:sp>
    </p:spTree>
    <p:extLst>
      <p:ext uri="{BB962C8B-B14F-4D97-AF65-F5344CB8AC3E}">
        <p14:creationId xmlns:p14="http://schemas.microsoft.com/office/powerpoint/2010/main" val="18115019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18</a:t>
            </a:fld>
            <a:endParaRPr lang="en-US"/>
          </a:p>
        </p:txBody>
      </p:sp>
    </p:spTree>
    <p:extLst>
      <p:ext uri="{BB962C8B-B14F-4D97-AF65-F5344CB8AC3E}">
        <p14:creationId xmlns:p14="http://schemas.microsoft.com/office/powerpoint/2010/main" val="25655045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19</a:t>
            </a:fld>
            <a:endParaRPr lang="en-US"/>
          </a:p>
        </p:txBody>
      </p:sp>
    </p:spTree>
    <p:extLst>
      <p:ext uri="{BB962C8B-B14F-4D97-AF65-F5344CB8AC3E}">
        <p14:creationId xmlns:p14="http://schemas.microsoft.com/office/powerpoint/2010/main" val="3594703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a:t>
            </a:fld>
            <a:endParaRPr lang="en-US"/>
          </a:p>
        </p:txBody>
      </p:sp>
    </p:spTree>
    <p:extLst>
      <p:ext uri="{BB962C8B-B14F-4D97-AF65-F5344CB8AC3E}">
        <p14:creationId xmlns:p14="http://schemas.microsoft.com/office/powerpoint/2010/main" val="14038983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20</a:t>
            </a:fld>
            <a:endParaRPr lang="en-US"/>
          </a:p>
        </p:txBody>
      </p:sp>
    </p:spTree>
    <p:extLst>
      <p:ext uri="{BB962C8B-B14F-4D97-AF65-F5344CB8AC3E}">
        <p14:creationId xmlns:p14="http://schemas.microsoft.com/office/powerpoint/2010/main" val="12365443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21</a:t>
            </a:fld>
            <a:endParaRPr lang="en-US"/>
          </a:p>
        </p:txBody>
      </p:sp>
    </p:spTree>
    <p:extLst>
      <p:ext uri="{BB962C8B-B14F-4D97-AF65-F5344CB8AC3E}">
        <p14:creationId xmlns:p14="http://schemas.microsoft.com/office/powerpoint/2010/main" val="2088512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22</a:t>
            </a:fld>
            <a:endParaRPr lang="en-US"/>
          </a:p>
        </p:txBody>
      </p:sp>
    </p:spTree>
    <p:extLst>
      <p:ext uri="{BB962C8B-B14F-4D97-AF65-F5344CB8AC3E}">
        <p14:creationId xmlns:p14="http://schemas.microsoft.com/office/powerpoint/2010/main" val="40523163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23</a:t>
            </a:fld>
            <a:endParaRPr lang="en-US"/>
          </a:p>
        </p:txBody>
      </p:sp>
    </p:spTree>
    <p:extLst>
      <p:ext uri="{BB962C8B-B14F-4D97-AF65-F5344CB8AC3E}">
        <p14:creationId xmlns:p14="http://schemas.microsoft.com/office/powerpoint/2010/main" val="38285981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24</a:t>
            </a:fld>
            <a:endParaRPr lang="en-US"/>
          </a:p>
        </p:txBody>
      </p:sp>
    </p:spTree>
    <p:extLst>
      <p:ext uri="{BB962C8B-B14F-4D97-AF65-F5344CB8AC3E}">
        <p14:creationId xmlns:p14="http://schemas.microsoft.com/office/powerpoint/2010/main" val="29288052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25</a:t>
            </a:fld>
            <a:endParaRPr lang="en-US"/>
          </a:p>
        </p:txBody>
      </p:sp>
    </p:spTree>
    <p:extLst>
      <p:ext uri="{BB962C8B-B14F-4D97-AF65-F5344CB8AC3E}">
        <p14:creationId xmlns:p14="http://schemas.microsoft.com/office/powerpoint/2010/main" val="28136497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26</a:t>
            </a:fld>
            <a:endParaRPr lang="en-US"/>
          </a:p>
        </p:txBody>
      </p:sp>
    </p:spTree>
    <p:extLst>
      <p:ext uri="{BB962C8B-B14F-4D97-AF65-F5344CB8AC3E}">
        <p14:creationId xmlns:p14="http://schemas.microsoft.com/office/powerpoint/2010/main" val="2965777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27</a:t>
            </a:fld>
            <a:endParaRPr lang="en-US"/>
          </a:p>
        </p:txBody>
      </p:sp>
    </p:spTree>
    <p:extLst>
      <p:ext uri="{BB962C8B-B14F-4D97-AF65-F5344CB8AC3E}">
        <p14:creationId xmlns:p14="http://schemas.microsoft.com/office/powerpoint/2010/main" val="8283451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28</a:t>
            </a:fld>
            <a:endParaRPr lang="en-US"/>
          </a:p>
        </p:txBody>
      </p:sp>
    </p:spTree>
    <p:extLst>
      <p:ext uri="{BB962C8B-B14F-4D97-AF65-F5344CB8AC3E}">
        <p14:creationId xmlns:p14="http://schemas.microsoft.com/office/powerpoint/2010/main" val="25523020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29</a:t>
            </a:fld>
            <a:endParaRPr lang="en-US"/>
          </a:p>
        </p:txBody>
      </p:sp>
    </p:spTree>
    <p:extLst>
      <p:ext uri="{BB962C8B-B14F-4D97-AF65-F5344CB8AC3E}">
        <p14:creationId xmlns:p14="http://schemas.microsoft.com/office/powerpoint/2010/main" val="57095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3</a:t>
            </a:fld>
            <a:endParaRPr lang="en-US"/>
          </a:p>
        </p:txBody>
      </p:sp>
    </p:spTree>
    <p:extLst>
      <p:ext uri="{BB962C8B-B14F-4D97-AF65-F5344CB8AC3E}">
        <p14:creationId xmlns:p14="http://schemas.microsoft.com/office/powerpoint/2010/main" val="297829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32</a:t>
            </a:fld>
            <a:endParaRPr lang="en-US"/>
          </a:p>
        </p:txBody>
      </p:sp>
    </p:spTree>
    <p:extLst>
      <p:ext uri="{BB962C8B-B14F-4D97-AF65-F5344CB8AC3E}">
        <p14:creationId xmlns:p14="http://schemas.microsoft.com/office/powerpoint/2010/main" val="5706746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39</a:t>
            </a:fld>
            <a:endParaRPr lang="en-US"/>
          </a:p>
        </p:txBody>
      </p:sp>
    </p:spTree>
    <p:extLst>
      <p:ext uri="{BB962C8B-B14F-4D97-AF65-F5344CB8AC3E}">
        <p14:creationId xmlns:p14="http://schemas.microsoft.com/office/powerpoint/2010/main" val="15280070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40</a:t>
            </a:fld>
            <a:endParaRPr lang="en-US"/>
          </a:p>
        </p:txBody>
      </p:sp>
    </p:spTree>
    <p:extLst>
      <p:ext uri="{BB962C8B-B14F-4D97-AF65-F5344CB8AC3E}">
        <p14:creationId xmlns:p14="http://schemas.microsoft.com/office/powerpoint/2010/main" val="411226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41</a:t>
            </a:fld>
            <a:endParaRPr lang="en-US"/>
          </a:p>
        </p:txBody>
      </p:sp>
    </p:spTree>
    <p:extLst>
      <p:ext uri="{BB962C8B-B14F-4D97-AF65-F5344CB8AC3E}">
        <p14:creationId xmlns:p14="http://schemas.microsoft.com/office/powerpoint/2010/main" val="23417768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42</a:t>
            </a:fld>
            <a:endParaRPr lang="en-US"/>
          </a:p>
        </p:txBody>
      </p:sp>
    </p:spTree>
    <p:extLst>
      <p:ext uri="{BB962C8B-B14F-4D97-AF65-F5344CB8AC3E}">
        <p14:creationId xmlns:p14="http://schemas.microsoft.com/office/powerpoint/2010/main" val="8645795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43</a:t>
            </a:fld>
            <a:endParaRPr lang="en-US"/>
          </a:p>
        </p:txBody>
      </p:sp>
    </p:spTree>
    <p:extLst>
      <p:ext uri="{BB962C8B-B14F-4D97-AF65-F5344CB8AC3E}">
        <p14:creationId xmlns:p14="http://schemas.microsoft.com/office/powerpoint/2010/main" val="26631849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44</a:t>
            </a:fld>
            <a:endParaRPr lang="en-US"/>
          </a:p>
        </p:txBody>
      </p:sp>
    </p:spTree>
    <p:extLst>
      <p:ext uri="{BB962C8B-B14F-4D97-AF65-F5344CB8AC3E}">
        <p14:creationId xmlns:p14="http://schemas.microsoft.com/office/powerpoint/2010/main" val="35920015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45</a:t>
            </a:fld>
            <a:endParaRPr lang="en-US"/>
          </a:p>
        </p:txBody>
      </p:sp>
    </p:spTree>
    <p:extLst>
      <p:ext uri="{BB962C8B-B14F-4D97-AF65-F5344CB8AC3E}">
        <p14:creationId xmlns:p14="http://schemas.microsoft.com/office/powerpoint/2010/main" val="33443784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46</a:t>
            </a:fld>
            <a:endParaRPr lang="en-US"/>
          </a:p>
        </p:txBody>
      </p:sp>
    </p:spTree>
    <p:extLst>
      <p:ext uri="{BB962C8B-B14F-4D97-AF65-F5344CB8AC3E}">
        <p14:creationId xmlns:p14="http://schemas.microsoft.com/office/powerpoint/2010/main" val="8670789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47</a:t>
            </a:fld>
            <a:endParaRPr lang="en-US"/>
          </a:p>
        </p:txBody>
      </p:sp>
    </p:spTree>
    <p:extLst>
      <p:ext uri="{BB962C8B-B14F-4D97-AF65-F5344CB8AC3E}">
        <p14:creationId xmlns:p14="http://schemas.microsoft.com/office/powerpoint/2010/main" val="3297910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a:t>
            </a:fld>
            <a:endParaRPr lang="en-US"/>
          </a:p>
        </p:txBody>
      </p:sp>
    </p:spTree>
    <p:extLst>
      <p:ext uri="{BB962C8B-B14F-4D97-AF65-F5344CB8AC3E}">
        <p14:creationId xmlns:p14="http://schemas.microsoft.com/office/powerpoint/2010/main" val="33398814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48</a:t>
            </a:fld>
            <a:endParaRPr lang="en-US"/>
          </a:p>
        </p:txBody>
      </p:sp>
    </p:spTree>
    <p:extLst>
      <p:ext uri="{BB962C8B-B14F-4D97-AF65-F5344CB8AC3E}">
        <p14:creationId xmlns:p14="http://schemas.microsoft.com/office/powerpoint/2010/main" val="36476213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49</a:t>
            </a:fld>
            <a:endParaRPr lang="en-US"/>
          </a:p>
        </p:txBody>
      </p:sp>
    </p:spTree>
    <p:extLst>
      <p:ext uri="{BB962C8B-B14F-4D97-AF65-F5344CB8AC3E}">
        <p14:creationId xmlns:p14="http://schemas.microsoft.com/office/powerpoint/2010/main" val="39561846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50</a:t>
            </a:fld>
            <a:endParaRPr lang="en-US"/>
          </a:p>
        </p:txBody>
      </p:sp>
    </p:spTree>
    <p:extLst>
      <p:ext uri="{BB962C8B-B14F-4D97-AF65-F5344CB8AC3E}">
        <p14:creationId xmlns:p14="http://schemas.microsoft.com/office/powerpoint/2010/main" val="2604053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5</a:t>
            </a:fld>
            <a:endParaRPr lang="en-US"/>
          </a:p>
        </p:txBody>
      </p:sp>
    </p:spTree>
    <p:extLst>
      <p:ext uri="{BB962C8B-B14F-4D97-AF65-F5344CB8AC3E}">
        <p14:creationId xmlns:p14="http://schemas.microsoft.com/office/powerpoint/2010/main" val="177325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6</a:t>
            </a:fld>
            <a:endParaRPr lang="en-US"/>
          </a:p>
        </p:txBody>
      </p:sp>
    </p:spTree>
    <p:extLst>
      <p:ext uri="{BB962C8B-B14F-4D97-AF65-F5344CB8AC3E}">
        <p14:creationId xmlns:p14="http://schemas.microsoft.com/office/powerpoint/2010/main" val="2492865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7</a:t>
            </a:fld>
            <a:endParaRPr lang="en-US"/>
          </a:p>
        </p:txBody>
      </p:sp>
    </p:spTree>
    <p:extLst>
      <p:ext uri="{BB962C8B-B14F-4D97-AF65-F5344CB8AC3E}">
        <p14:creationId xmlns:p14="http://schemas.microsoft.com/office/powerpoint/2010/main" val="1182006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8</a:t>
            </a:fld>
            <a:endParaRPr lang="en-US"/>
          </a:p>
        </p:txBody>
      </p:sp>
    </p:spTree>
    <p:extLst>
      <p:ext uri="{BB962C8B-B14F-4D97-AF65-F5344CB8AC3E}">
        <p14:creationId xmlns:p14="http://schemas.microsoft.com/office/powerpoint/2010/main" val="573153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857AD8-A911-E34A-A61F-1370D3DEFD1F}" type="slidenum">
              <a:rPr lang="en-US" smtClean="0"/>
              <a:t>9</a:t>
            </a:fld>
            <a:endParaRPr lang="en-US"/>
          </a:p>
        </p:txBody>
      </p:sp>
    </p:spTree>
    <p:extLst>
      <p:ext uri="{BB962C8B-B14F-4D97-AF65-F5344CB8AC3E}">
        <p14:creationId xmlns:p14="http://schemas.microsoft.com/office/powerpoint/2010/main" val="806063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08/11/2013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08/11/2013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08/11/2013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28. Kingship, John of Salisbury</a:t>
            </a:r>
            <a:endParaRPr lang="en-US" dirty="0"/>
          </a:p>
        </p:txBody>
      </p:sp>
    </p:spTree>
    <p:extLst>
      <p:ext uri="{BB962C8B-B14F-4D97-AF65-F5344CB8AC3E}">
        <p14:creationId xmlns:p14="http://schemas.microsoft.com/office/powerpoint/2010/main" val="6976500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Kings and those over whom </a:t>
            </a:r>
            <a:r>
              <a:rPr lang="en-GB" dirty="0" smtClean="0"/>
              <a:t>they </a:t>
            </a:r>
            <a:r>
              <a:rPr lang="en-GB" dirty="0"/>
              <a:t>ruled had mutual obligations to maintain justice and law. Should the king fail to maintain justice then he could be deposed (Manegold), even slain if he acted tyrannously, or his subjects could be released from their obligations to him. </a:t>
            </a:r>
            <a:endParaRPr lang="en-US" dirty="0"/>
          </a:p>
          <a:p>
            <a:endParaRPr lang="en-US" dirty="0"/>
          </a:p>
        </p:txBody>
      </p:sp>
    </p:spTree>
    <p:extLst>
      <p:ext uri="{BB962C8B-B14F-4D97-AF65-F5344CB8AC3E}">
        <p14:creationId xmlns:p14="http://schemas.microsoft.com/office/powerpoint/2010/main" val="18514548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pre-eminence of the law applied even to the highest in the land. The king was under God and under the law and, as Bracton wrote, ‘There is no king where will rules and not the law’. </a:t>
            </a:r>
            <a:endParaRPr lang="en-GB" dirty="0" smtClean="0"/>
          </a:p>
          <a:p>
            <a:r>
              <a:rPr lang="en-GB" dirty="0" smtClean="0"/>
              <a:t>Carlyle </a:t>
            </a:r>
            <a:r>
              <a:rPr lang="en-GB" dirty="0"/>
              <a:t>concludes, ‘the feudal system was in its essence a system of contractual relations…the contract was binding upon both parties, on the lord as much as the vassal….feudalism represents the antithesis to the conception of an autocratic or absolute government.’ [Carlyle III, 74] </a:t>
            </a:r>
            <a:endParaRPr lang="en-US" dirty="0"/>
          </a:p>
          <a:p>
            <a:endParaRPr lang="en-US" dirty="0"/>
          </a:p>
        </p:txBody>
      </p:sp>
    </p:spTree>
    <p:extLst>
      <p:ext uri="{BB962C8B-B14F-4D97-AF65-F5344CB8AC3E}">
        <p14:creationId xmlns:p14="http://schemas.microsoft.com/office/powerpoint/2010/main" val="39867878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If kings acted capriciously or against the dictates of customary law, then they could be and were resisted, this despite whatever St Paul or Gregory the Great was deemed to have said about the necessity for passive obedience. </a:t>
            </a:r>
            <a:endParaRPr lang="en-GB" dirty="0" smtClean="0"/>
          </a:p>
          <a:p>
            <a:r>
              <a:rPr lang="en-GB" dirty="0" smtClean="0"/>
              <a:t>Of </a:t>
            </a:r>
            <a:r>
              <a:rPr lang="en-GB" dirty="0"/>
              <a:t>course, in emergency situations, the king was granted a great deal of discretion to act in circumstances that of necessity did not permit consultation and this dimension of kingship, not unreasonable in and of itself, was to provide a platform for the gradual extension of kingly powers over the succeeding centuries. </a:t>
            </a:r>
            <a:endParaRPr lang="en-US" dirty="0"/>
          </a:p>
          <a:p>
            <a:endParaRPr lang="en-US" dirty="0"/>
          </a:p>
        </p:txBody>
      </p:sp>
    </p:spTree>
    <p:extLst>
      <p:ext uri="{BB962C8B-B14F-4D97-AF65-F5344CB8AC3E}">
        <p14:creationId xmlns:p14="http://schemas.microsoft.com/office/powerpoint/2010/main" val="28849059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context of kingly rule, then, political authority rested on three principles: 1. All authority is derived from God; 2. Law, representing the principle of justice, is supreme in political society; 3. The proximate source of political authority is the community, for the law is the law of the community and legitimate authority required either election or at the very least recognition by the community.</a:t>
            </a:r>
            <a:endParaRPr lang="en-US" dirty="0"/>
          </a:p>
        </p:txBody>
      </p:sp>
    </p:spTree>
    <p:extLst>
      <p:ext uri="{BB962C8B-B14F-4D97-AF65-F5344CB8AC3E}">
        <p14:creationId xmlns:p14="http://schemas.microsoft.com/office/powerpoint/2010/main" val="23350926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Was there any tendency in the period under discussion to deny the principle that all authority is derived from God? </a:t>
            </a:r>
            <a:endParaRPr lang="en-GB" dirty="0" smtClean="0"/>
          </a:p>
          <a:p>
            <a:r>
              <a:rPr lang="en-GB" dirty="0" smtClean="0"/>
              <a:t>In </a:t>
            </a:r>
            <a:r>
              <a:rPr lang="en-GB" dirty="0"/>
              <a:t>a celebrated, if somewhat anomalous, passage from a letter written at the height of his struggle with the Emperor Henry IV, Pope Gregory VII described secular rulers in the starkest and least flattering of terms. </a:t>
            </a:r>
            <a:endParaRPr lang="en-US" dirty="0"/>
          </a:p>
          <a:p>
            <a:endParaRPr lang="en-US" dirty="0"/>
          </a:p>
        </p:txBody>
      </p:sp>
    </p:spTree>
    <p:extLst>
      <p:ext uri="{BB962C8B-B14F-4D97-AF65-F5344CB8AC3E}">
        <p14:creationId xmlns:p14="http://schemas.microsoft.com/office/powerpoint/2010/main" val="39972797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‘Who does not know,’ he writes, ‘that kings and leaders are sprung from those </a:t>
            </a:r>
            <a:r>
              <a:rPr lang="en-GB" dirty="0" smtClean="0"/>
              <a:t>who—ignorant </a:t>
            </a:r>
            <a:r>
              <a:rPr lang="en-GB" dirty="0"/>
              <a:t>of God-by pride, plunder, perfidy, </a:t>
            </a:r>
            <a:r>
              <a:rPr lang="en-GB" dirty="0" smtClean="0"/>
              <a:t>murders—in </a:t>
            </a:r>
            <a:r>
              <a:rPr lang="en-GB" dirty="0"/>
              <a:t>a word by almost every crime, the devil, who is the prince of this world, urging them on as it were-have striven with blind cupidity and intolerable presumption to dominate over their equals; namely, over men…(cont’d) </a:t>
            </a:r>
            <a:endParaRPr lang="en-US" dirty="0"/>
          </a:p>
        </p:txBody>
      </p:sp>
    </p:spTree>
    <p:extLst>
      <p:ext uri="{BB962C8B-B14F-4D97-AF65-F5344CB8AC3E}">
        <p14:creationId xmlns:p14="http://schemas.microsoft.com/office/powerpoint/2010/main" val="10421565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 whom, indeed, can we better compare them, when they seek to make the priests of God bend to their footprints, than to him who is head over all the sons of pride and who, tempting the Highest Pontiff Himself, the Head of priests, the Son of the Most High, and promising to Him all the kingdoms of the world, said: “All these I will give unto Thee if Thou wilt fall down and worship me?”’ [Letter from Pope Gregory VII to Hermann Bishop of Metz, 15 March 1081. Original text in </a:t>
            </a:r>
            <a:r>
              <a:rPr lang="en-GB" i="1" dirty="0"/>
              <a:t>Monumenta Gregoriana</a:t>
            </a:r>
            <a:r>
              <a:rPr lang="en-GB" dirty="0"/>
              <a:t>, ed. Jaffe, 453] [For a translation of most of this letter, see Tierney 66-73]</a:t>
            </a:r>
            <a:endParaRPr lang="en-US" dirty="0"/>
          </a:p>
        </p:txBody>
      </p:sp>
    </p:spTree>
    <p:extLst>
      <p:ext uri="{BB962C8B-B14F-4D97-AF65-F5344CB8AC3E}">
        <p14:creationId xmlns:p14="http://schemas.microsoft.com/office/powerpoint/2010/main" val="25941134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This startling letter was written in defence of </a:t>
            </a:r>
            <a:r>
              <a:rPr lang="en-GB" dirty="0" err="1" smtClean="0"/>
              <a:t>Grregory’s</a:t>
            </a:r>
            <a:r>
              <a:rPr lang="en-GB" dirty="0" smtClean="0"/>
              <a:t> </a:t>
            </a:r>
            <a:r>
              <a:rPr lang="en-GB" dirty="0"/>
              <a:t>actions during the controversy with the Emperor Henry IV. In other of his writings, Gregory expresses </a:t>
            </a:r>
            <a:r>
              <a:rPr lang="en-GB" dirty="0" smtClean="0"/>
              <a:t>himself </a:t>
            </a:r>
            <a:r>
              <a:rPr lang="en-GB" dirty="0"/>
              <a:t>more </a:t>
            </a:r>
            <a:r>
              <a:rPr lang="en-GB" dirty="0" smtClean="0"/>
              <a:t>consistently</a:t>
            </a:r>
            <a:r>
              <a:rPr lang="en-GB" dirty="0" smtClean="0"/>
              <a:t> </a:t>
            </a:r>
            <a:r>
              <a:rPr lang="en-GB" dirty="0"/>
              <a:t>with the standard approach to the legitimacy of secular power. Carlyle writes, ‘we must not isolate the phrases of the two letters to Hermann of Metz, but must consider them along with the sentiments he expresses at other times….we find that the purpose of [the letters] was to refute the arguments of those who maintained that it was not lawful or proper for the Pope or any one else to excommunicate the king or emperor.’ [Carlyle III, 96]</a:t>
            </a:r>
            <a:endParaRPr lang="en-US" dirty="0"/>
          </a:p>
        </p:txBody>
      </p:sp>
    </p:spTree>
    <p:extLst>
      <p:ext uri="{BB962C8B-B14F-4D97-AF65-F5344CB8AC3E}">
        <p14:creationId xmlns:p14="http://schemas.microsoft.com/office/powerpoint/2010/main" val="19065818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 the other hand, some other prominent ecclesiastics were somewhat sceptical about the scope of the divine ground of secular authority. Cardinal </a:t>
            </a:r>
            <a:r>
              <a:rPr lang="en-GB" dirty="0" smtClean="0"/>
              <a:t>Deusdedit, a friend of Pope Gregory’s, </a:t>
            </a:r>
            <a:r>
              <a:rPr lang="en-GB" dirty="0"/>
              <a:t>makes a distinction between God’s permission and God’s active will [‘eo quidem permittente, non tamen volente’] and does so in the context of famous passage in 1 </a:t>
            </a:r>
            <a:r>
              <a:rPr lang="en-GB" i="1" dirty="0"/>
              <a:t>Samuel</a:t>
            </a:r>
            <a:r>
              <a:rPr lang="en-GB" dirty="0"/>
              <a:t> where the Israelites demand a king. </a:t>
            </a:r>
            <a:endParaRPr lang="en-US" dirty="0"/>
          </a:p>
        </p:txBody>
      </p:sp>
    </p:spTree>
    <p:extLst>
      <p:ext uri="{BB962C8B-B14F-4D97-AF65-F5344CB8AC3E}">
        <p14:creationId xmlns:p14="http://schemas.microsoft.com/office/powerpoint/2010/main" val="39176490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Deusdedit point out that given </a:t>
            </a:r>
            <a:r>
              <a:rPr lang="en-GB" i="1" dirty="0"/>
              <a:t>Hosea</a:t>
            </a:r>
            <a:r>
              <a:rPr lang="en-GB" dirty="0"/>
              <a:t> 8:4 ‘</a:t>
            </a:r>
            <a:r>
              <a:rPr lang="en-US" dirty="0"/>
              <a:t>They set up kings without my consent; they choose princes without my approval</a:t>
            </a:r>
            <a:r>
              <a:rPr lang="en-GB" dirty="0"/>
              <a:t>’ it simply cannot be the case that any king, simply by virtue of being a king, has to be deemed to have God’s active support. [Deusdedit, </a:t>
            </a:r>
            <a:r>
              <a:rPr lang="en-US" dirty="0"/>
              <a:t>‘Libellus contra invasores et symoniacos’ in M. G. H. Libelli de Lite, vol. 2.] </a:t>
            </a:r>
          </a:p>
          <a:p>
            <a:endParaRPr lang="en-US" dirty="0"/>
          </a:p>
        </p:txBody>
      </p:sp>
    </p:spTree>
    <p:extLst>
      <p:ext uri="{BB962C8B-B14F-4D97-AF65-F5344CB8AC3E}">
        <p14:creationId xmlns:p14="http://schemas.microsoft.com/office/powerpoint/2010/main" val="42468169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Kingship</a:t>
            </a:r>
            <a:endParaRPr lang="en-US" dirty="0"/>
          </a:p>
        </p:txBody>
      </p:sp>
      <p:sp>
        <p:nvSpPr>
          <p:cNvPr id="3" name="Content Placeholder 2"/>
          <p:cNvSpPr>
            <a:spLocks noGrp="1"/>
          </p:cNvSpPr>
          <p:nvPr>
            <p:ph idx="1"/>
          </p:nvPr>
        </p:nvSpPr>
        <p:spPr/>
        <p:txBody>
          <a:bodyPr/>
          <a:lstStyle/>
          <a:p>
            <a:r>
              <a:rPr lang="en-GB" dirty="0"/>
              <a:t>The theory of the divine right of kings as it came to prominence in the 17</a:t>
            </a:r>
            <a:r>
              <a:rPr lang="en-GB" baseline="30000" dirty="0"/>
              <a:t>th</a:t>
            </a:r>
            <a:r>
              <a:rPr lang="en-GB" dirty="0"/>
              <a:t> century had no place in medieval thought. Because of the mutuality of the relationship between ruler and people, should the ruler fail in his obligation—and his primary obligation was to rule under the law—then the bargain or compact was broken and the people released from their obligations to obey. </a:t>
            </a:r>
            <a:endParaRPr lang="en-US" dirty="0"/>
          </a:p>
          <a:p>
            <a:endParaRPr lang="en-US" dirty="0"/>
          </a:p>
        </p:txBody>
      </p:sp>
    </p:spTree>
    <p:extLst>
      <p:ext uri="{BB962C8B-B14F-4D97-AF65-F5344CB8AC3E}">
        <p14:creationId xmlns:p14="http://schemas.microsoft.com/office/powerpoint/2010/main" val="42782208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From the orthodox Christian perspective, </a:t>
            </a:r>
            <a:r>
              <a:rPr lang="en-GB" dirty="0"/>
              <a:t>God’s providence rules over all so that all that happens happens with Divine concurrence, but it does not follow from this that all that happens is in accord with God’s active will and approval, otherwise, murder and theft would have to be considered to be divinely approved! </a:t>
            </a:r>
            <a:endParaRPr lang="en-GB" dirty="0" smtClean="0"/>
          </a:p>
          <a:p>
            <a:r>
              <a:rPr lang="en-GB" dirty="0" smtClean="0"/>
              <a:t>Carlyle </a:t>
            </a:r>
            <a:r>
              <a:rPr lang="en-GB" dirty="0"/>
              <a:t>tries to explain Deusdedit’s comments </a:t>
            </a:r>
            <a:r>
              <a:rPr lang="en-GB" dirty="0" smtClean="0"/>
              <a:t>(away) </a:t>
            </a:r>
            <a:r>
              <a:rPr lang="en-GB" dirty="0"/>
              <a:t>by reading them as simply distinguishing between the remote and immediate sources of authority but that’s not what Deusdedit in fact says and the force of his distinction cannot be so easily deflected.</a:t>
            </a:r>
            <a:endParaRPr lang="en-US" dirty="0"/>
          </a:p>
        </p:txBody>
      </p:sp>
    </p:spTree>
    <p:extLst>
      <p:ext uri="{BB962C8B-B14F-4D97-AF65-F5344CB8AC3E}">
        <p14:creationId xmlns:p14="http://schemas.microsoft.com/office/powerpoint/2010/main" val="12363967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Cardinal Deusdedit’s distinction is important. </a:t>
            </a:r>
            <a:endParaRPr lang="en-GB" dirty="0" smtClean="0"/>
          </a:p>
          <a:p>
            <a:r>
              <a:rPr lang="en-GB" dirty="0" smtClean="0"/>
              <a:t>There </a:t>
            </a:r>
            <a:r>
              <a:rPr lang="en-GB" dirty="0"/>
              <a:t>is an understandable tendency to consider that if all authority comes from God that God must therefore actively approve of that authority. To deny that all authority comes from God would be to question the scope of Providence; but to deny that all such authority is divinely approved appears to be in accord with the words of </a:t>
            </a:r>
            <a:r>
              <a:rPr lang="en-GB" dirty="0" smtClean="0"/>
              <a:t>Scripture as Cardinal Deusdedit points out, citing </a:t>
            </a:r>
            <a:r>
              <a:rPr lang="en-GB" i="1" dirty="0" smtClean="0"/>
              <a:t>Hosea</a:t>
            </a:r>
            <a:r>
              <a:rPr lang="en-GB" dirty="0" smtClean="0"/>
              <a:t>.</a:t>
            </a:r>
            <a:endParaRPr lang="en-US" dirty="0"/>
          </a:p>
        </p:txBody>
      </p:sp>
    </p:spTree>
    <p:extLst>
      <p:ext uri="{BB962C8B-B14F-4D97-AF65-F5344CB8AC3E}">
        <p14:creationId xmlns:p14="http://schemas.microsoft.com/office/powerpoint/2010/main" val="27189510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If secular authority is always and everywhere divinely justified, how could it every be justly resisted? </a:t>
            </a:r>
            <a:endParaRPr lang="en-GB" dirty="0" smtClean="0"/>
          </a:p>
          <a:p>
            <a:r>
              <a:rPr lang="en-GB" dirty="0" smtClean="0"/>
              <a:t>Some thinkers—</a:t>
            </a:r>
            <a:r>
              <a:rPr lang="en-GB" dirty="0"/>
              <a:t>Augustine (apparently), Atto of Vercelli, and, as we shall see, the magisterial Reformers—seem to think it cannot. But what of the actions and words of Gregory VII? </a:t>
            </a:r>
            <a:endParaRPr lang="en-GB" dirty="0" smtClean="0"/>
          </a:p>
          <a:p>
            <a:r>
              <a:rPr lang="en-GB" dirty="0" smtClean="0"/>
              <a:t>And </a:t>
            </a:r>
            <a:r>
              <a:rPr lang="en-GB" dirty="0"/>
              <a:t>it is difficult to deny that </a:t>
            </a:r>
            <a:r>
              <a:rPr lang="en-GB" i="1" dirty="0"/>
              <a:t>Hosea</a:t>
            </a:r>
            <a:r>
              <a:rPr lang="en-GB" dirty="0"/>
              <a:t> 8:</a:t>
            </a:r>
            <a:r>
              <a:rPr lang="en-GB" dirty="0" smtClean="0"/>
              <a:t>4, by </a:t>
            </a:r>
            <a:r>
              <a:rPr lang="en-GB" dirty="0" smtClean="0"/>
              <a:t>stating that some rulers have not been appointed by God, </a:t>
            </a:r>
            <a:r>
              <a:rPr lang="en-GB" dirty="0" smtClean="0"/>
              <a:t>appears </a:t>
            </a:r>
            <a:r>
              <a:rPr lang="en-GB" dirty="0"/>
              <a:t>to ground the distinction between God’s permission and God’s active </a:t>
            </a:r>
            <a:r>
              <a:rPr lang="en-GB" dirty="0" smtClean="0"/>
              <a:t>will that Cardinal Deusdedit makes. </a:t>
            </a:r>
            <a:endParaRPr lang="en-US" dirty="0"/>
          </a:p>
          <a:p>
            <a:endParaRPr lang="en-US" dirty="0"/>
          </a:p>
        </p:txBody>
      </p:sp>
    </p:spTree>
    <p:extLst>
      <p:ext uri="{BB962C8B-B14F-4D97-AF65-F5344CB8AC3E}">
        <p14:creationId xmlns:p14="http://schemas.microsoft.com/office/powerpoint/2010/main" val="7102301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Moreover, other thinkers, consider that the function of kingship is inextricably linked to the promotion and defence of justice so that a king who does not promote justice is, in fact, no king. A real king governs according to law and himself obeys it; a tyrant, in contrast, oppresses the people and voids the law. </a:t>
            </a:r>
            <a:endParaRPr lang="en-US" dirty="0"/>
          </a:p>
        </p:txBody>
      </p:sp>
    </p:spTree>
    <p:extLst>
      <p:ext uri="{BB962C8B-B14F-4D97-AF65-F5344CB8AC3E}">
        <p14:creationId xmlns:p14="http://schemas.microsoft.com/office/powerpoint/2010/main" val="5482300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principle that unless the king is just and rules according to law he is no true king is the first principle of the mediaeval theory of government, and was firmly held even before the great political agitations of the eleventh and twelfth centuries compelled men </a:t>
            </a:r>
            <a:r>
              <a:rPr lang="en-GB" dirty="0" smtClean="0"/>
              <a:t>to </a:t>
            </a:r>
            <a:r>
              <a:rPr lang="en-GB" dirty="0"/>
              <a:t>think out the real nature of their political convictions.’ [Carlyle III, 128]</a:t>
            </a:r>
            <a:endParaRPr lang="en-US" dirty="0"/>
          </a:p>
          <a:p>
            <a:pPr marL="0" indent="0">
              <a:buNone/>
            </a:pPr>
            <a:endParaRPr lang="en-US" dirty="0"/>
          </a:p>
        </p:txBody>
      </p:sp>
    </p:spTree>
    <p:extLst>
      <p:ext uri="{BB962C8B-B14F-4D97-AF65-F5344CB8AC3E}">
        <p14:creationId xmlns:p14="http://schemas.microsoft.com/office/powerpoint/2010/main" val="11811309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We can find the differing strands endemic to medieval thought reflected in the writings of Henry de Bracton. Bracton is keen to assert that the king is without equal in the realm because, were it otherwise, he could not rule. But if the king is subject to no other man, he is all the more subject to God and to the law, since law is what makes him to be king. Bracton sums up what it is that the king must swear to at his coronation: peace for the Church and for all Christian people; the repression of wrong-doing; and equity and mercy. The king is under no man but </a:t>
            </a:r>
            <a:r>
              <a:rPr lang="en-GB" dirty="0" smtClean="0"/>
              <a:t>he is under God</a:t>
            </a:r>
            <a:r>
              <a:rPr lang="en-GB" dirty="0"/>
              <a:t> </a:t>
            </a:r>
            <a:r>
              <a:rPr lang="en-GB" dirty="0" smtClean="0"/>
              <a:t>and</a:t>
            </a:r>
            <a:r>
              <a:rPr lang="en-GB" dirty="0" smtClean="0"/>
              <a:t> </a:t>
            </a:r>
            <a:r>
              <a:rPr lang="en-GB" dirty="0"/>
              <a:t>under the law. </a:t>
            </a:r>
            <a:endParaRPr lang="en-US" dirty="0"/>
          </a:p>
        </p:txBody>
      </p:sp>
    </p:spTree>
    <p:extLst>
      <p:ext uri="{BB962C8B-B14F-4D97-AF65-F5344CB8AC3E}">
        <p14:creationId xmlns:p14="http://schemas.microsoft.com/office/powerpoint/2010/main" val="4896366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Bracton trenchantly states that ‘there is no king where will rules and not the law.’ It is worth while citing more from the passage in which we find this statement: ‘</a:t>
            </a:r>
            <a:r>
              <a:rPr lang="en-US" dirty="0"/>
              <a:t>The king has no equal within his realm; subjects cannot be the equals of the ruler, because he would thereby lose his rule, since equal can have no authority over equals;</a:t>
            </a:r>
            <a:r>
              <a:rPr lang="en-US" u="sng" baseline="30000" dirty="0"/>
              <a:t> </a:t>
            </a:r>
            <a:r>
              <a:rPr lang="en-US" dirty="0"/>
              <a:t>nor </a:t>
            </a:r>
            <a:r>
              <a:rPr lang="en-US" i="1" dirty="0"/>
              <a:t>a fortiori</a:t>
            </a:r>
            <a:r>
              <a:rPr lang="en-US" dirty="0"/>
              <a:t> a superior, because he would then be subject to those subjected to him. The king must not be under man but under God and under the law, because law makes the king….(cont’d)</a:t>
            </a:r>
          </a:p>
        </p:txBody>
      </p:sp>
    </p:spTree>
    <p:extLst>
      <p:ext uri="{BB962C8B-B14F-4D97-AF65-F5344CB8AC3E}">
        <p14:creationId xmlns:p14="http://schemas.microsoft.com/office/powerpoint/2010/main" val="41342880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Let him therefore bestow upon the law what the law bestows upon him, namely, rule and power; for there is no </a:t>
            </a:r>
            <a:r>
              <a:rPr lang="en-US" i="1" dirty="0"/>
              <a:t>rex</a:t>
            </a:r>
            <a:r>
              <a:rPr lang="en-US" dirty="0"/>
              <a:t> where will rules rather than </a:t>
            </a:r>
            <a:r>
              <a:rPr lang="en-US" i="1" dirty="0"/>
              <a:t>lex</a:t>
            </a:r>
            <a:r>
              <a:rPr lang="en-US" dirty="0"/>
              <a:t>….There ought to be no one in his kingdom who surpasses him in the doing of justice, but he ought to be the last, or almost so, to receive it, when he is plaintiff</a:t>
            </a:r>
            <a:r>
              <a:rPr lang="en-US" dirty="0" smtClean="0"/>
              <a:t>.</a:t>
            </a:r>
            <a:endParaRPr lang="en-US" dirty="0"/>
          </a:p>
        </p:txBody>
      </p:sp>
    </p:spTree>
    <p:extLst>
      <p:ext uri="{BB962C8B-B14F-4D97-AF65-F5344CB8AC3E}">
        <p14:creationId xmlns:p14="http://schemas.microsoft.com/office/powerpoint/2010/main" val="18238460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king has a superior, namely, God. Also the law by which he is made king. Also his curia, namely, the earls and barons, because if he is without bridle, that is without law, they ought to put the bridle on him.’ [Bracton, Vol. 2, 110] This passage may well be a later interpolation. However, even if it is not by Bracton, it illustrates the point that its author thought that the king was under the law. The image of the bridle is employed by Calvin in a related political context.</a:t>
            </a:r>
            <a:endParaRPr lang="en-US" dirty="0"/>
          </a:p>
          <a:p>
            <a:endParaRPr lang="en-US" dirty="0"/>
          </a:p>
        </p:txBody>
      </p:sp>
    </p:spTree>
    <p:extLst>
      <p:ext uri="{BB962C8B-B14F-4D97-AF65-F5344CB8AC3E}">
        <p14:creationId xmlns:p14="http://schemas.microsoft.com/office/powerpoint/2010/main" val="25422233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can be no doubt that the medieval conception of kingship contained commingled elements capable of development in a number of directions. </a:t>
            </a:r>
            <a:endParaRPr lang="en-GB" dirty="0" smtClean="0"/>
          </a:p>
          <a:p>
            <a:r>
              <a:rPr lang="en-GB" dirty="0" smtClean="0"/>
              <a:t>On </a:t>
            </a:r>
            <a:r>
              <a:rPr lang="en-GB" dirty="0"/>
              <a:t>the one hand, the king was </a:t>
            </a:r>
            <a:r>
              <a:rPr lang="en-GB" i="1" dirty="0"/>
              <a:t>primus inter pares</a:t>
            </a:r>
            <a:r>
              <a:rPr lang="en-GB" dirty="0"/>
              <a:t>, first among equals, but subject to the law like any other and, in some sense, answerable to his companions, elected in some way or other and party to a contract or a quasi-contract. This element comes from the tribal background and the archaic law tradition. </a:t>
            </a:r>
            <a:endParaRPr lang="en-US" dirty="0"/>
          </a:p>
        </p:txBody>
      </p:sp>
    </p:spTree>
    <p:extLst>
      <p:ext uri="{BB962C8B-B14F-4D97-AF65-F5344CB8AC3E}">
        <p14:creationId xmlns:p14="http://schemas.microsoft.com/office/powerpoint/2010/main" val="21791612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‘Men do not undertake so great an obedience except for reasonable causes, and it is not </a:t>
            </a:r>
            <a:r>
              <a:rPr lang="en-GB" dirty="0" smtClean="0"/>
              <a:t>reasonable </a:t>
            </a:r>
            <a:r>
              <a:rPr lang="en-GB" dirty="0"/>
              <a:t>to think that they are bound to obey one who refuses to recognise the principles and conditions in virtue of which they promised obedience.’ [Carlyle III, 168] </a:t>
            </a:r>
            <a:endParaRPr lang="en-GB" dirty="0" smtClean="0"/>
          </a:p>
          <a:p>
            <a:r>
              <a:rPr lang="en-GB" dirty="0" smtClean="0"/>
              <a:t>This </a:t>
            </a:r>
            <a:r>
              <a:rPr lang="en-GB" dirty="0"/>
              <a:t>is a very different conception of kingship from that which we get from watching Hollywood movies. The Hollywood version, if it isn’t just a product of a director’s fantasy, is based on ideas of kingship from a much later period.</a:t>
            </a:r>
            <a:endParaRPr lang="en-US" dirty="0"/>
          </a:p>
          <a:p>
            <a:endParaRPr lang="en-US" dirty="0"/>
          </a:p>
        </p:txBody>
      </p:sp>
    </p:spTree>
    <p:extLst>
      <p:ext uri="{BB962C8B-B14F-4D97-AF65-F5344CB8AC3E}">
        <p14:creationId xmlns:p14="http://schemas.microsoft.com/office/powerpoint/2010/main" val="33311763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the other hand, the king is the chief magistrate, accountable to no one and answerable only to his conscience. </a:t>
            </a:r>
            <a:endParaRPr lang="en-GB" dirty="0" smtClean="0"/>
          </a:p>
          <a:p>
            <a:r>
              <a:rPr lang="en-GB" dirty="0" smtClean="0"/>
              <a:t>This </a:t>
            </a:r>
            <a:r>
              <a:rPr lang="en-GB" dirty="0"/>
              <a:t>element reflects aspects of the archaic law tradition but, perhaps even more so, the understanding of </a:t>
            </a:r>
            <a:r>
              <a:rPr lang="en-GB" i="1" dirty="0"/>
              <a:t>imperium</a:t>
            </a:r>
            <a:r>
              <a:rPr lang="en-GB" dirty="0"/>
              <a:t> coming out of Roman law and legal institutions. The medieval period was to end with this conception of the role of the king in the ascendancy.</a:t>
            </a:r>
            <a:endParaRPr lang="en-US" dirty="0"/>
          </a:p>
          <a:p>
            <a:endParaRPr lang="en-US" dirty="0"/>
          </a:p>
        </p:txBody>
      </p:sp>
    </p:spTree>
    <p:extLst>
      <p:ext uri="{BB962C8B-B14F-4D97-AF65-F5344CB8AC3E}">
        <p14:creationId xmlns:p14="http://schemas.microsoft.com/office/powerpoint/2010/main" val="40494326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of Salisbury</a:t>
            </a:r>
            <a:endParaRPr lang="en-US" dirty="0"/>
          </a:p>
        </p:txBody>
      </p:sp>
      <p:sp>
        <p:nvSpPr>
          <p:cNvPr id="3" name="Content Placeholder 2"/>
          <p:cNvSpPr>
            <a:spLocks noGrp="1"/>
          </p:cNvSpPr>
          <p:nvPr>
            <p:ph idx="1"/>
          </p:nvPr>
        </p:nvSpPr>
        <p:spPr/>
        <p:txBody>
          <a:bodyPr>
            <a:normAutofit lnSpcReduction="10000"/>
          </a:bodyPr>
          <a:lstStyle/>
          <a:p>
            <a:r>
              <a:rPr lang="en-GB" dirty="0"/>
              <a:t>John of Salisbury (c. 1120-1180) had a stellar diplomatic and administrative career. He was secretary to Theobald, Archbishop of Canterbury and, in that capacity, provided legal advice and acted as the archbishop’s envoy. His work brought him into contact with many of the most important men all over Europe, including the first and only English pope, Nicholas Breakspear (Adrian IV). Secretary to yet another archbishop of Canterbury, Thomas Becket, he found himself caught between Becket’s zeal (of which he did not entirely approve) and Henry II’s attempt to bend the Archbishop to his will. </a:t>
            </a:r>
            <a:endParaRPr lang="en-US" dirty="0"/>
          </a:p>
        </p:txBody>
      </p:sp>
    </p:spTree>
    <p:extLst>
      <p:ext uri="{BB962C8B-B14F-4D97-AF65-F5344CB8AC3E}">
        <p14:creationId xmlns:p14="http://schemas.microsoft.com/office/powerpoint/2010/main" val="8980422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His major work, the </a:t>
            </a:r>
            <a:r>
              <a:rPr lang="en-GB" i="1" dirty="0" smtClean="0"/>
              <a:t>Policraticus</a:t>
            </a:r>
            <a:r>
              <a:rPr lang="en-GB" dirty="0" smtClean="0"/>
              <a:t>, was the </a:t>
            </a:r>
            <a:r>
              <a:rPr lang="en-GB" dirty="0"/>
              <a:t>first and only effort in the medieval period to give an overarching comprehensive and systematic account of political philosophy, all the more significant in that it was produced before the widespread recovery of Aristotle’s works in the West. </a:t>
            </a:r>
            <a:endParaRPr lang="en-US" dirty="0"/>
          </a:p>
        </p:txBody>
      </p:sp>
    </p:spTree>
    <p:extLst>
      <p:ext uri="{BB962C8B-B14F-4D97-AF65-F5344CB8AC3E}">
        <p14:creationId xmlns:p14="http://schemas.microsoft.com/office/powerpoint/2010/main" val="30533960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t>
            </a:r>
            <a:r>
              <a:rPr lang="en-GB" dirty="0" smtClean="0"/>
              <a:t>writing </a:t>
            </a:r>
            <a:r>
              <a:rPr lang="en-GB" dirty="0"/>
              <a:t>the </a:t>
            </a:r>
            <a:r>
              <a:rPr lang="en-GB" i="1" dirty="0"/>
              <a:t>Policraticus</a:t>
            </a:r>
            <a:r>
              <a:rPr lang="en-GB" dirty="0"/>
              <a:t>, John looks back to the ancients to whose work he </a:t>
            </a:r>
            <a:r>
              <a:rPr lang="en-GB" dirty="0" smtClean="0"/>
              <a:t>had </a:t>
            </a:r>
            <a:r>
              <a:rPr lang="en-GB" dirty="0"/>
              <a:t>only fitful and partial access. Nevertheless, despite having no direct access to Aristotle’s practical writings, he managed to grasp the essence of Aristotle’s practical philosophy from those Aristotelian works that were available, notably the </a:t>
            </a:r>
            <a:r>
              <a:rPr lang="en-GB" i="1" dirty="0" err="1"/>
              <a:t>Organon</a:t>
            </a:r>
            <a:r>
              <a:rPr lang="en-GB" dirty="0"/>
              <a:t> (Aristotle’s six books on logic.) John is the proverbial man of one </a:t>
            </a:r>
            <a:r>
              <a:rPr lang="en-GB" dirty="0" smtClean="0"/>
              <a:t>book, albeit a very big book,  </a:t>
            </a:r>
            <a:r>
              <a:rPr lang="en-GB" dirty="0"/>
              <a:t>and that book is the </a:t>
            </a:r>
            <a:r>
              <a:rPr lang="en-GB" i="1" dirty="0"/>
              <a:t>Policraticus</a:t>
            </a:r>
            <a:r>
              <a:rPr lang="en-GB" dirty="0"/>
              <a:t>. </a:t>
            </a:r>
            <a:endParaRPr lang="en-US" dirty="0"/>
          </a:p>
        </p:txBody>
      </p:sp>
    </p:spTree>
    <p:extLst>
      <p:ext uri="{BB962C8B-B14F-4D97-AF65-F5344CB8AC3E}">
        <p14:creationId xmlns:p14="http://schemas.microsoft.com/office/powerpoint/2010/main" val="23148939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Regarded as the very first medieval work of political theory, the </a:t>
            </a:r>
            <a:r>
              <a:rPr lang="en-GB" i="1" dirty="0"/>
              <a:t>Policraticus</a:t>
            </a:r>
            <a:r>
              <a:rPr lang="en-GB" dirty="0"/>
              <a:t> was in many ways a throwback to more ancient norms and did not really reflect the socio-political realities of his times. It tries to weld together the received traditions coming from Cicero and Seneca, the Roman lawyers and the fathers of the Church. Nederman warns us that in reading the </a:t>
            </a:r>
            <a:r>
              <a:rPr lang="en-GB" i="1" dirty="0"/>
              <a:t>Policraticus</a:t>
            </a:r>
            <a:r>
              <a:rPr lang="en-GB" dirty="0"/>
              <a:t> we should strive to avoid anachronism. John was writing in and for the 12</a:t>
            </a:r>
            <a:r>
              <a:rPr lang="en-GB" baseline="30000" dirty="0"/>
              <a:t>th</a:t>
            </a:r>
            <a:r>
              <a:rPr lang="en-GB" dirty="0"/>
              <a:t> century, not the twenty first!. </a:t>
            </a:r>
            <a:endParaRPr lang="en-US" dirty="0"/>
          </a:p>
          <a:p>
            <a:endParaRPr lang="en-US" dirty="0"/>
          </a:p>
        </p:txBody>
      </p:sp>
    </p:spTree>
    <p:extLst>
      <p:ext uri="{BB962C8B-B14F-4D97-AF65-F5344CB8AC3E}">
        <p14:creationId xmlns:p14="http://schemas.microsoft.com/office/powerpoint/2010/main" val="29400710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t>
            </a:r>
            <a:r>
              <a:rPr lang="en-GB" i="1" dirty="0"/>
              <a:t>Policraticus</a:t>
            </a:r>
            <a:r>
              <a:rPr lang="en-GB" dirty="0"/>
              <a:t> is not just a </a:t>
            </a:r>
            <a:r>
              <a:rPr lang="en-GB" dirty="0" smtClean="0"/>
              <a:t>book </a:t>
            </a:r>
            <a:r>
              <a:rPr lang="en-GB" dirty="0"/>
              <a:t>on political theory but is much more wide-</a:t>
            </a:r>
            <a:r>
              <a:rPr lang="en-GB" dirty="0" smtClean="0"/>
              <a:t>ranging in </a:t>
            </a:r>
            <a:r>
              <a:rPr lang="en-GB" smtClean="0"/>
              <a:t>its ambitions. </a:t>
            </a:r>
            <a:r>
              <a:rPr lang="en-GB" dirty="0"/>
              <a:t>At first glance</a:t>
            </a:r>
            <a:r>
              <a:rPr lang="en-GB" dirty="0" smtClean="0"/>
              <a:t>, indeed, </a:t>
            </a:r>
            <a:r>
              <a:rPr lang="en-GB" dirty="0"/>
              <a:t>the work can appear to be a confused melange of disparate and contradictory ideas. It </a:t>
            </a:r>
            <a:r>
              <a:rPr lang="en-GB" dirty="0"/>
              <a:t>was published in 1159 and although running to around a quarter of a million words it was, by medieval standards, an immediate and runaway best seller. </a:t>
            </a:r>
            <a:endParaRPr lang="en-US" dirty="0"/>
          </a:p>
          <a:p>
            <a:endParaRPr lang="en-US" dirty="0"/>
          </a:p>
        </p:txBody>
      </p:sp>
    </p:spTree>
    <p:extLst>
      <p:ext uri="{BB962C8B-B14F-4D97-AF65-F5344CB8AC3E}">
        <p14:creationId xmlns:p14="http://schemas.microsoft.com/office/powerpoint/2010/main" val="23149096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Despite the fact that Aristotle’s </a:t>
            </a:r>
            <a:r>
              <a:rPr lang="en-GB" i="1" dirty="0"/>
              <a:t>Politics</a:t>
            </a:r>
            <a:r>
              <a:rPr lang="en-GB" dirty="0"/>
              <a:t> was not yet available, John demonstrates a general knowledge of Aristotelian themes, together with a strong dose of Stoic and Patristic influence. John blends, or attempts to blend, all these seeming disparate authorities into a coherent whole, in a manner that was characteristic of the dialectical method developed in the study of theology and law and philosophy. </a:t>
            </a:r>
            <a:endParaRPr lang="en-US" dirty="0"/>
          </a:p>
        </p:txBody>
      </p:sp>
    </p:spTree>
    <p:extLst>
      <p:ext uri="{BB962C8B-B14F-4D97-AF65-F5344CB8AC3E}">
        <p14:creationId xmlns:p14="http://schemas.microsoft.com/office/powerpoint/2010/main" val="8808100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was the first application to politics of the method…which had already been applied---much more rigorously—to Roman law by Irnerius and his successors, to theology by Abelard (under whom John of Salisbury had studied), and to canon law by Gratian…’ [Berman, 280]</a:t>
            </a:r>
            <a:endParaRPr lang="en-US" dirty="0"/>
          </a:p>
          <a:p>
            <a:pPr marL="0" indent="0">
              <a:buNone/>
            </a:pPr>
            <a:endParaRPr lang="en-US" dirty="0"/>
          </a:p>
        </p:txBody>
      </p:sp>
    </p:spTree>
    <p:extLst>
      <p:ext uri="{BB962C8B-B14F-4D97-AF65-F5344CB8AC3E}">
        <p14:creationId xmlns:p14="http://schemas.microsoft.com/office/powerpoint/2010/main" val="26615502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Another area in which John dialectically synthesises apparently divergent elements is in the matter of royal succession. A king can be made by descent, by election or by the reception of a divine mandate. These would appear to be three different methods. John sees no problem with accommodating all three. </a:t>
            </a:r>
            <a:endParaRPr lang="en-US" dirty="0"/>
          </a:p>
        </p:txBody>
      </p:sp>
    </p:spTree>
    <p:extLst>
      <p:ext uri="{BB962C8B-B14F-4D97-AF65-F5344CB8AC3E}">
        <p14:creationId xmlns:p14="http://schemas.microsoft.com/office/powerpoint/2010/main" val="12815099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‘Heredity creates a presumptive claim to the throne, which must be confirmed by election, but the priesthood—that is, the papacy—has a decisive voice when it is in the overriding interest of the church to exercise it.  The theory on which this is based is that royal title is derived from God either through heredity or through election or through such other means as God in a given instance chooses to apply.’ [Berman, 285]</a:t>
            </a:r>
            <a:endParaRPr lang="en-US" dirty="0"/>
          </a:p>
          <a:p>
            <a:endParaRPr lang="en-US" dirty="0"/>
          </a:p>
        </p:txBody>
      </p:sp>
    </p:spTree>
    <p:extLst>
      <p:ext uri="{BB962C8B-B14F-4D97-AF65-F5344CB8AC3E}">
        <p14:creationId xmlns:p14="http://schemas.microsoft.com/office/powerpoint/2010/main" val="27820831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Another major difference between the medieval conception of kingship and that of the earlier Roman and later European variety was that the transmission of authority from the people to their rulers was deemed in the Roman and later European cases to be once and for all whereas for the medievals it was continuous and on-going and, in a sense, revocable.</a:t>
            </a:r>
            <a:endParaRPr lang="en-US" dirty="0"/>
          </a:p>
          <a:p>
            <a:endParaRPr lang="en-US" dirty="0"/>
          </a:p>
        </p:txBody>
      </p:sp>
    </p:spTree>
    <p:extLst>
      <p:ext uri="{BB962C8B-B14F-4D97-AF65-F5344CB8AC3E}">
        <p14:creationId xmlns:p14="http://schemas.microsoft.com/office/powerpoint/2010/main" val="19691538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organic metaphor that is prominent in Plato’s thought is introduced into Western thought by John although with his own elaborate, indeed fantastically bizarre, additions. Many chapters of the </a:t>
            </a:r>
            <a:r>
              <a:rPr lang="en-GB" i="1" dirty="0"/>
              <a:t>Policraticus</a:t>
            </a:r>
            <a:r>
              <a:rPr lang="en-GB" dirty="0"/>
              <a:t> are devoted to the detailed working out of this metaphor. On the basis of this metaphor, political rule is natural to man, not something that is forced upon human societies; on the other hand, it is not a mere matter of voluntary contract either. Political rule, then, is neither coercive nor contractual. Here is how John expresses his version of the organic metaphor: </a:t>
            </a:r>
            <a:endParaRPr lang="en-US" dirty="0"/>
          </a:p>
        </p:txBody>
      </p:sp>
    </p:spTree>
    <p:extLst>
      <p:ext uri="{BB962C8B-B14F-4D97-AF65-F5344CB8AC3E}">
        <p14:creationId xmlns:p14="http://schemas.microsoft.com/office/powerpoint/2010/main" val="10590736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position of the head in the republic is occupied, however, by a prince subject only to God and to those who act in His place on earth, inasmuch as in the human body the head is stimulated and ruled by the soul. The place of the heart is occupied by the senate, from which proceeds the beginning of good and bad works. The duties of the ears, eyes and mouth are claimed by the judges and governors of provinces. The hands coincide with officials and soldiers. Those who always assist the prince are comparable to the </a:t>
            </a:r>
            <a:r>
              <a:rPr lang="en-GB" dirty="0" smtClean="0"/>
              <a:t>flanks</a:t>
            </a:r>
            <a:r>
              <a:rPr lang="en-US" dirty="0" smtClean="0"/>
              <a:t>…(cont’d)</a:t>
            </a:r>
            <a:endParaRPr lang="en-US" dirty="0"/>
          </a:p>
        </p:txBody>
      </p:sp>
    </p:spTree>
    <p:extLst>
      <p:ext uri="{BB962C8B-B14F-4D97-AF65-F5344CB8AC3E}">
        <p14:creationId xmlns:p14="http://schemas.microsoft.com/office/powerpoint/2010/main" val="18107420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Treasurers </a:t>
            </a:r>
            <a:r>
              <a:rPr lang="en-GB" dirty="0"/>
              <a:t>and record keepers…resembles the shape of the stomach and intestines; these, if they accumulate with great avidity and tenaciously preserve their accumulation, engender innumerable and incurable diseases so that their infection threatens to ruin the whole </a:t>
            </a:r>
            <a:r>
              <a:rPr lang="en-GB" dirty="0" smtClean="0"/>
              <a:t>body.</a:t>
            </a:r>
            <a:r>
              <a:rPr lang="en-US" dirty="0" smtClean="0"/>
              <a:t> </a:t>
            </a:r>
            <a:r>
              <a:rPr lang="en-GB" dirty="0"/>
              <a:t>Furthermore, the feet coincide with peasants perpetually bound to the soil, for whom it is all the more necessary that the head take precautions, in that they more often meet with accidents while they walk on the earth in bodily subservience; and those who erect, sustain and move forward the mass of the whole body are justly owed shelter and support.’ [</a:t>
            </a:r>
            <a:r>
              <a:rPr lang="en-GB" i="1" dirty="0"/>
              <a:t>Policraticus</a:t>
            </a:r>
            <a:r>
              <a:rPr lang="en-GB" dirty="0"/>
              <a:t> 5.2 (67)]</a:t>
            </a:r>
            <a:r>
              <a:rPr lang="en-US" dirty="0"/>
              <a:t> </a:t>
            </a:r>
          </a:p>
        </p:txBody>
      </p:sp>
    </p:spTree>
    <p:extLst>
      <p:ext uri="{BB962C8B-B14F-4D97-AF65-F5344CB8AC3E}">
        <p14:creationId xmlns:p14="http://schemas.microsoft.com/office/powerpoint/2010/main" val="24334059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Another of John’s key political ideas is based on the opposition between moderation and lack of moderation. The good ruler is characterised by moderation; the tyrant by lack of it. The good ruler allows his subjects enough freedom to fall into sin and error unless such should endanger the Christian faith or the temporal security of the realm. </a:t>
            </a:r>
            <a:endParaRPr lang="en-GB" dirty="0" smtClean="0"/>
          </a:p>
          <a:p>
            <a:r>
              <a:rPr lang="en-GB" dirty="0" smtClean="0"/>
              <a:t>In </a:t>
            </a:r>
            <a:r>
              <a:rPr lang="en-GB" dirty="0"/>
              <a:t>a refreshingly liberal moment, John recommends that a distinction should be made between vices and crimes. Crimes cannot be endured but vices may be tolerated. [</a:t>
            </a:r>
            <a:r>
              <a:rPr lang="en-GB" i="1" dirty="0"/>
              <a:t>Policraticus</a:t>
            </a:r>
            <a:r>
              <a:rPr lang="en-GB" dirty="0"/>
              <a:t> 6.26] </a:t>
            </a:r>
            <a:endParaRPr lang="en-US" dirty="0"/>
          </a:p>
        </p:txBody>
      </p:sp>
    </p:spTree>
    <p:extLst>
      <p:ext uri="{BB962C8B-B14F-4D97-AF65-F5344CB8AC3E}">
        <p14:creationId xmlns:p14="http://schemas.microsoft.com/office/powerpoint/2010/main" val="122597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In contrast to the good ruler, the tyrant, is one who tries to stifle the liberty of others and, as tyrant, he unfortunately has the power so to do. ‘There is wholly or mainly this difference between the tyrant and the prince: that the latter is obedient to law, and rules his people by a will that places itself at their service, and administers rewards and burdens within the republic under the guidance of law…princes are concerned with the burdens of the entire community.’ [</a:t>
            </a:r>
            <a:r>
              <a:rPr lang="en-GB" i="1" dirty="0"/>
              <a:t>Policraticus</a:t>
            </a:r>
            <a:r>
              <a:rPr lang="en-GB" dirty="0"/>
              <a:t> 4.1 (28)] Tyrants may be public, private or ecclesiastical but only public tyranny is now of political interest. In its day, however, John’s characterisation of ecclesiastical tyranny had particular resonance. </a:t>
            </a:r>
            <a:endParaRPr lang="en-US" dirty="0"/>
          </a:p>
        </p:txBody>
      </p:sp>
    </p:spTree>
    <p:extLst>
      <p:ext uri="{BB962C8B-B14F-4D97-AF65-F5344CB8AC3E}">
        <p14:creationId xmlns:p14="http://schemas.microsoft.com/office/powerpoint/2010/main" val="27982456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non-tyrannical ruler, the prince, is entitled to obedience and may not be resisted, even if his conduct is less than edifying. [</a:t>
            </a:r>
            <a:r>
              <a:rPr lang="en-GB" i="1" dirty="0"/>
              <a:t>Policraticus</a:t>
            </a:r>
            <a:r>
              <a:rPr lang="en-GB" dirty="0"/>
              <a:t> 6.24] </a:t>
            </a:r>
            <a:endParaRPr lang="en-GB" dirty="0" smtClean="0"/>
          </a:p>
          <a:p>
            <a:r>
              <a:rPr lang="en-GB" dirty="0" smtClean="0"/>
              <a:t>The </a:t>
            </a:r>
            <a:r>
              <a:rPr lang="en-GB" dirty="0"/>
              <a:t>justification for this position is, of course, the ubiquitous passage from </a:t>
            </a:r>
            <a:r>
              <a:rPr lang="en-GB" i="1" dirty="0"/>
              <a:t>Romans</a:t>
            </a:r>
            <a:r>
              <a:rPr lang="en-GB" dirty="0"/>
              <a:t> 13; since all power is ordained of God, whoever resists this power, resists God. Or so it seems. [see </a:t>
            </a:r>
            <a:r>
              <a:rPr lang="en-GB" i="1" dirty="0"/>
              <a:t>Policraticus</a:t>
            </a:r>
            <a:r>
              <a:rPr lang="en-GB" dirty="0"/>
              <a:t> 5.6] However, should the prince command one to break the commandments, then one’s allegiance is to God rather than man. [</a:t>
            </a:r>
            <a:r>
              <a:rPr lang="en-GB" i="1" dirty="0"/>
              <a:t>Policraticus</a:t>
            </a:r>
            <a:r>
              <a:rPr lang="en-GB" dirty="0"/>
              <a:t> 6.25] </a:t>
            </a:r>
            <a:endParaRPr lang="en-US" dirty="0"/>
          </a:p>
        </p:txBody>
      </p:sp>
    </p:spTree>
    <p:extLst>
      <p:ext uri="{BB962C8B-B14F-4D97-AF65-F5344CB8AC3E}">
        <p14:creationId xmlns:p14="http://schemas.microsoft.com/office/powerpoint/2010/main" val="11274562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Apart from the modernity of his method, what John is most famous, even notorious, for is his apparent defence of tyrannicide. </a:t>
            </a:r>
            <a:endParaRPr lang="en-GB" dirty="0" smtClean="0"/>
          </a:p>
          <a:p>
            <a:r>
              <a:rPr lang="en-GB" dirty="0" smtClean="0"/>
              <a:t>At </a:t>
            </a:r>
            <a:r>
              <a:rPr lang="en-GB" dirty="0"/>
              <a:t>first, John seems to present an account </a:t>
            </a:r>
            <a:r>
              <a:rPr lang="en-GB" dirty="0" smtClean="0"/>
              <a:t>of </a:t>
            </a:r>
            <a:r>
              <a:rPr lang="en-GB" dirty="0"/>
              <a:t>rulers that is in accord with the commonly held view that, whatever their character, rulers hold their power from God and therefore must be obeyed. On the other hand, those rulers who command us to do what is contrary to faith must be disobeyed. </a:t>
            </a:r>
            <a:endParaRPr lang="en-US" dirty="0"/>
          </a:p>
        </p:txBody>
      </p:sp>
    </p:spTree>
    <p:extLst>
      <p:ext uri="{BB962C8B-B14F-4D97-AF65-F5344CB8AC3E}">
        <p14:creationId xmlns:p14="http://schemas.microsoft.com/office/powerpoint/2010/main" val="10508189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John cannot deny that tyrants are yet ministers of God inasmuch as they punish evil and restrain the wicked. Even so, if they cannot be restrained, it is honourable to kill them. [</a:t>
            </a:r>
            <a:r>
              <a:rPr lang="en-GB" i="1" dirty="0"/>
              <a:t>Policraticus</a:t>
            </a:r>
            <a:r>
              <a:rPr lang="en-GB" dirty="0"/>
              <a:t> 8.18] The very title of Book 8, chapter 20 of the </a:t>
            </a:r>
            <a:r>
              <a:rPr lang="en-GB" i="1" dirty="0"/>
              <a:t>Policraticus</a:t>
            </a:r>
            <a:r>
              <a:rPr lang="en-GB" dirty="0"/>
              <a:t> is ‘That by the authority of the divine book it is lawful and glorious to kill public tyrants, so long as the murderer is not obligated to the tyrant by fealty nor otherwise lets justice or honour slip’.</a:t>
            </a:r>
            <a:endParaRPr lang="en-US" dirty="0"/>
          </a:p>
          <a:p>
            <a:endParaRPr lang="en-US" dirty="0"/>
          </a:p>
        </p:txBody>
      </p:sp>
    </p:spTree>
    <p:extLst>
      <p:ext uri="{BB962C8B-B14F-4D97-AF65-F5344CB8AC3E}">
        <p14:creationId xmlns:p14="http://schemas.microsoft.com/office/powerpoint/2010/main" val="33848202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tyrant is a ruler whose assumption of power is unjustifiably acquired. This would appear to be based on a distinction between lawful kings whose power is justifiably acquired and tyrants whose power is not. </a:t>
            </a:r>
            <a:endParaRPr lang="en-GB" dirty="0" smtClean="0"/>
          </a:p>
          <a:p>
            <a:r>
              <a:rPr lang="en-GB" dirty="0" smtClean="0"/>
              <a:t>How </a:t>
            </a:r>
            <a:r>
              <a:rPr lang="en-GB" dirty="0"/>
              <a:t>are we to tell the difference? </a:t>
            </a:r>
            <a:endParaRPr lang="en-US" dirty="0"/>
          </a:p>
          <a:p>
            <a:endParaRPr lang="en-US" dirty="0"/>
          </a:p>
        </p:txBody>
      </p:sp>
    </p:spTree>
    <p:extLst>
      <p:ext uri="{BB962C8B-B14F-4D97-AF65-F5344CB8AC3E}">
        <p14:creationId xmlns:p14="http://schemas.microsoft.com/office/powerpoint/2010/main" val="20788060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not only permitted, but it is also equitable and just to slay tyrants. For he who receives the sword deserves to perish by the sword. But ‘receives’ is to be understood to pertain to he who has rashly usurped that which is not his, not to he who receives what he uses from the power of God. He who receives power from God serves the laws and is the slave of justice and right….(cont’d)</a:t>
            </a:r>
            <a:endParaRPr lang="en-US" dirty="0"/>
          </a:p>
        </p:txBody>
      </p:sp>
    </p:spTree>
    <p:extLst>
      <p:ext uri="{BB962C8B-B14F-4D97-AF65-F5344CB8AC3E}">
        <p14:creationId xmlns:p14="http://schemas.microsoft.com/office/powerpoint/2010/main" val="37981783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choice of king was a matter that custom dictated. Normally, a king would be chosen from within the kinship of an existing ruler. It might be but need not necessarily be his eldest son. The choice of king from within this group was considered to be a form of election, of choice, and the whole was taken to be approved of by God. </a:t>
            </a:r>
            <a:endParaRPr lang="en-US" dirty="0"/>
          </a:p>
        </p:txBody>
      </p:sp>
    </p:spTree>
    <p:extLst>
      <p:ext uri="{BB962C8B-B14F-4D97-AF65-F5344CB8AC3E}">
        <p14:creationId xmlns:p14="http://schemas.microsoft.com/office/powerpoint/2010/main" val="1310887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who usurps power suppresses justice and places the laws beneath his will. Therefore, justice is deservedly armed against those who disarm the laws, and the public power treats harshly those who endeavour to put aside the public hand.’ [</a:t>
            </a:r>
            <a:r>
              <a:rPr lang="en-GB" i="1" dirty="0"/>
              <a:t>Policraticus</a:t>
            </a:r>
            <a:r>
              <a:rPr lang="en-GB" dirty="0"/>
              <a:t>, 3.15 (25)] The tyrant </a:t>
            </a:r>
            <a:r>
              <a:rPr lang="en-GB" dirty="0" smtClean="0"/>
              <a:t>is </a:t>
            </a:r>
            <a:r>
              <a:rPr lang="en-GB" dirty="0"/>
              <a:t>one who ‘oppresses the people by violent domination, just as the prince is one who rules by the laws.’ And whereas the prince is to be ‘loved, venerated, and respected’ as an image of God, ‘the tyrant, as the image of depravity, is for the most part even to be killed.’ [</a:t>
            </a:r>
            <a:r>
              <a:rPr lang="en-GB" i="1" dirty="0"/>
              <a:t>Policraticus</a:t>
            </a:r>
            <a:r>
              <a:rPr lang="en-GB" dirty="0"/>
              <a:t> 8.17] </a:t>
            </a:r>
            <a:endParaRPr lang="en-US" dirty="0"/>
          </a:p>
        </p:txBody>
      </p:sp>
    </p:spTree>
    <p:extLst>
      <p:ext uri="{BB962C8B-B14F-4D97-AF65-F5344CB8AC3E}">
        <p14:creationId xmlns:p14="http://schemas.microsoft.com/office/powerpoint/2010/main" val="25819960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striking fact about many medieval kings is that they not only inherited and were elected but ruled also “by the grace of God,” the three titles being not alternative but expressing three facts about the same state of affairs.’ [Sabine, 210] </a:t>
            </a:r>
            <a:endParaRPr lang="en-GB" dirty="0" smtClean="0"/>
          </a:p>
          <a:p>
            <a:r>
              <a:rPr lang="en-GB" dirty="0" smtClean="0"/>
              <a:t>It </a:t>
            </a:r>
            <a:r>
              <a:rPr lang="en-GB" dirty="0"/>
              <a:t>is worth remarking that two of the oldest and most important cases of medieval rulership, the emperor and the pope, were (and continue to be in the case of the Pope) matters of explicit election. </a:t>
            </a:r>
            <a:endParaRPr lang="en-US" dirty="0"/>
          </a:p>
        </p:txBody>
      </p:sp>
    </p:spTree>
    <p:extLst>
      <p:ext uri="{BB962C8B-B14F-4D97-AF65-F5344CB8AC3E}">
        <p14:creationId xmlns:p14="http://schemas.microsoft.com/office/powerpoint/2010/main" val="21435892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‘There is no doubt that in the Middle Ages the authority of the ruler was conceived of as normally depending upon the election, or at least the recognition, of the community. The conception of a strictly hereditary right to monarchy is not a mediaeval conception.’ [Carlyle III, 150] </a:t>
            </a:r>
            <a:endParaRPr lang="en-GB" dirty="0" smtClean="0"/>
          </a:p>
          <a:p>
            <a:r>
              <a:rPr lang="en-GB" dirty="0" smtClean="0"/>
              <a:t>Not </a:t>
            </a:r>
            <a:r>
              <a:rPr lang="en-GB" dirty="0"/>
              <a:t>only was popular support required in the form of election or recognition, it was also the case that the king was obliged to act with the counsel and consent of the great men of the kingdom.</a:t>
            </a:r>
            <a:endParaRPr lang="en-US" dirty="0"/>
          </a:p>
        </p:txBody>
      </p:sp>
    </p:spTree>
    <p:extLst>
      <p:ext uri="{BB962C8B-B14F-4D97-AF65-F5344CB8AC3E}">
        <p14:creationId xmlns:p14="http://schemas.microsoft.com/office/powerpoint/2010/main" val="20597687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Kings, then, were empowered to maintain justice under law, a law that was not a product of their devising nor simply an expression of their will. The role of the king in law-making in such societies was limited to ascertaining and declaring the pre-existent law, not in making it from scratch by the exercise of his own will. As a member of the people of which he was king, the king </a:t>
            </a:r>
            <a:r>
              <a:rPr lang="en-GB" dirty="0" smtClean="0"/>
              <a:t>was </a:t>
            </a:r>
            <a:r>
              <a:rPr lang="en-GB" dirty="0"/>
              <a:t>as much subject to the law as any other. </a:t>
            </a:r>
            <a:endParaRPr lang="en-US" dirty="0"/>
          </a:p>
        </p:txBody>
      </p:sp>
    </p:spTree>
    <p:extLst>
      <p:ext uri="{BB962C8B-B14F-4D97-AF65-F5344CB8AC3E}">
        <p14:creationId xmlns:p14="http://schemas.microsoft.com/office/powerpoint/2010/main" val="25994618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king was felt to be obliged not only to rule justly rather than tyrannously, but also to administer the law of the kingdom as it actually was and as it could be ascertained to be by consulting immemorial practice. The king could not lawfully set aside rights which custom guaranteed to his subjects or which his predecessors had declared to be the law of the land.’ [Sabine, 207</a:t>
            </a:r>
            <a:r>
              <a:rPr lang="en-GB" dirty="0" smtClean="0"/>
              <a:t>]</a:t>
            </a:r>
            <a:endParaRPr lang="en-US" dirty="0"/>
          </a:p>
        </p:txBody>
      </p:sp>
    </p:spTree>
    <p:extLst>
      <p:ext uri="{BB962C8B-B14F-4D97-AF65-F5344CB8AC3E}">
        <p14:creationId xmlns:p14="http://schemas.microsoft.com/office/powerpoint/2010/main" val="7671896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220</TotalTime>
  <Words>4291</Words>
  <Application>Microsoft Macintosh PowerPoint</Application>
  <PresentationFormat>On-screen Show (4:3)</PresentationFormat>
  <Paragraphs>111</Paragraphs>
  <Slides>50</Slides>
  <Notes>42</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Plaza</vt:lpstr>
      <vt:lpstr>Freedom’s Progress</vt:lpstr>
      <vt:lpstr>Kingship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 of Salisbury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16</cp:revision>
  <dcterms:created xsi:type="dcterms:W3CDTF">2013-10-26T08:30:23Z</dcterms:created>
  <dcterms:modified xsi:type="dcterms:W3CDTF">2013-11-08T15:07:01Z</dcterms:modified>
</cp:coreProperties>
</file>